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75"/>
  </p:notesMasterIdLst>
  <p:sldIdLst>
    <p:sldId id="1466" r:id="rId2"/>
    <p:sldId id="2174" r:id="rId3"/>
    <p:sldId id="1492" r:id="rId4"/>
    <p:sldId id="2162" r:id="rId5"/>
    <p:sldId id="2173" r:id="rId6"/>
    <p:sldId id="1513" r:id="rId7"/>
    <p:sldId id="1516" r:id="rId8"/>
    <p:sldId id="1596" r:id="rId9"/>
    <p:sldId id="2110" r:id="rId10"/>
    <p:sldId id="2117" r:id="rId11"/>
    <p:sldId id="2187" r:id="rId12"/>
    <p:sldId id="1648" r:id="rId13"/>
    <p:sldId id="2161" r:id="rId14"/>
    <p:sldId id="2152" r:id="rId15"/>
    <p:sldId id="2011" r:id="rId16"/>
    <p:sldId id="2181" r:id="rId17"/>
    <p:sldId id="2159" r:id="rId18"/>
    <p:sldId id="2160" r:id="rId19"/>
    <p:sldId id="2106" r:id="rId20"/>
    <p:sldId id="1628" r:id="rId21"/>
    <p:sldId id="2188" r:id="rId22"/>
    <p:sldId id="2190" r:id="rId23"/>
    <p:sldId id="2051" r:id="rId24"/>
    <p:sldId id="2048" r:id="rId25"/>
    <p:sldId id="2050" r:id="rId26"/>
    <p:sldId id="1707" r:id="rId27"/>
    <p:sldId id="2140" r:id="rId28"/>
    <p:sldId id="2025" r:id="rId29"/>
    <p:sldId id="2033" r:id="rId30"/>
    <p:sldId id="2093" r:id="rId31"/>
    <p:sldId id="2027" r:id="rId32"/>
    <p:sldId id="2172" r:id="rId33"/>
    <p:sldId id="2189" r:id="rId34"/>
    <p:sldId id="2112" r:id="rId35"/>
    <p:sldId id="2134" r:id="rId36"/>
    <p:sldId id="2123" r:id="rId37"/>
    <p:sldId id="1413" r:id="rId38"/>
    <p:sldId id="2124" r:id="rId39"/>
    <p:sldId id="2122" r:id="rId40"/>
    <p:sldId id="2163" r:id="rId41"/>
    <p:sldId id="1709" r:id="rId42"/>
    <p:sldId id="2127" r:id="rId43"/>
    <p:sldId id="2128" r:id="rId44"/>
    <p:sldId id="2141" r:id="rId45"/>
    <p:sldId id="2129" r:id="rId46"/>
    <p:sldId id="2139" r:id="rId47"/>
    <p:sldId id="2191" r:id="rId48"/>
    <p:sldId id="2132" r:id="rId49"/>
    <p:sldId id="2149" r:id="rId50"/>
    <p:sldId id="2192" r:id="rId51"/>
    <p:sldId id="2144" r:id="rId52"/>
    <p:sldId id="2183" r:id="rId53"/>
    <p:sldId id="2146" r:id="rId54"/>
    <p:sldId id="2147" r:id="rId55"/>
    <p:sldId id="2148" r:id="rId56"/>
    <p:sldId id="2179" r:id="rId57"/>
    <p:sldId id="2175" r:id="rId58"/>
    <p:sldId id="2176" r:id="rId59"/>
    <p:sldId id="2177" r:id="rId60"/>
    <p:sldId id="2164" r:id="rId61"/>
    <p:sldId id="2166" r:id="rId62"/>
    <p:sldId id="2165" r:id="rId63"/>
    <p:sldId id="2156" r:id="rId64"/>
    <p:sldId id="2167" r:id="rId65"/>
    <p:sldId id="2157" r:id="rId66"/>
    <p:sldId id="2168" r:id="rId67"/>
    <p:sldId id="2169" r:id="rId68"/>
    <p:sldId id="2052" r:id="rId69"/>
    <p:sldId id="2125" r:id="rId70"/>
    <p:sldId id="2019" r:id="rId71"/>
    <p:sldId id="1699" r:id="rId72"/>
    <p:sldId id="1504" r:id="rId73"/>
    <p:sldId id="319" r:id="rId74"/>
  </p:sldIdLst>
  <p:sldSz cx="16256000" cy="9144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0723EE-5165-457C-B6EB-8B330FBED072}">
          <p14:sldIdLst>
            <p14:sldId id="1466"/>
            <p14:sldId id="2174"/>
            <p14:sldId id="1492"/>
            <p14:sldId id="2162"/>
            <p14:sldId id="2173"/>
            <p14:sldId id="1513"/>
            <p14:sldId id="1516"/>
            <p14:sldId id="1596"/>
            <p14:sldId id="2110"/>
            <p14:sldId id="2117"/>
            <p14:sldId id="2187"/>
            <p14:sldId id="1648"/>
            <p14:sldId id="2161"/>
          </p14:sldIdLst>
        </p14:section>
        <p14:section name="Model Setup" id="{51CEEFA4-8C6E-4157-B707-DD71929F3909}">
          <p14:sldIdLst>
            <p14:sldId id="2152"/>
            <p14:sldId id="2011"/>
            <p14:sldId id="2181"/>
            <p14:sldId id="2159"/>
            <p14:sldId id="2160"/>
            <p14:sldId id="2106"/>
            <p14:sldId id="1628"/>
          </p14:sldIdLst>
        </p14:section>
        <p14:section name="WorldGov" id="{689E5F0A-C872-4031-A6BD-D61663C22E75}">
          <p14:sldIdLst>
            <p14:sldId id="2188"/>
            <p14:sldId id="2190"/>
            <p14:sldId id="2051"/>
            <p14:sldId id="2048"/>
            <p14:sldId id="2050"/>
            <p14:sldId id="1707"/>
            <p14:sldId id="2140"/>
            <p14:sldId id="2025"/>
            <p14:sldId id="2033"/>
            <p14:sldId id="2093"/>
            <p14:sldId id="2027"/>
            <p14:sldId id="2172"/>
          </p14:sldIdLst>
        </p14:section>
        <p14:section name="GovBond A = B" id="{9B580684-BACA-419D-91DF-C1FA54834B71}">
          <p14:sldIdLst>
            <p14:sldId id="2189"/>
            <p14:sldId id="2112"/>
          </p14:sldIdLst>
        </p14:section>
        <p14:section name="Symmetric Setting Solution" id="{C68F1315-5453-4ADF-9041-A6D7283A0AA5}">
          <p14:sldIdLst>
            <p14:sldId id="2134"/>
            <p14:sldId id="2123"/>
            <p14:sldId id="1413"/>
            <p14:sldId id="2124"/>
            <p14:sldId id="2122"/>
            <p14:sldId id="2163"/>
            <p14:sldId id="1709"/>
            <p14:sldId id="2127"/>
            <p14:sldId id="2128"/>
            <p14:sldId id="2141"/>
            <p14:sldId id="2129"/>
            <p14:sldId id="2139"/>
            <p14:sldId id="2191"/>
            <p14:sldId id="2132"/>
            <p14:sldId id="2149"/>
          </p14:sldIdLst>
        </p14:section>
        <p14:section name="Different Gov Bonds" id="{255DF162-39FA-4D6F-A2C9-3568F125578E}">
          <p14:sldIdLst>
            <p14:sldId id="2192"/>
            <p14:sldId id="2144"/>
            <p14:sldId id="2183"/>
            <p14:sldId id="2146"/>
            <p14:sldId id="2147"/>
            <p14:sldId id="2148"/>
          </p14:sldIdLst>
        </p14:section>
        <p14:section name="Burden" id="{65955F0A-8882-421C-905D-AB4BDE86AF2D}">
          <p14:sldIdLst>
            <p14:sldId id="2179"/>
            <p14:sldId id="2175"/>
            <p14:sldId id="2176"/>
            <p14:sldId id="2177"/>
            <p14:sldId id="2164"/>
            <p14:sldId id="2166"/>
            <p14:sldId id="2165"/>
            <p14:sldId id="2156"/>
            <p14:sldId id="2167"/>
            <p14:sldId id="2157"/>
            <p14:sldId id="2168"/>
            <p14:sldId id="2169"/>
          </p14:sldIdLst>
        </p14:section>
        <p14:section name="EXTRA" id="{B181A101-85F1-416A-91C0-7D0F01B507EF}">
          <p14:sldIdLst/>
        </p14:section>
        <p14:section name="Extra Slides" id="{D3266C68-3B9B-41B3-B939-14C6ABFCAD8F}">
          <p14:sldIdLst>
            <p14:sldId id="2052"/>
            <p14:sldId id="2125"/>
            <p14:sldId id="2019"/>
            <p14:sldId id="1699"/>
            <p14:sldId id="1504"/>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9390"/>
    <a:srgbClr val="D95319"/>
    <a:srgbClr val="0072BD"/>
    <a:srgbClr val="8C948C"/>
    <a:srgbClr val="B71A19"/>
    <a:srgbClr val="76AB2F"/>
    <a:srgbClr val="667E84"/>
    <a:srgbClr val="929497"/>
    <a:srgbClr val="1CADE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2766" autoAdjust="0"/>
  </p:normalViewPr>
  <p:slideViewPr>
    <p:cSldViewPr snapToGrid="0">
      <p:cViewPr varScale="1">
        <p:scale>
          <a:sx n="77" d="100"/>
          <a:sy n="77" d="100"/>
        </p:scale>
        <p:origin x="1056" y="108"/>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CACC4-00FE-4162-9963-65B05A07260D}" type="doc">
      <dgm:prSet loTypeId="urn:microsoft.com/office/officeart/2005/8/layout/cycle1" loCatId="cycle" qsTypeId="urn:microsoft.com/office/officeart/2005/8/quickstyle/simple1" qsCatId="simple" csTypeId="urn:microsoft.com/office/officeart/2005/8/colors/accent6_1" csCatId="accent6" phldr="1"/>
      <dgm:spPr/>
      <dgm:t>
        <a:bodyPr/>
        <a:lstStyle/>
        <a:p>
          <a:endParaRPr lang="en-US"/>
        </a:p>
      </dgm:t>
    </dgm:pt>
    <dgm:pt modelId="{156403E3-7094-404E-B1B7-52689975F82A}">
      <dgm:prSet phldrT="[Text]"/>
      <dgm:spPr/>
      <dgm:t>
        <a:bodyPr/>
        <a:lstStyle/>
        <a:p>
          <a:r>
            <a:rPr lang="en-US" dirty="0">
              <a:solidFill>
                <a:srgbClr val="589390"/>
              </a:solidFill>
            </a:rPr>
            <a:t>Bubbly </a:t>
          </a:r>
        </a:p>
        <a:p>
          <a:r>
            <a:rPr lang="en-US" dirty="0">
              <a:solidFill>
                <a:srgbClr val="589390"/>
              </a:solidFill>
            </a:rPr>
            <a:t>Asset</a:t>
          </a:r>
        </a:p>
      </dgm:t>
    </dgm:pt>
    <dgm:pt modelId="{772497EA-463D-4DC8-8CDD-F61C8C2C9F72}" type="parTrans" cxnId="{B2FB53D8-0F6D-4DED-AFC4-11ADB03EAB2D}">
      <dgm:prSet/>
      <dgm:spPr/>
      <dgm:t>
        <a:bodyPr/>
        <a:lstStyle/>
        <a:p>
          <a:endParaRPr lang="en-US"/>
        </a:p>
      </dgm:t>
    </dgm:pt>
    <dgm:pt modelId="{7714292B-6D5A-4968-BC11-EC057AAD0A4D}" type="sibTrans" cxnId="{B2FB53D8-0F6D-4DED-AFC4-11ADB03EAB2D}">
      <dgm:prSet/>
      <dgm:spPr>
        <a:solidFill>
          <a:srgbClr val="589390"/>
        </a:solidFill>
      </dgm:spPr>
      <dgm:t>
        <a:bodyPr/>
        <a:lstStyle/>
        <a:p>
          <a:endParaRPr lang="en-US"/>
        </a:p>
      </dgm:t>
    </dgm:pt>
    <dgm:pt modelId="{F8DD871E-F249-41B5-A921-7DC73020DD4D}">
      <dgm:prSet phldrT="[Text]"/>
      <dgm:spPr/>
      <dgm:t>
        <a:bodyPr/>
        <a:lstStyle/>
        <a:p>
          <a:r>
            <a:rPr lang="en-US" dirty="0">
              <a:solidFill>
                <a:srgbClr val="589390"/>
              </a:solidFill>
            </a:rPr>
            <a:t>Safe Asset</a:t>
          </a:r>
        </a:p>
      </dgm:t>
    </dgm:pt>
    <dgm:pt modelId="{86D7C66E-CB3A-49A1-8CD3-4EF59416E8AD}" type="parTrans" cxnId="{1F2C1498-87D8-41B9-90EA-036E11462AD6}">
      <dgm:prSet/>
      <dgm:spPr/>
      <dgm:t>
        <a:bodyPr/>
        <a:lstStyle/>
        <a:p>
          <a:endParaRPr lang="en-US"/>
        </a:p>
      </dgm:t>
    </dgm:pt>
    <dgm:pt modelId="{7B2CD937-9DC7-4D08-A72E-4E43D6D0E963}" type="sibTrans" cxnId="{1F2C1498-87D8-41B9-90EA-036E11462AD6}">
      <dgm:prSet/>
      <dgm:spPr>
        <a:solidFill>
          <a:srgbClr val="589390"/>
        </a:solidFill>
      </dgm:spPr>
      <dgm:t>
        <a:bodyPr/>
        <a:lstStyle/>
        <a:p>
          <a:endParaRPr lang="en-US"/>
        </a:p>
      </dgm:t>
    </dgm:pt>
    <dgm:pt modelId="{C6AF62F0-2C06-4F36-AE68-8C35B6601FCB}" type="pres">
      <dgm:prSet presAssocID="{551CACC4-00FE-4162-9963-65B05A07260D}" presName="cycle" presStyleCnt="0">
        <dgm:presLayoutVars>
          <dgm:dir/>
          <dgm:resizeHandles val="exact"/>
        </dgm:presLayoutVars>
      </dgm:prSet>
      <dgm:spPr/>
    </dgm:pt>
    <dgm:pt modelId="{8FC474B5-5373-494F-9E7E-BB9CD3CF7A08}" type="pres">
      <dgm:prSet presAssocID="{156403E3-7094-404E-B1B7-52689975F82A}" presName="dummy" presStyleCnt="0"/>
      <dgm:spPr/>
    </dgm:pt>
    <dgm:pt modelId="{0BE819DC-D358-4D7D-B755-A3A8F7BF78F7}" type="pres">
      <dgm:prSet presAssocID="{156403E3-7094-404E-B1B7-52689975F82A}" presName="node" presStyleLbl="revTx" presStyleIdx="0" presStyleCnt="2">
        <dgm:presLayoutVars>
          <dgm:bulletEnabled val="1"/>
        </dgm:presLayoutVars>
      </dgm:prSet>
      <dgm:spPr/>
    </dgm:pt>
    <dgm:pt modelId="{AF249371-BB96-46F1-BD58-FDEB2CF623A3}" type="pres">
      <dgm:prSet presAssocID="{7714292B-6D5A-4968-BC11-EC057AAD0A4D}" presName="sibTrans" presStyleLbl="node1" presStyleIdx="0" presStyleCnt="2"/>
      <dgm:spPr/>
    </dgm:pt>
    <dgm:pt modelId="{DD7402C0-FFEF-499B-9A77-C4BFCD817587}" type="pres">
      <dgm:prSet presAssocID="{F8DD871E-F249-41B5-A921-7DC73020DD4D}" presName="dummy" presStyleCnt="0"/>
      <dgm:spPr/>
    </dgm:pt>
    <dgm:pt modelId="{DE66336C-1785-4F6F-A4DD-967753DCE9EC}" type="pres">
      <dgm:prSet presAssocID="{F8DD871E-F249-41B5-A921-7DC73020DD4D}" presName="node" presStyleLbl="revTx" presStyleIdx="1" presStyleCnt="2">
        <dgm:presLayoutVars>
          <dgm:bulletEnabled val="1"/>
        </dgm:presLayoutVars>
      </dgm:prSet>
      <dgm:spPr/>
    </dgm:pt>
    <dgm:pt modelId="{C9ABE6B7-FC77-435F-95AE-F72F96103072}" type="pres">
      <dgm:prSet presAssocID="{7B2CD937-9DC7-4D08-A72E-4E43D6D0E963}" presName="sibTrans" presStyleLbl="node1" presStyleIdx="1" presStyleCnt="2"/>
      <dgm:spPr/>
    </dgm:pt>
  </dgm:ptLst>
  <dgm:cxnLst>
    <dgm:cxn modelId="{845E602A-B05C-4DB3-A50A-45947714681D}" type="presOf" srcId="{7714292B-6D5A-4968-BC11-EC057AAD0A4D}" destId="{AF249371-BB96-46F1-BD58-FDEB2CF623A3}" srcOrd="0" destOrd="0" presId="urn:microsoft.com/office/officeart/2005/8/layout/cycle1"/>
    <dgm:cxn modelId="{37439D2F-4CCD-4D80-8B71-DF923424D5D7}" type="presOf" srcId="{156403E3-7094-404E-B1B7-52689975F82A}" destId="{0BE819DC-D358-4D7D-B755-A3A8F7BF78F7}" srcOrd="0" destOrd="0" presId="urn:microsoft.com/office/officeart/2005/8/layout/cycle1"/>
    <dgm:cxn modelId="{BA088870-B901-4113-A621-B28188FF1459}" type="presOf" srcId="{7B2CD937-9DC7-4D08-A72E-4E43D6D0E963}" destId="{C9ABE6B7-FC77-435F-95AE-F72F96103072}" srcOrd="0" destOrd="0" presId="urn:microsoft.com/office/officeart/2005/8/layout/cycle1"/>
    <dgm:cxn modelId="{16891255-BB5E-4B60-9454-0BA0077EFD39}" type="presOf" srcId="{F8DD871E-F249-41B5-A921-7DC73020DD4D}" destId="{DE66336C-1785-4F6F-A4DD-967753DCE9EC}" srcOrd="0" destOrd="0" presId="urn:microsoft.com/office/officeart/2005/8/layout/cycle1"/>
    <dgm:cxn modelId="{3621D582-D034-4982-BA9A-2921514E76EE}" type="presOf" srcId="{551CACC4-00FE-4162-9963-65B05A07260D}" destId="{C6AF62F0-2C06-4F36-AE68-8C35B6601FCB}" srcOrd="0" destOrd="0" presId="urn:microsoft.com/office/officeart/2005/8/layout/cycle1"/>
    <dgm:cxn modelId="{1F2C1498-87D8-41B9-90EA-036E11462AD6}" srcId="{551CACC4-00FE-4162-9963-65B05A07260D}" destId="{F8DD871E-F249-41B5-A921-7DC73020DD4D}" srcOrd="1" destOrd="0" parTransId="{86D7C66E-CB3A-49A1-8CD3-4EF59416E8AD}" sibTransId="{7B2CD937-9DC7-4D08-A72E-4E43D6D0E963}"/>
    <dgm:cxn modelId="{B2FB53D8-0F6D-4DED-AFC4-11ADB03EAB2D}" srcId="{551CACC4-00FE-4162-9963-65B05A07260D}" destId="{156403E3-7094-404E-B1B7-52689975F82A}" srcOrd="0" destOrd="0" parTransId="{772497EA-463D-4DC8-8CDD-F61C8C2C9F72}" sibTransId="{7714292B-6D5A-4968-BC11-EC057AAD0A4D}"/>
    <dgm:cxn modelId="{ABCB265E-3D44-435A-B54C-C1C0993D5A8B}" type="presParOf" srcId="{C6AF62F0-2C06-4F36-AE68-8C35B6601FCB}" destId="{8FC474B5-5373-494F-9E7E-BB9CD3CF7A08}" srcOrd="0" destOrd="0" presId="urn:microsoft.com/office/officeart/2005/8/layout/cycle1"/>
    <dgm:cxn modelId="{7265C2E7-DA19-41A5-8C1F-F88E09716F94}" type="presParOf" srcId="{C6AF62F0-2C06-4F36-AE68-8C35B6601FCB}" destId="{0BE819DC-D358-4D7D-B755-A3A8F7BF78F7}" srcOrd="1" destOrd="0" presId="urn:microsoft.com/office/officeart/2005/8/layout/cycle1"/>
    <dgm:cxn modelId="{AA674D45-0485-40C1-81D8-C96B1430AD37}" type="presParOf" srcId="{C6AF62F0-2C06-4F36-AE68-8C35B6601FCB}" destId="{AF249371-BB96-46F1-BD58-FDEB2CF623A3}" srcOrd="2" destOrd="0" presId="urn:microsoft.com/office/officeart/2005/8/layout/cycle1"/>
    <dgm:cxn modelId="{5590D8BF-8C9D-492F-8067-08AF9B547172}" type="presParOf" srcId="{C6AF62F0-2C06-4F36-AE68-8C35B6601FCB}" destId="{DD7402C0-FFEF-499B-9A77-C4BFCD817587}" srcOrd="3" destOrd="0" presId="urn:microsoft.com/office/officeart/2005/8/layout/cycle1"/>
    <dgm:cxn modelId="{DF35ABDB-6BC7-407D-845D-796655BDDC4A}" type="presParOf" srcId="{C6AF62F0-2C06-4F36-AE68-8C35B6601FCB}" destId="{DE66336C-1785-4F6F-A4DD-967753DCE9EC}" srcOrd="4" destOrd="0" presId="urn:microsoft.com/office/officeart/2005/8/layout/cycle1"/>
    <dgm:cxn modelId="{A98EAE84-8EAD-4135-B5C6-B5BCC9CFC8B6}" type="presParOf" srcId="{C6AF62F0-2C06-4F36-AE68-8C35B6601FCB}" destId="{C9ABE6B7-FC77-435F-95AE-F72F96103072}"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819DC-D358-4D7D-B755-A3A8F7BF78F7}">
      <dsp:nvSpPr>
        <dsp:cNvPr id="0" name=""/>
        <dsp:cNvSpPr/>
      </dsp:nvSpPr>
      <dsp:spPr>
        <a:xfrm>
          <a:off x="2542906" y="766452"/>
          <a:ext cx="1451567" cy="145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589390"/>
              </a:solidFill>
            </a:rPr>
            <a:t>Bubbly </a:t>
          </a:r>
        </a:p>
        <a:p>
          <a:pPr marL="0" lvl="0" indent="0" algn="ctr" defTabSz="1689100">
            <a:lnSpc>
              <a:spcPct val="90000"/>
            </a:lnSpc>
            <a:spcBef>
              <a:spcPct val="0"/>
            </a:spcBef>
            <a:spcAft>
              <a:spcPct val="35000"/>
            </a:spcAft>
            <a:buNone/>
          </a:pPr>
          <a:r>
            <a:rPr lang="en-US" sz="3800" kern="1200" dirty="0">
              <a:solidFill>
                <a:srgbClr val="589390"/>
              </a:solidFill>
            </a:rPr>
            <a:t>Asset</a:t>
          </a:r>
        </a:p>
      </dsp:txBody>
      <dsp:txXfrm>
        <a:off x="2542906" y="766452"/>
        <a:ext cx="1451567" cy="1451567"/>
      </dsp:txXfrm>
    </dsp:sp>
    <dsp:sp modelId="{AF249371-BB96-46F1-BD58-FDEB2CF623A3}">
      <dsp:nvSpPr>
        <dsp:cNvPr id="0" name=""/>
        <dsp:cNvSpPr/>
      </dsp:nvSpPr>
      <dsp:spPr>
        <a:xfrm>
          <a:off x="588265" y="-1298"/>
          <a:ext cx="2987068" cy="2987068"/>
        </a:xfrm>
        <a:prstGeom prst="circularArrow">
          <a:avLst>
            <a:gd name="adj1" fmla="val 9476"/>
            <a:gd name="adj2" fmla="val 684339"/>
            <a:gd name="adj3" fmla="val 7853778"/>
            <a:gd name="adj4" fmla="val 2261883"/>
            <a:gd name="adj5" fmla="val 11055"/>
          </a:avLst>
        </a:prstGeom>
        <a:solidFill>
          <a:srgbClr val="589390"/>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6336C-1785-4F6F-A4DD-967753DCE9EC}">
      <dsp:nvSpPr>
        <dsp:cNvPr id="0" name=""/>
        <dsp:cNvSpPr/>
      </dsp:nvSpPr>
      <dsp:spPr>
        <a:xfrm>
          <a:off x="169125" y="766452"/>
          <a:ext cx="1451567" cy="145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589390"/>
              </a:solidFill>
            </a:rPr>
            <a:t>Safe Asset</a:t>
          </a:r>
        </a:p>
      </dsp:txBody>
      <dsp:txXfrm>
        <a:off x="169125" y="766452"/>
        <a:ext cx="1451567" cy="1451567"/>
      </dsp:txXfrm>
    </dsp:sp>
    <dsp:sp modelId="{C9ABE6B7-FC77-435F-95AE-F72F96103072}">
      <dsp:nvSpPr>
        <dsp:cNvPr id="0" name=""/>
        <dsp:cNvSpPr/>
      </dsp:nvSpPr>
      <dsp:spPr>
        <a:xfrm>
          <a:off x="588265" y="-1298"/>
          <a:ext cx="2987068" cy="2987068"/>
        </a:xfrm>
        <a:prstGeom prst="circularArrow">
          <a:avLst>
            <a:gd name="adj1" fmla="val 9476"/>
            <a:gd name="adj2" fmla="val 684339"/>
            <a:gd name="adj3" fmla="val 18653778"/>
            <a:gd name="adj4" fmla="val 13061883"/>
            <a:gd name="adj5" fmla="val 11055"/>
          </a:avLst>
        </a:prstGeom>
        <a:solidFill>
          <a:srgbClr val="589390"/>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002" cy="462721"/>
          </a:xfrm>
          <a:prstGeom prst="rect">
            <a:avLst/>
          </a:prstGeom>
        </p:spPr>
        <p:txBody>
          <a:bodyPr vert="horz" lIns="87487" tIns="43744" rIns="87487" bIns="43744" rtlCol="0"/>
          <a:lstStyle>
            <a:lvl1pPr algn="l">
              <a:defRPr sz="1200"/>
            </a:lvl1pPr>
          </a:lstStyle>
          <a:p>
            <a:endParaRPr lang="en-US"/>
          </a:p>
        </p:txBody>
      </p:sp>
      <p:sp>
        <p:nvSpPr>
          <p:cNvPr id="3" name="Date Placeholder 2"/>
          <p:cNvSpPr>
            <a:spLocks noGrp="1"/>
          </p:cNvSpPr>
          <p:nvPr>
            <p:ph type="dt" idx="1"/>
          </p:nvPr>
        </p:nvSpPr>
        <p:spPr>
          <a:xfrm>
            <a:off x="3936566" y="0"/>
            <a:ext cx="3012002" cy="462721"/>
          </a:xfrm>
          <a:prstGeom prst="rect">
            <a:avLst/>
          </a:prstGeom>
        </p:spPr>
        <p:txBody>
          <a:bodyPr vert="horz" lIns="87487" tIns="43744" rIns="87487" bIns="43744" rtlCol="0"/>
          <a:lstStyle>
            <a:lvl1pPr algn="r">
              <a:defRPr sz="1200"/>
            </a:lvl1pPr>
          </a:lstStyle>
          <a:p>
            <a:fld id="{536E6366-3BA8-4424-B128-47774AD6A6BC}" type="datetimeFigureOut">
              <a:rPr lang="en-US" smtClean="0"/>
              <a:t>9/11/2024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87487" tIns="43744" rIns="87487" bIns="43744" rtlCol="0" anchor="ctr"/>
          <a:lstStyle/>
          <a:p>
            <a:endParaRPr lang="en-US"/>
          </a:p>
        </p:txBody>
      </p:sp>
      <p:sp>
        <p:nvSpPr>
          <p:cNvPr id="5" name="Notes Placeholder 4"/>
          <p:cNvSpPr>
            <a:spLocks noGrp="1"/>
          </p:cNvSpPr>
          <p:nvPr>
            <p:ph type="body" sz="quarter" idx="3"/>
          </p:nvPr>
        </p:nvSpPr>
        <p:spPr>
          <a:xfrm>
            <a:off x="695310" y="4445473"/>
            <a:ext cx="5559456" cy="3636093"/>
          </a:xfrm>
          <a:prstGeom prst="rect">
            <a:avLst/>
          </a:prstGeom>
        </p:spPr>
        <p:txBody>
          <a:bodyPr vert="horz" lIns="87487" tIns="43744" rIns="87487" bIns="437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355"/>
            <a:ext cx="3012002" cy="462720"/>
          </a:xfrm>
          <a:prstGeom prst="rect">
            <a:avLst/>
          </a:prstGeom>
        </p:spPr>
        <p:txBody>
          <a:bodyPr vert="horz" lIns="87487" tIns="43744" rIns="87487" bIns="43744" rtlCol="0" anchor="b"/>
          <a:lstStyle>
            <a:lvl1pPr algn="l">
              <a:defRPr sz="1200"/>
            </a:lvl1pPr>
          </a:lstStyle>
          <a:p>
            <a:endParaRPr lang="en-US"/>
          </a:p>
        </p:txBody>
      </p:sp>
      <p:sp>
        <p:nvSpPr>
          <p:cNvPr id="7" name="Slide Number Placeholder 6"/>
          <p:cNvSpPr>
            <a:spLocks noGrp="1"/>
          </p:cNvSpPr>
          <p:nvPr>
            <p:ph type="sldNum" sz="quarter" idx="5"/>
          </p:nvPr>
        </p:nvSpPr>
        <p:spPr>
          <a:xfrm>
            <a:off x="3936566" y="8773355"/>
            <a:ext cx="3012002" cy="462720"/>
          </a:xfrm>
          <a:prstGeom prst="rect">
            <a:avLst/>
          </a:prstGeom>
        </p:spPr>
        <p:txBody>
          <a:bodyPr vert="horz" lIns="87487" tIns="43744" rIns="87487" bIns="43744" rtlCol="0" anchor="b"/>
          <a:lstStyle>
            <a:lvl1pPr algn="r">
              <a:defRPr sz="1200"/>
            </a:lvl1pPr>
          </a:lstStyle>
          <a:p>
            <a:fld id="{41B57281-7219-4CD9-8F7B-AA936CF846AB}" type="slidenum">
              <a:rPr lang="en-US" smtClean="0"/>
              <a:t>‹#›</a:t>
            </a:fld>
            <a:endParaRPr lang="en-US"/>
          </a:p>
        </p:txBody>
      </p:sp>
    </p:spTree>
    <p:extLst>
      <p:ext uri="{BB962C8B-B14F-4D97-AF65-F5344CB8AC3E}">
        <p14:creationId xmlns:p14="http://schemas.microsoft.com/office/powerpoint/2010/main" val="401130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papers.ssrn.com/sol3/papers.cfm?abstract_id=4057287" TargetMode="External"/><Relationship Id="rId3" Type="http://schemas.openxmlformats.org/officeDocument/2006/relationships/hyperlink" Target="https://www.aeaweb.org/articles?id=10.1257/aer.20130479" TargetMode="External"/><Relationship Id="rId7" Type="http://schemas.openxmlformats.org/officeDocument/2006/relationships/hyperlink" Target="https://ideas.repec.org/p/cpr/ceprdp/16944.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academic.oup.com/restud/advance-article/doi/10.1093/restud/rdad108/7451190" TargetMode="External"/><Relationship Id="rId5" Type="http://schemas.openxmlformats.org/officeDocument/2006/relationships/hyperlink" Target="https://drive.google.com/file/d/1_JuqTTABvntc56tZwM0pK_zLZtPfH-xQ" TargetMode="External"/><Relationship Id="rId4" Type="http://schemas.openxmlformats.org/officeDocument/2006/relationships/hyperlink" Target="https://papers.ssrn.com/sol3/papers.cfm?abstract_id=3882255" TargetMode="External"/><Relationship Id="rId9" Type="http://schemas.openxmlformats.org/officeDocument/2006/relationships/hyperlink" Target="https://drive.google.com/file/d/1k2Is67xfrUXWnjy5v49qb2di3-sscS0W/vie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600" dirty="0"/>
              <a:t>Is there a complementarity btw safe asset and bubbly asset?</a:t>
            </a:r>
          </a:p>
          <a:p>
            <a:pPr lvl="2"/>
            <a:r>
              <a:rPr lang="en-US" sz="3200" dirty="0"/>
              <a:t>Can government spend without taxation? How much?</a:t>
            </a:r>
          </a:p>
          <a:p>
            <a:pPr lvl="3"/>
            <a:r>
              <a:rPr lang="en-US" sz="2800" dirty="0">
                <a:solidFill>
                  <a:srgbClr val="667E84"/>
                </a:solidFill>
              </a:rPr>
              <a:t>Debt sustainability analysis</a:t>
            </a:r>
            <a:r>
              <a:rPr lang="en-US" sz="2800" dirty="0"/>
              <a:t> and “</a:t>
            </a:r>
            <a:r>
              <a:rPr lang="en-US" sz="2800" dirty="0">
                <a:solidFill>
                  <a:srgbClr val="667E84"/>
                </a:solidFill>
              </a:rPr>
              <a:t>Debt Laffer Curve</a:t>
            </a:r>
            <a:r>
              <a:rPr lang="en-US" sz="2800" dirty="0"/>
              <a:t>”</a:t>
            </a:r>
          </a:p>
          <a:p>
            <a:pPr lvl="2"/>
            <a:endParaRPr lang="en-US" sz="3200" dirty="0"/>
          </a:p>
          <a:p>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3</a:t>
            </a:fld>
            <a:endParaRPr lang="en-US"/>
          </a:p>
        </p:txBody>
      </p:sp>
    </p:spTree>
    <p:extLst>
      <p:ext uri="{BB962C8B-B14F-4D97-AF65-F5344CB8AC3E}">
        <p14:creationId xmlns:p14="http://schemas.microsoft.com/office/powerpoint/2010/main" val="4128379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In our discussion we concluded that this may be the case. To see this, the goods are close to perfect substitutes. A higher apple price means that apply demand falls to close to zero. Capital subsidies are then the only remaining source of demand for capital goods in country A. If those are small or if we have net taxes because the government also needs to fund spending, capital demand in A will fall (possibly to zero) due to the exchange rate appreciation.</a:t>
            </a:r>
          </a:p>
          <a:p>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64</a:t>
            </a:fld>
            <a:endParaRPr lang="en-US"/>
          </a:p>
        </p:txBody>
      </p:sp>
    </p:spTree>
    <p:extLst>
      <p:ext uri="{BB962C8B-B14F-4D97-AF65-F5344CB8AC3E}">
        <p14:creationId xmlns:p14="http://schemas.microsoft.com/office/powerpoint/2010/main" val="325027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07633">
                  <a:defRPr/>
                </a:pPr>
                <a:r>
                  <a:rPr lang="en-US" dirty="0"/>
                  <a:t>Proof: Effects will cancel out in the relevant term in the capital allocation equation</a:t>
                </a:r>
                <a:br>
                  <a:rPr lang="en-US" dirty="0"/>
                </a:br>
                <a:r>
                  <a:rPr lang="en-US" dirty="0">
                    <a:solidFill>
                      <a:schemeClr val="tx1"/>
                    </a:solidFill>
                  </a:rPr>
                  <a:t>“efficient” level of </a:t>
                </a:r>
                <a14:m>
                  <m:oMath xmlns:m="http://schemas.openxmlformats.org/officeDocument/2006/math">
                    <m:r>
                      <a:rPr lang="en-US" i="1" dirty="0" smtClean="0">
                        <a:solidFill>
                          <a:schemeClr val="tx1"/>
                        </a:solidFill>
                        <a:latin typeface="Cambria Math" panose="02040503050406030204" pitchFamily="18" charset="0"/>
                      </a:rPr>
                      <m:t>𝜅</m:t>
                    </m:r>
                  </m:oMath>
                </a14:m>
                <a:r>
                  <a:rPr lang="en-US" dirty="0">
                    <a:solidFill>
                      <a:schemeClr val="tx1"/>
                    </a:solidFill>
                  </a:rPr>
                  <a:t> in capital allocation condition depends on difference of relative capital utilization across countries, so is unaffected for a symmetric change</a:t>
                </a:r>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relative capital demand is the same as in the flexible price model.</a:t>
                </a:r>
                <a:br>
                  <a:rPr lang="en-US" dirty="0">
                    <a:solidFill>
                      <a:schemeClr val="tx1"/>
                    </a:solidFill>
                  </a:rPr>
                </a:br>
                <a:r>
                  <a:rPr lang="en-US" dirty="0">
                    <a:solidFill>
                      <a:schemeClr val="tx1"/>
                    </a:solidFill>
                  </a:rPr>
                  <a:t> Note other two key equations are not affected by price stickiness</a:t>
                </a:r>
              </a:p>
              <a:p>
                <a:pPr defTabSz="907633">
                  <a:defRPr/>
                </a:pPr>
                <a:endParaRPr lang="en-US" dirty="0"/>
              </a:p>
              <a:p>
                <a:pPr defTabSz="907633">
                  <a:defRPr/>
                </a:pPr>
                <a:r>
                  <a:rPr lang="en-US" dirty="0"/>
                  <a:t>In our discussion we concluded that this may be the case. To see this, the goods are close to perfect substitutes. A higher apple price means that apply demand falls to close to zero. Capital subsidies are then the only remaining source of demand for capital goods in country A. If those are small or if we have net taxes because the government also needs to fund spending, capital demand in A will fall (possibly to zero) due to the exchange rate appreciation.</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Proof: Effects will cancel out in the relevant term in the capital allocation equation</a:t>
                </a:r>
                <a:br>
                  <a:rPr lang="en-US" dirty="0"/>
                </a:br>
                <a:r>
                  <a:rPr lang="en-US" dirty="0">
                    <a:solidFill>
                      <a:schemeClr val="tx1"/>
                    </a:solidFill>
                  </a:rPr>
                  <a:t>“efficient” level of </a:t>
                </a:r>
                <a:r>
                  <a:rPr lang="en-US" i="0" dirty="0">
                    <a:solidFill>
                      <a:schemeClr val="tx1"/>
                    </a:solidFill>
                    <a:latin typeface="Cambria Math" panose="02040503050406030204" pitchFamily="18" charset="0"/>
                  </a:rPr>
                  <a:t>𝜅</a:t>
                </a:r>
                <a:r>
                  <a:rPr lang="en-US" dirty="0">
                    <a:solidFill>
                      <a:schemeClr val="tx1"/>
                    </a:solidFill>
                  </a:rPr>
                  <a:t> in capital allocation condition depends on difference of relative capital utilization across countries, so is unaffected for a symmetric change</a:t>
                </a:r>
                <a:br>
                  <a:rPr lang="en-US" dirty="0">
                    <a:solidFill>
                      <a:schemeClr val="tx1"/>
                    </a:solidFill>
                  </a:rPr>
                </a:br>
                <a:r>
                  <a:rPr lang="en-US" i="0">
                    <a:solidFill>
                      <a:schemeClr val="tx1"/>
                    </a:solidFill>
                    <a:latin typeface="Cambria Math" panose="02040503050406030204" pitchFamily="18" charset="0"/>
                  </a:rPr>
                  <a:t>⇒</a:t>
                </a:r>
                <a:r>
                  <a:rPr lang="en-US" dirty="0">
                    <a:solidFill>
                      <a:schemeClr val="tx1"/>
                    </a:solidFill>
                  </a:rPr>
                  <a:t> relative capital demand is the same as in the flexible price model.</a:t>
                </a:r>
                <a:br>
                  <a:rPr lang="en-US" dirty="0">
                    <a:solidFill>
                      <a:schemeClr val="tx1"/>
                    </a:solidFill>
                  </a:rPr>
                </a:br>
                <a:r>
                  <a:rPr lang="en-US" dirty="0">
                    <a:solidFill>
                      <a:schemeClr val="tx1"/>
                    </a:solidFill>
                  </a:rPr>
                  <a:t> Note other two key equations are not affected by price stickiness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discussion we concluded that this may be the case. To see this, the goods are close to perfect substitutes. A higher apple price means that apply demand falls to close to zero. Capital subsidies are then the only remaining source of demand for capital goods in country A. If those are small or if we have net taxes because the government also needs to fund spending, capital demand in A will fall (possibly to zero) due to the exchange rate appreciation.</a:t>
                </a:r>
              </a:p>
              <a:p>
                <a:endParaRPr lang="en-US" dirty="0"/>
              </a:p>
            </p:txBody>
          </p:sp>
        </mc:Fallback>
      </mc:AlternateContent>
      <p:sp>
        <p:nvSpPr>
          <p:cNvPr id="4" name="Slide Number Placeholder 3"/>
          <p:cNvSpPr>
            <a:spLocks noGrp="1"/>
          </p:cNvSpPr>
          <p:nvPr>
            <p:ph type="sldNum" sz="quarter" idx="5"/>
          </p:nvPr>
        </p:nvSpPr>
        <p:spPr/>
        <p:txBody>
          <a:bodyPr/>
          <a:lstStyle/>
          <a:p>
            <a:fld id="{41B57281-7219-4CD9-8F7B-AA936CF846AB}" type="slidenum">
              <a:rPr lang="en-US" smtClean="0"/>
              <a:t>65</a:t>
            </a:fld>
            <a:endParaRPr lang="en-US"/>
          </a:p>
        </p:txBody>
      </p:sp>
    </p:spTree>
    <p:extLst>
      <p:ext uri="{BB962C8B-B14F-4D97-AF65-F5344CB8AC3E}">
        <p14:creationId xmlns:p14="http://schemas.microsoft.com/office/powerpoint/2010/main" val="302893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In our discussion we concluded that this may be the case. To see this, the goods are close to perfect substitutes. A higher apple price means that apply demand falls to close to zero. Capital subsidies are then the only remaining source of demand for capital goods in country N. If those are small or if we have net taxes because the government also needs to fund spending, capital demand in N will fall (possibly to zero) due to the exchange rate appreciation.</a:t>
            </a:r>
          </a:p>
          <a:p>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66</a:t>
            </a:fld>
            <a:endParaRPr lang="en-US"/>
          </a:p>
        </p:txBody>
      </p:sp>
    </p:spTree>
    <p:extLst>
      <p:ext uri="{BB962C8B-B14F-4D97-AF65-F5344CB8AC3E}">
        <p14:creationId xmlns:p14="http://schemas.microsoft.com/office/powerpoint/2010/main" val="31733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de-DE" b="1" dirty="0">
                    <a:solidFill>
                      <a:srgbClr val="667E84"/>
                    </a:solidFill>
                  </a:rPr>
                  <a:t>T</a:t>
                </a:r>
                <a:r>
                  <a:rPr lang="en-US" b="1" dirty="0" err="1">
                    <a:solidFill>
                      <a:srgbClr val="667E84"/>
                    </a:solidFill>
                  </a:rPr>
                  <a:t>ransversality</a:t>
                </a:r>
                <a:r>
                  <a:rPr lang="en-US" b="1" dirty="0">
                    <a:solidFill>
                      <a:srgbClr val="667E84"/>
                    </a:solidFill>
                  </a:rPr>
                  <a:t> condition </a:t>
                </a:r>
                <a:r>
                  <a:rPr lang="en-US" dirty="0"/>
                  <a:t>holds for each individual, but not in aggregate</a:t>
                </a:r>
              </a:p>
              <a:p>
                <a:pPr lvl="2"/>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complete markets</a:t>
                </a:r>
              </a:p>
              <a:p>
                <a:endParaRPr lang="en-US" dirty="0"/>
              </a:p>
            </p:txBody>
          </p:sp>
        </mc:Choice>
        <mc:Fallback xmlns="">
          <p:sp>
            <p:nvSpPr>
              <p:cNvPr id="3" name="Notes Placeholder 2"/>
              <p:cNvSpPr>
                <a:spLocks noGrp="1"/>
              </p:cNvSpPr>
              <p:nvPr>
                <p:ph type="body" idx="1"/>
              </p:nvPr>
            </p:nvSpPr>
            <p:spPr/>
            <p:txBody>
              <a:bodyPr/>
              <a:lstStyle/>
              <a:p>
                <a:pPr lvl="1"/>
                <a:r>
                  <a:rPr lang="de-DE" b="1" dirty="0">
                    <a:solidFill>
                      <a:srgbClr val="667E84"/>
                    </a:solidFill>
                  </a:rPr>
                  <a:t>T</a:t>
                </a:r>
                <a:r>
                  <a:rPr lang="en-US" b="1" dirty="0" err="1">
                    <a:solidFill>
                      <a:srgbClr val="667E84"/>
                    </a:solidFill>
                  </a:rPr>
                  <a:t>ransversality</a:t>
                </a:r>
                <a:r>
                  <a:rPr lang="en-US" b="1" dirty="0">
                    <a:solidFill>
                      <a:srgbClr val="667E84"/>
                    </a:solidFill>
                  </a:rPr>
                  <a:t> condition </a:t>
                </a:r>
                <a:r>
                  <a:rPr lang="en-US" dirty="0"/>
                  <a:t>holds for each individual, but not in aggregate</a:t>
                </a:r>
              </a:p>
              <a:p>
                <a:pPr lvl="2"/>
                <a:r>
                  <a:rPr lang="en-US" i="0">
                    <a:latin typeface="Cambria Math" panose="02040503050406030204" pitchFamily="18" charset="0"/>
                    <a:ea typeface="Cambria Math" panose="02040503050406030204" pitchFamily="18" charset="0"/>
                  </a:rPr>
                  <a:t>≠</a:t>
                </a:r>
                <a:r>
                  <a:rPr lang="en-US" dirty="0"/>
                  <a:t> complete markets</a:t>
                </a:r>
              </a:p>
              <a:p>
                <a:endParaRPr lang="en-US" dirty="0"/>
              </a:p>
            </p:txBody>
          </p:sp>
        </mc:Fallback>
      </mc:AlternateContent>
      <p:sp>
        <p:nvSpPr>
          <p:cNvPr id="4" name="Slide Number Placeholder 3"/>
          <p:cNvSpPr>
            <a:spLocks noGrp="1"/>
          </p:cNvSpPr>
          <p:nvPr>
            <p:ph type="sldNum" sz="quarter" idx="5"/>
          </p:nvPr>
        </p:nvSpPr>
        <p:spPr/>
        <p:txBody>
          <a:bodyPr/>
          <a:lstStyle/>
          <a:p>
            <a:fld id="{41B57281-7219-4CD9-8F7B-AA936CF846AB}" type="slidenum">
              <a:rPr lang="en-US" smtClean="0"/>
              <a:t>10</a:t>
            </a:fld>
            <a:endParaRPr lang="en-US"/>
          </a:p>
        </p:txBody>
      </p:sp>
    </p:spTree>
    <p:extLst>
      <p:ext uri="{BB962C8B-B14F-4D97-AF65-F5344CB8AC3E}">
        <p14:creationId xmlns:p14="http://schemas.microsoft.com/office/powerpoint/2010/main" val="25035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Matteo </a:t>
            </a:r>
            <a:r>
              <a:rPr lang="en-US" dirty="0" err="1"/>
              <a:t>Maggiori</a:t>
            </a:r>
            <a:r>
              <a:rPr lang="en-US" dirty="0"/>
              <a:t> coined the term in his job market paper (</a:t>
            </a:r>
            <a:r>
              <a:rPr lang="en-US" dirty="0">
                <a:solidFill>
                  <a:srgbClr val="1155CC"/>
                </a:solidFill>
                <a:effectLst/>
                <a:hlinkClick r:id="rId3"/>
              </a:rPr>
              <a:t>https://www.aeaweb.org/articles?id=10.1257/aer.20130479</a:t>
            </a:r>
            <a:r>
              <a:rPr lang="en-US" dirty="0"/>
              <a:t>).</a:t>
            </a:r>
            <a:br>
              <a:rPr lang="en-US" dirty="0"/>
            </a:br>
            <a:endParaRPr lang="en-US" dirty="0"/>
          </a:p>
          <a:p>
            <a:br>
              <a:rPr lang="en-US" dirty="0"/>
            </a:br>
            <a:endParaRPr lang="en-US" dirty="0"/>
          </a:p>
          <a:p>
            <a:r>
              <a:rPr lang="en-US" dirty="0"/>
              <a:t>The idea is that the US looks like it is insuring the rest of the world, in that US net foreign assets fall in bad times, and that in terms of asset composition the US is holding risky foreign assets while selling largely safe bonds to the rest of the world. So many papers (like Matteo's job market paper) model the US in two country settings as more risk-tolerant. However, if the US is indeed insuring the rest of the world, its relative wealth should fall in bad times which in standard models would reduce the consumption demand in the US and with home bias therefore a reduction in the demand for the US specific consumption basket. This should induce a depreciation of the US dollar, as the fall in demand for the US basket should make the dollar (the price of that basket) cheaper. In the data, the dollar however seems to appreciate in bad times.</a:t>
            </a:r>
            <a:br>
              <a:rPr lang="en-US" dirty="0"/>
            </a:br>
            <a:endParaRPr lang="en-US" dirty="0"/>
          </a:p>
          <a:p>
            <a:br>
              <a:rPr lang="en-US" dirty="0"/>
            </a:br>
            <a:endParaRPr lang="en-US" dirty="0"/>
          </a:p>
          <a:p>
            <a:r>
              <a:rPr lang="en-US" dirty="0"/>
              <a:t>Matteo offered in his paper a potential resolution through increasing trade costs in bad times, but only for the US. Because of those costs the US consumer shifts to US goods increasing the demand for US goods, even as overall demand falls, which can then still trigger a dollar appreciation. Even he, I think, did not consider that a satisfying resolution.</a:t>
            </a:r>
            <a:br>
              <a:rPr lang="en-US" dirty="0"/>
            </a:br>
            <a:endParaRPr lang="en-US" dirty="0"/>
          </a:p>
          <a:p>
            <a:br>
              <a:rPr lang="en-US" dirty="0"/>
            </a:br>
            <a:endParaRPr lang="en-US" dirty="0"/>
          </a:p>
          <a:p>
            <a:r>
              <a:rPr lang="en-US" dirty="0"/>
              <a:t>An alternative resolution is that US output falls at the same time as the US is losing wealth, if that decline is strong enough, the US consumption basket will become more scarce even as demand goes down. Maxime Sauzet has this as an exogenous output shock in his job market paper (</a:t>
            </a:r>
            <a:r>
              <a:rPr lang="en-US" dirty="0">
                <a:solidFill>
                  <a:srgbClr val="1155CC"/>
                </a:solidFill>
                <a:effectLst/>
                <a:hlinkClick r:id="rId4"/>
              </a:rPr>
              <a:t>https://papers.ssrn.com/sol3/papers.cfm?abstract_id=3882255</a:t>
            </a:r>
            <a:r>
              <a:rPr lang="en-US" dirty="0"/>
              <a:t>). Rohan and I developed at the same time our paper in which the output decline happens endogenously in response to the same shock that also triggers the dollar appreciation, the flight to safe dollar bonds (</a:t>
            </a:r>
            <a:r>
              <a:rPr lang="en-US" dirty="0">
                <a:solidFill>
                  <a:srgbClr val="1155CC"/>
                </a:solidFill>
                <a:effectLst/>
                <a:hlinkClick r:id="rId5"/>
              </a:rPr>
              <a:t>https://drive.google.com/file/d/1_JuqTTABvntc56tZwM0pK_zLZtPfH-xQ</a:t>
            </a:r>
            <a:r>
              <a:rPr lang="en-US" dirty="0"/>
              <a:t>).</a:t>
            </a:r>
          </a:p>
          <a:p>
            <a:br>
              <a:rPr lang="en-US" dirty="0"/>
            </a:br>
            <a:endParaRPr lang="en-US" dirty="0"/>
          </a:p>
          <a:p>
            <a:r>
              <a:rPr lang="en-US" dirty="0"/>
              <a:t>Arvind, Hanno and </a:t>
            </a:r>
            <a:r>
              <a:rPr lang="en-US" dirty="0" err="1"/>
              <a:t>Zhengyang</a:t>
            </a:r>
            <a:r>
              <a:rPr lang="en-US" dirty="0"/>
              <a:t> resolve the reserve currency paradox through the increase in seigniorage revenues: while the US is losing measured wealth, the value of future seigniorage revenues makes the US effectively richer and therefore US relative demand actually goes up (</a:t>
            </a:r>
            <a:r>
              <a:rPr lang="en-US" dirty="0">
                <a:solidFill>
                  <a:srgbClr val="1155CC"/>
                </a:solidFill>
                <a:effectLst/>
                <a:hlinkClick r:id="rId6"/>
              </a:rPr>
              <a:t>https://academic.oup.com/restud/advance-article/doi/10.1093/restud/rdad108/7451190</a:t>
            </a:r>
            <a:r>
              <a:rPr lang="en-US" dirty="0"/>
              <a:t>). We also have this mechanism in our paper but find it to be quantitatively small at least in our setting.  In the end very related is the mechanism in </a:t>
            </a:r>
            <a:r>
              <a:rPr lang="en-US" dirty="0" err="1"/>
              <a:t>Gourinchas</a:t>
            </a:r>
            <a:r>
              <a:rPr lang="en-US" dirty="0"/>
              <a:t> and Rey (</a:t>
            </a:r>
            <a:r>
              <a:rPr lang="en-US" dirty="0">
                <a:solidFill>
                  <a:srgbClr val="1155CC"/>
                </a:solidFill>
                <a:effectLst/>
                <a:hlinkClick r:id="rId7"/>
              </a:rPr>
              <a:t>https://ideas.repec.org/p/cpr/ceprdp/16944.html</a:t>
            </a:r>
            <a:r>
              <a:rPr lang="en-US" dirty="0"/>
              <a:t>) who make foreigners more risk averse in bad times.</a:t>
            </a:r>
            <a:br>
              <a:rPr lang="en-US" dirty="0"/>
            </a:br>
            <a:endParaRPr lang="en-US" dirty="0"/>
          </a:p>
          <a:p>
            <a:br>
              <a:rPr lang="en-US" dirty="0"/>
            </a:br>
            <a:endParaRPr lang="en-US" dirty="0"/>
          </a:p>
          <a:p>
            <a:r>
              <a:rPr lang="en-US" dirty="0"/>
              <a:t>Recently, </a:t>
            </a:r>
            <a:r>
              <a:rPr lang="en-US" dirty="0" err="1"/>
              <a:t>Dahlquist</a:t>
            </a:r>
            <a:r>
              <a:rPr lang="en-US" dirty="0"/>
              <a:t> et al. argue that it is wrong to focus on net foreign assets as an indicator of whether the US is actually insuring the rest of the world and that one needs to focus on total wealth. They argue that total wealth in the US goes up, the dollar appreciates and all US assets become more valuable. I think most participants in this area are not convinced by their empirical measure, but the point is worth thinking about. They build a model that in the end also has a exogenous fall in relative US output in times of dollar appreciation, so in terms of mechanisms it is actually quite related to </a:t>
            </a:r>
            <a:r>
              <a:rPr lang="en-US" dirty="0" err="1"/>
              <a:t>Sauzet's</a:t>
            </a:r>
            <a:r>
              <a:rPr lang="en-US" dirty="0"/>
              <a:t> and our work on this (</a:t>
            </a:r>
            <a:r>
              <a:rPr lang="en-US" dirty="0">
                <a:solidFill>
                  <a:srgbClr val="1155CC"/>
                </a:solidFill>
                <a:effectLst/>
                <a:hlinkClick r:id="rId8"/>
              </a:rPr>
              <a:t>https://papers.ssrn.com/sol3/papers.cfm?abstract_id=4057287</a:t>
            </a:r>
            <a:r>
              <a:rPr lang="en-US" dirty="0"/>
              <a:t>).</a:t>
            </a:r>
            <a:br>
              <a:rPr lang="en-US" dirty="0"/>
            </a:br>
            <a:endParaRPr lang="en-US" dirty="0"/>
          </a:p>
          <a:p>
            <a:br>
              <a:rPr lang="en-US" dirty="0"/>
            </a:br>
            <a:endParaRPr lang="en-US" dirty="0"/>
          </a:p>
          <a:p>
            <a:r>
              <a:rPr lang="en-US" dirty="0"/>
              <a:t>Finally, Steve Wu, Charles Engel and Mick Devereux built on my paper with Rohan but endogenize the flight to the dollar through collateral needs of financial intermediaries (</a:t>
            </a:r>
            <a:r>
              <a:rPr lang="en-US" dirty="0">
                <a:solidFill>
                  <a:srgbClr val="1155CC"/>
                </a:solidFill>
                <a:effectLst/>
                <a:hlinkClick r:id="rId9"/>
              </a:rPr>
              <a:t>https://drive.google.com/file/d/1k2Is67xfrUXWnjy5v49qb2di3-sscS0W/view</a:t>
            </a:r>
            <a:r>
              <a:rPr lang="en-US" dirty="0"/>
              <a:t>). Their paper has our New Keynesian mechanism to trigger the fall in US output and it quantitatively the key driver, but banking frictions and local currency pricing also induce additional wedges that act like the trade costs in Matteo's resolution and the seigniorage revenue channel in Arvind et </a:t>
            </a:r>
            <a:r>
              <a:rPr lang="en-US" dirty="0" err="1"/>
              <a:t>al's</a:t>
            </a:r>
            <a:r>
              <a:rPr lang="en-US" dirty="0"/>
              <a:t> work.</a:t>
            </a:r>
            <a:br>
              <a:rPr lang="en-US"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12</a:t>
            </a:fld>
            <a:endParaRPr lang="en-US"/>
          </a:p>
        </p:txBody>
      </p:sp>
    </p:spTree>
    <p:extLst>
      <p:ext uri="{BB962C8B-B14F-4D97-AF65-F5344CB8AC3E}">
        <p14:creationId xmlns:p14="http://schemas.microsoft.com/office/powerpoint/2010/main" val="36728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Outside of steady state</a:t>
                </a:r>
              </a:p>
              <a:p>
                <a:pPr marL="285750" indent="-285750">
                  <a:buFontTx/>
                  <a:buChar char="-"/>
                </a:pPr>
                <a:r>
                  <a:rPr lang="en-US" dirty="0"/>
                  <a:t>Portfolio weights differ across citizens across countries</a:t>
                </a:r>
              </a:p>
              <a:p>
                <a:pPr marL="285750" indent="-285750">
                  <a:buFontTx/>
                  <a:buChar char="-"/>
                </a:pPr>
                <a:r>
                  <a:rPr lang="en-US" dirty="0"/>
                  <a:t>Weighted averages in both terms including </a:t>
                </a:r>
                <a14:m>
                  <m:oMath xmlns:m="http://schemas.openxmlformats.org/officeDocument/2006/math">
                    <m:sSubSup>
                      <m:sSubSupPr>
                        <m:ctrlPr>
                          <a:rPr lang="en-US" b="0" i="1" smtClean="0">
                            <a:solidFill>
                              <a:schemeClr val="tx1"/>
                            </a:solidFill>
                            <a:latin typeface="Cambria Math" panose="02040503050406030204" pitchFamily="18" charset="0"/>
                            <a:ea typeface="Cambria Math"/>
                          </a:rPr>
                        </m:ctrlPr>
                      </m:sSubSupPr>
                      <m:e>
                        <m:acc>
                          <m:accPr>
                            <m:chr m:val="̃"/>
                            <m:ctrlPr>
                              <a:rPr lang="en-US" b="0" i="1" smtClean="0">
                                <a:solidFill>
                                  <a:schemeClr val="tx1"/>
                                </a:solidFill>
                                <a:latin typeface="Cambria Math" panose="02040503050406030204" pitchFamily="18" charset="0"/>
                                <a:ea typeface="Cambria Math"/>
                              </a:rPr>
                            </m:ctrlPr>
                          </m:accPr>
                          <m:e>
                            <m:r>
                              <a:rPr lang="en-US" b="0" i="1" smtClean="0">
                                <a:solidFill>
                                  <a:schemeClr val="tx1"/>
                                </a:solidFill>
                                <a:latin typeface="Cambria Math" panose="02040503050406030204" pitchFamily="18" charset="0"/>
                                <a:ea typeface="Cambria Math"/>
                              </a:rPr>
                              <m:t>𝜎</m:t>
                            </m:r>
                          </m:e>
                        </m:acc>
                      </m:e>
                      <m:sub>
                        <m:r>
                          <a:rPr lang="en-US" b="0" i="1" smtClean="0">
                            <a:solidFill>
                              <a:schemeClr val="tx1"/>
                            </a:solidFill>
                            <a:latin typeface="Cambria Math" panose="02040503050406030204" pitchFamily="18" charset="0"/>
                            <a:ea typeface="Cambria Math"/>
                          </a:rPr>
                          <m:t>𝑡</m:t>
                        </m:r>
                      </m:sub>
                      <m:sup>
                        <m:r>
                          <a:rPr lang="en-US" b="0" i="1" smtClean="0">
                            <a:solidFill>
                              <a:schemeClr val="tx1"/>
                            </a:solidFill>
                            <a:latin typeface="Cambria Math" panose="02040503050406030204" pitchFamily="18" charset="0"/>
                            <a:ea typeface="Cambria Math"/>
                          </a:rPr>
                          <m:t>𝑐</m:t>
                        </m:r>
                        <m:r>
                          <a:rPr lang="en-US" b="0" i="1" smtClean="0">
                            <a:solidFill>
                              <a:schemeClr val="tx1"/>
                            </a:solidFill>
                            <a:latin typeface="Cambria Math" panose="02040503050406030204" pitchFamily="18" charset="0"/>
                            <a:ea typeface="Cambria Math"/>
                          </a:rPr>
                          <m:t>,</m:t>
                        </m:r>
                        <m:r>
                          <a:rPr lang="en-US" b="0" i="1" smtClean="0">
                            <a:solidFill>
                              <a:schemeClr val="tx1"/>
                            </a:solidFill>
                            <a:latin typeface="Cambria Math" panose="02040503050406030204" pitchFamily="18" charset="0"/>
                            <a:ea typeface="Cambria Math"/>
                          </a:rPr>
                          <m:t>𝐼</m:t>
                        </m:r>
                      </m:sup>
                    </m:sSubSup>
                  </m:oMath>
                </a14:m>
                <a:r>
                  <a:rPr lang="en-US" dirty="0"/>
                  <a:t>-terms</a:t>
                </a:r>
              </a:p>
              <a:p>
                <a:pPr marL="285750" indent="-285750">
                  <a:buFontTx/>
                  <a:buChar char="-"/>
                </a:pPr>
                <a:endParaRPr lang="en-US" dirty="0"/>
              </a:p>
              <a:p>
                <a:pPr marL="285750" indent="-285750">
                  <a:buFontTx/>
                  <a:buChar char="-"/>
                </a:pPr>
                <a:r>
                  <a:rPr lang="en-US" dirty="0"/>
                  <a:t>Asset holding shares are relevant = wealth shares only in SS</a:t>
                </a:r>
              </a:p>
              <a:p>
                <a:pPr marL="285750" indent="-285750">
                  <a:buFontTx/>
                  <a:buChar char="-"/>
                </a:pPr>
                <a:endParaRPr lang="en-US" dirty="0"/>
              </a:p>
              <a:p>
                <a:pPr marL="285750" indent="-285750">
                  <a:buFontTx/>
                  <a:buChar char="-"/>
                </a:pPr>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Outside of steady state</a:t>
                </a:r>
              </a:p>
              <a:p>
                <a:pPr marL="285750" indent="-285750">
                  <a:buFontTx/>
                  <a:buChar char="-"/>
                </a:pPr>
                <a:r>
                  <a:rPr lang="en-US" dirty="0"/>
                  <a:t>Portfolio weights differ across citizens across countries</a:t>
                </a:r>
              </a:p>
              <a:p>
                <a:pPr marL="285750" indent="-285750">
                  <a:buFontTx/>
                  <a:buChar char="-"/>
                </a:pPr>
                <a:r>
                  <a:rPr lang="en-US" dirty="0"/>
                  <a:t>Weighted averages in both terms including </a:t>
                </a:r>
                <a:r>
                  <a:rPr lang="en-US" b="0" i="0">
                    <a:solidFill>
                      <a:schemeClr val="tx1"/>
                    </a:solidFill>
                    <a:latin typeface="Cambria Math" panose="02040503050406030204" pitchFamily="18" charset="0"/>
                    <a:ea typeface="Cambria Math"/>
                  </a:rPr>
                  <a:t>𝜎 ̃_𝑡^(𝑐,𝐼)</a:t>
                </a:r>
                <a:r>
                  <a:rPr lang="en-US" dirty="0"/>
                  <a:t>-terms</a:t>
                </a:r>
              </a:p>
              <a:p>
                <a:pPr marL="285750" indent="-285750">
                  <a:buFontTx/>
                  <a:buChar char="-"/>
                </a:pPr>
                <a:endParaRPr lang="en-US" dirty="0"/>
              </a:p>
              <a:p>
                <a:pPr marL="285750" indent="-285750">
                  <a:buFontTx/>
                  <a:buChar char="-"/>
                </a:pPr>
                <a:r>
                  <a:rPr lang="en-US" dirty="0"/>
                  <a:t>Asset holding shares are relevant = wealth shares only in SS</a:t>
                </a:r>
              </a:p>
              <a:p>
                <a:pPr marL="285750" indent="-285750">
                  <a:buFontTx/>
                  <a:buChar char="-"/>
                </a:pPr>
                <a:endParaRPr lang="en-US" dirty="0"/>
              </a:p>
              <a:p>
                <a:pPr marL="285750" indent="-285750">
                  <a:buFontTx/>
                  <a:buChar char="-"/>
                </a:pPr>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41B57281-7219-4CD9-8F7B-AA936CF846AB}" type="slidenum">
              <a:rPr lang="en-US" smtClean="0"/>
              <a:t>25</a:t>
            </a:fld>
            <a:endParaRPr lang="en-US"/>
          </a:p>
        </p:txBody>
      </p:sp>
    </p:spTree>
    <p:extLst>
      <p:ext uri="{BB962C8B-B14F-4D97-AF65-F5344CB8AC3E}">
        <p14:creationId xmlns:p14="http://schemas.microsoft.com/office/powerpoint/2010/main" val="163165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rial" panose="020B0604020202020204" pitchFamily="34" charset="0"/>
              </a:rPr>
              <a:t>Without home bias, the first force always biases \kappa towards 1/2. If a rise in risk drives up safe asset demand for country A bonds, this always (regardless of home bias) improves the fiscal situation of country A (more than for country B) so that capital flows from A to B due to the second force. However, without home bias, the first force implies that terms of trade for country A deteriorate, which dampens the overall effect on \kappa (and ultimately on \eta because \eta moves due to an asymmetric risk allocation). Instead, if there is perfect home bias, demand for apples increases with \eta and this increases the "efficient" \kappa (with regard to productive efficiency) as well (so that terms of trade for country A increase). This mechanism mutes the first force.</a:t>
            </a:r>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40</a:t>
            </a:fld>
            <a:endParaRPr lang="en-US"/>
          </a:p>
        </p:txBody>
      </p:sp>
    </p:spTree>
    <p:extLst>
      <p:ext uri="{BB962C8B-B14F-4D97-AF65-F5344CB8AC3E}">
        <p14:creationId xmlns:p14="http://schemas.microsoft.com/office/powerpoint/2010/main" val="179972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no steady state exists after the capital control shock</a:t>
            </a:r>
          </a:p>
          <a:p>
            <a:r>
              <a:rPr lang="en-US" dirty="0"/>
              <a:t>.</a:t>
            </a:r>
          </a:p>
        </p:txBody>
      </p:sp>
      <p:sp>
        <p:nvSpPr>
          <p:cNvPr id="4" name="Slide Number Placeholder 3"/>
          <p:cNvSpPr>
            <a:spLocks noGrp="1"/>
          </p:cNvSpPr>
          <p:nvPr>
            <p:ph type="sldNum" sz="quarter" idx="5"/>
          </p:nvPr>
        </p:nvSpPr>
        <p:spPr/>
        <p:txBody>
          <a:bodyPr/>
          <a:lstStyle/>
          <a:p>
            <a:fld id="{41B57281-7219-4CD9-8F7B-AA936CF846AB}" type="slidenum">
              <a:rPr lang="en-US" smtClean="0"/>
              <a:t>49</a:t>
            </a:fld>
            <a:endParaRPr lang="en-US"/>
          </a:p>
        </p:txBody>
      </p:sp>
    </p:spTree>
    <p:extLst>
      <p:ext uri="{BB962C8B-B14F-4D97-AF65-F5344CB8AC3E}">
        <p14:creationId xmlns:p14="http://schemas.microsoft.com/office/powerpoint/2010/main" val="207921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rial" panose="020B0604020202020204" pitchFamily="34" charset="0"/>
              </a:rPr>
              <a:t>country N runs a lower primary surplus at all times and also its surplus falls by much more in high-risk states (in fact, also the \</a:t>
            </a:r>
            <a:r>
              <a:rPr lang="en-US" b="0" i="0" dirty="0" err="1">
                <a:solidFill>
                  <a:srgbClr val="222222"/>
                </a:solidFill>
                <a:effectLst/>
                <a:highlight>
                  <a:srgbClr val="FFFFFF"/>
                </a:highlight>
                <a:latin typeface="Arial" panose="020B0604020202020204" pitchFamily="34" charset="0"/>
              </a:rPr>
              <a:t>mu^B-i</a:t>
            </a:r>
            <a:r>
              <a:rPr lang="en-US" b="0" i="0" dirty="0">
                <a:solidFill>
                  <a:srgbClr val="222222"/>
                </a:solidFill>
                <a:effectLst/>
                <a:highlight>
                  <a:srgbClr val="FFFFFF"/>
                </a:highlight>
                <a:latin typeface="Arial" panose="020B0604020202020204" pitchFamily="34" charset="0"/>
              </a:rPr>
              <a:t> instrument is always larger in this example but this is not shown as it would require a separate panel). Numbers are not meaningful, qualitative relationships are.</a:t>
            </a:r>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52</a:t>
            </a:fld>
            <a:endParaRPr lang="en-US"/>
          </a:p>
        </p:txBody>
      </p:sp>
    </p:spTree>
    <p:extLst>
      <p:ext uri="{BB962C8B-B14F-4D97-AF65-F5344CB8AC3E}">
        <p14:creationId xmlns:p14="http://schemas.microsoft.com/office/powerpoint/2010/main" val="324533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solidFill>
                      <a:srgbClr val="FF0000"/>
                    </a:solidFill>
                  </a:rPr>
                  <a:t>“Capital Control shock”</a:t>
                </a:r>
              </a:p>
              <a:p>
                <a:pPr lvl="2"/>
                <a:r>
                  <a:rPr lang="en-US" dirty="0"/>
                  <a:t>Country </a:t>
                </a:r>
                <a14:m>
                  <m:oMath xmlns:m="http://schemas.openxmlformats.org/officeDocument/2006/math">
                    <m:r>
                      <a:rPr lang="en-US" i="1" dirty="0" smtClean="0">
                        <a:latin typeface="Cambria Math" panose="02040503050406030204" pitchFamily="18" charset="0"/>
                      </a:rPr>
                      <m:t>𝑆</m:t>
                    </m:r>
                  </m:oMath>
                </a14:m>
                <a:r>
                  <a:rPr lang="en-US" dirty="0"/>
                  <a:t> can temporarily boost safe asset share, value of </a:t>
                </a:r>
                <a14:m>
                  <m:oMath xmlns:m="http://schemas.openxmlformats.org/officeDocument/2006/math">
                    <m:r>
                      <a:rPr lang="en-US" b="0" i="1" dirty="0" smtClean="0">
                        <a:latin typeface="Cambria Math" panose="02040503050406030204" pitchFamily="18" charset="0"/>
                      </a:rPr>
                      <m:t>𝑆</m:t>
                    </m:r>
                  </m:oMath>
                </a14:m>
                <a:r>
                  <a:rPr lang="en-US" dirty="0"/>
                  <a:t>-bonds jump but depreciate subsequently</a:t>
                </a:r>
              </a:p>
              <a:p>
                <a:pPr lvl="2"/>
                <a:r>
                  <a:rPr lang="en-US" dirty="0"/>
                  <a:t>No steady state</a:t>
                </a:r>
              </a:p>
              <a:p>
                <a:endParaRPr lang="en-US" dirty="0"/>
              </a:p>
            </p:txBody>
          </p:sp>
        </mc:Choice>
        <mc:Fallback xmlns="">
          <p:sp>
            <p:nvSpPr>
              <p:cNvPr id="3" name="Notes Placeholder 2"/>
              <p:cNvSpPr>
                <a:spLocks noGrp="1"/>
              </p:cNvSpPr>
              <p:nvPr>
                <p:ph type="body" idx="1"/>
              </p:nvPr>
            </p:nvSpPr>
            <p:spPr/>
            <p:txBody>
              <a:bodyPr/>
              <a:lstStyle/>
              <a:p>
                <a:pPr lvl="1"/>
                <a:r>
                  <a:rPr lang="en-US" dirty="0">
                    <a:solidFill>
                      <a:srgbClr val="FF0000"/>
                    </a:solidFill>
                  </a:rPr>
                  <a:t>“Capital Control shock”</a:t>
                </a:r>
              </a:p>
              <a:p>
                <a:pPr lvl="2"/>
                <a:r>
                  <a:rPr lang="en-US" dirty="0"/>
                  <a:t>Country </a:t>
                </a:r>
                <a:r>
                  <a:rPr lang="en-US" i="0" dirty="0">
                    <a:latin typeface="Cambria Math" panose="02040503050406030204" pitchFamily="18" charset="0"/>
                  </a:rPr>
                  <a:t>𝑆</a:t>
                </a:r>
                <a:r>
                  <a:rPr lang="en-US" dirty="0"/>
                  <a:t> can temporarily boost safe asset share, value of </a:t>
                </a:r>
                <a:r>
                  <a:rPr lang="en-US" b="0" i="0" dirty="0">
                    <a:latin typeface="Cambria Math" panose="02040503050406030204" pitchFamily="18" charset="0"/>
                  </a:rPr>
                  <a:t>𝑆</a:t>
                </a:r>
                <a:r>
                  <a:rPr lang="en-US" dirty="0"/>
                  <a:t>-bonds jump but depreciate subsequently</a:t>
                </a:r>
              </a:p>
              <a:p>
                <a:pPr lvl="2"/>
                <a:r>
                  <a:rPr lang="en-US" dirty="0"/>
                  <a:t>No steady state</a:t>
                </a:r>
              </a:p>
              <a:p>
                <a:endParaRPr lang="en-US" dirty="0"/>
              </a:p>
            </p:txBody>
          </p:sp>
        </mc:Fallback>
      </mc:AlternateContent>
      <p:sp>
        <p:nvSpPr>
          <p:cNvPr id="4" name="Slide Number Placeholder 3"/>
          <p:cNvSpPr>
            <a:spLocks noGrp="1"/>
          </p:cNvSpPr>
          <p:nvPr>
            <p:ph type="sldNum" sz="quarter" idx="5"/>
          </p:nvPr>
        </p:nvSpPr>
        <p:spPr/>
        <p:txBody>
          <a:bodyPr/>
          <a:lstStyle/>
          <a:p>
            <a:fld id="{41B57281-7219-4CD9-8F7B-AA936CF846AB}" type="slidenum">
              <a:rPr lang="en-US" smtClean="0"/>
              <a:t>55</a:t>
            </a:fld>
            <a:endParaRPr lang="en-US"/>
          </a:p>
        </p:txBody>
      </p:sp>
    </p:spTree>
    <p:extLst>
      <p:ext uri="{BB962C8B-B14F-4D97-AF65-F5344CB8AC3E}">
        <p14:creationId xmlns:p14="http://schemas.microsoft.com/office/powerpoint/2010/main" val="181683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rial" panose="020B0604020202020204" pitchFamily="34" charset="0"/>
              </a:rPr>
              <a:t>"efficient" \kappa depends on \eta (and is increasing in it; for perfect home bias it equals \eta)</a:t>
            </a:r>
            <a:endParaRPr lang="en-US" dirty="0"/>
          </a:p>
        </p:txBody>
      </p:sp>
      <p:sp>
        <p:nvSpPr>
          <p:cNvPr id="4" name="Slide Number Placeholder 3"/>
          <p:cNvSpPr>
            <a:spLocks noGrp="1"/>
          </p:cNvSpPr>
          <p:nvPr>
            <p:ph type="sldNum" sz="quarter" idx="5"/>
          </p:nvPr>
        </p:nvSpPr>
        <p:spPr/>
        <p:txBody>
          <a:bodyPr/>
          <a:lstStyle/>
          <a:p>
            <a:fld id="{41B57281-7219-4CD9-8F7B-AA936CF846AB}" type="slidenum">
              <a:rPr lang="en-US" smtClean="0"/>
              <a:t>62</a:t>
            </a:fld>
            <a:endParaRPr lang="en-US"/>
          </a:p>
        </p:txBody>
      </p:sp>
    </p:spTree>
    <p:extLst>
      <p:ext uri="{BB962C8B-B14F-4D97-AF65-F5344CB8AC3E}">
        <p14:creationId xmlns:p14="http://schemas.microsoft.com/office/powerpoint/2010/main" val="120100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82227-37B3-43BC-ADC8-5578DB9E1C27}" type="slidenum">
              <a:rPr lang="en-US" smtClean="0"/>
              <a:t>‹#›</a:t>
            </a:fld>
            <a:endParaRPr lang="en-US"/>
          </a:p>
        </p:txBody>
      </p:sp>
      <p:sp>
        <p:nvSpPr>
          <p:cNvPr id="7" name="Title 6">
            <a:extLst>
              <a:ext uri="{FF2B5EF4-FFF2-40B4-BE49-F238E27FC236}">
                <a16:creationId xmlns:a16="http://schemas.microsoft.com/office/drawing/2014/main" id="{E4D2157F-F89D-466F-9CA6-B4A846B40FEB}"/>
              </a:ext>
            </a:extLst>
          </p:cNvPr>
          <p:cNvSpPr>
            <a:spLocks noGrp="1"/>
          </p:cNvSpPr>
          <p:nvPr>
            <p:ph type="title"/>
          </p:nvPr>
        </p:nvSpPr>
        <p:spPr/>
        <p:txBody>
          <a:bodyPr/>
          <a:lstStyle>
            <a:lvl1pPr>
              <a:defRPr b="1">
                <a:latin typeface="+mn-lt"/>
              </a:defRPr>
            </a:lvl1pPr>
          </a:lstStyle>
          <a:p>
            <a:r>
              <a:rPr lang="en-US" dirty="0"/>
              <a:t>Click to edit Master title style</a:t>
            </a:r>
          </a:p>
        </p:txBody>
      </p:sp>
    </p:spTree>
    <p:extLst>
      <p:ext uri="{BB962C8B-B14F-4D97-AF65-F5344CB8AC3E}">
        <p14:creationId xmlns:p14="http://schemas.microsoft.com/office/powerpoint/2010/main" val="100898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151200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37628" y="1669473"/>
            <a:ext cx="3505200" cy="67770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13171" y="1669473"/>
            <a:ext cx="11817313" cy="687847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95485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573" y="1530350"/>
            <a:ext cx="15342084" cy="3183467"/>
          </a:xfrm>
        </p:spPr>
        <p:txBody>
          <a:bodyPr anchor="b">
            <a:normAutofit/>
          </a:bodyPr>
          <a:lstStyle>
            <a:lvl1pPr algn="l">
              <a:defRPr sz="6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11573" y="5242368"/>
            <a:ext cx="12192000" cy="925676"/>
          </a:xfrm>
        </p:spPr>
        <p:txBody>
          <a:bodyPr/>
          <a:lstStyle>
            <a:lvl1pPr marL="0" indent="0" algn="l">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a:xfrm>
            <a:off x="311573" y="8561095"/>
            <a:ext cx="2375409" cy="533798"/>
          </a:xfrm>
          <a:prstGeom prst="rect">
            <a:avLst/>
          </a:prstGeom>
        </p:spPr>
        <p:txBody>
          <a:bodyPr/>
          <a:lstStyle>
            <a:lvl1pPr>
              <a:defRPr sz="2800"/>
            </a:lvl1pPr>
          </a:lstStyle>
          <a:p>
            <a:endParaRPr lang="en-US" dirty="0"/>
          </a:p>
        </p:txBody>
      </p:sp>
      <p:sp>
        <p:nvSpPr>
          <p:cNvPr id="5" name="Footer Placeholder 4"/>
          <p:cNvSpPr>
            <a:spLocks noGrp="1"/>
          </p:cNvSpPr>
          <p:nvPr>
            <p:ph type="ftr" sz="quarter" idx="11"/>
          </p:nvPr>
        </p:nvSpPr>
        <p:spPr>
          <a:xfrm>
            <a:off x="311573" y="8547947"/>
            <a:ext cx="14469069" cy="546946"/>
          </a:xfrm>
        </p:spPr>
        <p:txBody>
          <a:bodyPr/>
          <a:lstStyle/>
          <a:p>
            <a:endParaRPr lang="en-US" dirty="0"/>
          </a:p>
        </p:txBody>
      </p:sp>
      <p:sp>
        <p:nvSpPr>
          <p:cNvPr id="6" name="Slide Number Placeholder 5"/>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22050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dirty="0"/>
              <a:t>Click to edit Master title style</a:t>
            </a:r>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109133" y="8547947"/>
            <a:ext cx="3657600" cy="533798"/>
          </a:xfrm>
          <a:prstGeom prst="rect">
            <a:avLst/>
          </a:prstGeom>
        </p:spPr>
        <p:txBody>
          <a:bodyPr/>
          <a:lstStyle/>
          <a:p>
            <a:endParaRPr lang="en-US"/>
          </a:p>
        </p:txBody>
      </p:sp>
      <p:sp>
        <p:nvSpPr>
          <p:cNvPr id="5" name="Footer Placeholder 4"/>
          <p:cNvSpPr>
            <a:spLocks noGrp="1"/>
          </p:cNvSpPr>
          <p:nvPr>
            <p:ph type="ftr" sz="quarter" idx="11"/>
          </p:nvPr>
        </p:nvSpPr>
        <p:spPr>
          <a:xfrm>
            <a:off x="522514" y="8547947"/>
            <a:ext cx="14291997" cy="546946"/>
          </a:xfrm>
        </p:spPr>
        <p:txBody>
          <a:bodyPr/>
          <a:lstStyle/>
          <a:p>
            <a:endParaRPr lang="en-US" dirty="0"/>
          </a:p>
        </p:txBody>
      </p:sp>
      <p:sp>
        <p:nvSpPr>
          <p:cNvPr id="6" name="Slide Number Placeholder 5"/>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353164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3172" y="1490132"/>
            <a:ext cx="7613228" cy="7071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1490133"/>
            <a:ext cx="7680958" cy="7071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150325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284321">
            <a:off x="3394017" y="8996239"/>
            <a:ext cx="3657600" cy="533798"/>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283497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rot="284321">
            <a:off x="3394017" y="8996239"/>
            <a:ext cx="3657600" cy="533798"/>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10612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284321">
            <a:off x="3394017" y="8996239"/>
            <a:ext cx="3657600" cy="533798"/>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129501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a:xfrm rot="284321">
            <a:off x="3394017" y="8996239"/>
            <a:ext cx="3657600" cy="533798"/>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342149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3172" y="1447800"/>
            <a:ext cx="5949529" cy="1752902"/>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06682" y="1447800"/>
            <a:ext cx="9003876" cy="6967583"/>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413173" y="3333266"/>
            <a:ext cx="5949528"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82227-37B3-43BC-ADC8-5578DB9E1C27}" type="slidenum">
              <a:rPr lang="en-US" smtClean="0"/>
              <a:t>‹#›</a:t>
            </a:fld>
            <a:endParaRPr lang="en-US"/>
          </a:p>
        </p:txBody>
      </p:sp>
    </p:spTree>
    <p:extLst>
      <p:ext uri="{BB962C8B-B14F-4D97-AF65-F5344CB8AC3E}">
        <p14:creationId xmlns:p14="http://schemas.microsoft.com/office/powerpoint/2010/main" val="184010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306" y="-4233"/>
            <a:ext cx="15497387" cy="11387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3172" y="1530773"/>
            <a:ext cx="15497386" cy="70171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5094375" y="8025554"/>
            <a:ext cx="988904" cy="546946"/>
          </a:xfrm>
          <a:prstGeom prst="rect">
            <a:avLst/>
          </a:prstGeom>
          <a:scene3d>
            <a:camera prst="perspectiveLeft" fov="0">
              <a:rot lat="0" lon="0" rev="0"/>
            </a:camera>
            <a:lightRig rig="threePt" dir="t"/>
          </a:scene3d>
        </p:spPr>
        <p:txBody>
          <a:bodyPr vert="horz" lIns="91440" tIns="45720" rIns="91440" bIns="45720" rtlCol="0" anchor="ctr"/>
          <a:lstStyle>
            <a:lvl1pPr algn="r">
              <a:defRPr sz="3200">
                <a:solidFill>
                  <a:srgbClr val="667E84"/>
                </a:solidFill>
                <a:latin typeface="+mj-lt"/>
                <a:cs typeface="Segoe UI" panose="020B0502040204020203" pitchFamily="34" charset="0"/>
              </a:defRPr>
            </a:lvl1pPr>
          </a:lstStyle>
          <a:p>
            <a:fld id="{57426709-093A-476B-97F5-7029BDCDAF38}" type="slidenum">
              <a:rPr lang="en-US" smtClean="0"/>
              <a:pPr/>
              <a:t>‹#›</a:t>
            </a:fld>
            <a:endParaRPr lang="en-US" dirty="0"/>
          </a:p>
        </p:txBody>
      </p:sp>
      <p:sp>
        <p:nvSpPr>
          <p:cNvPr id="5" name="Footer Placeholder 4"/>
          <p:cNvSpPr>
            <a:spLocks noGrp="1"/>
          </p:cNvSpPr>
          <p:nvPr>
            <p:ph type="ftr" sz="quarter" idx="3"/>
          </p:nvPr>
        </p:nvSpPr>
        <p:spPr>
          <a:xfrm>
            <a:off x="413172" y="8547947"/>
            <a:ext cx="14401339" cy="546946"/>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8" name="Rectangle 7">
            <a:extLst>
              <a:ext uri="{FF2B5EF4-FFF2-40B4-BE49-F238E27FC236}">
                <a16:creationId xmlns:a16="http://schemas.microsoft.com/office/drawing/2014/main" id="{979E4FCB-B473-4EB8-A443-BE4144E672EF}"/>
              </a:ext>
            </a:extLst>
          </p:cNvPr>
          <p:cNvSpPr/>
          <p:nvPr userDrawn="1"/>
        </p:nvSpPr>
        <p:spPr>
          <a:xfrm rot="1595368">
            <a:off x="14941430" y="182532"/>
            <a:ext cx="1005773" cy="8047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9778611"/>
      </p:ext>
    </p:extLst>
  </p:cSld>
  <p:clrMap bg1="lt1" tx1="dk1" bg2="lt2" tx2="dk2" accent1="accent1" accent2="accent2" accent3="accent3" accent4="accent4" accent5="accent5" accent6="accent6" hlink="hlink" folHlink="folHlink"/>
  <p:sldLayoutIdLst>
    <p:sldLayoutId id="2147483799" r:id="rId1"/>
    <p:sldLayoutId id="2147483798"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1219170" rtl="0" eaLnBrk="1" latinLnBrk="0" hangingPunct="1">
        <a:lnSpc>
          <a:spcPct val="90000"/>
        </a:lnSpc>
        <a:spcBef>
          <a:spcPct val="0"/>
        </a:spcBef>
        <a:buNone/>
        <a:defRPr sz="4800" kern="1200">
          <a:solidFill>
            <a:schemeClr val="tx1"/>
          </a:solidFill>
          <a:latin typeface="+mj-lt"/>
          <a:ea typeface="+mj-ea"/>
          <a:cs typeface="Segoe UI" panose="020B0502040204020203" pitchFamily="34" charset="0"/>
        </a:defRPr>
      </a:lvl1pPr>
    </p:titleStyle>
    <p:bodyStyle>
      <a:lvl1pPr marL="304792" indent="-304792" algn="l" defTabSz="1219170" rtl="0" eaLnBrk="1" latinLnBrk="0" hangingPunct="1">
        <a:lnSpc>
          <a:spcPct val="90000"/>
        </a:lnSpc>
        <a:spcBef>
          <a:spcPts val="1333"/>
        </a:spcBef>
        <a:buClr>
          <a:schemeClr val="tx1"/>
        </a:buClr>
        <a:buFont typeface="Wingdings" panose="05000000000000000000" pitchFamily="2" charset="2"/>
        <a:buChar char="§"/>
        <a:defRPr sz="3600" kern="1200">
          <a:solidFill>
            <a:schemeClr val="tx1"/>
          </a:solidFill>
          <a:latin typeface="+mj-lt"/>
          <a:ea typeface="+mn-ea"/>
          <a:cs typeface="Segoe UI" panose="020B0502040204020203" pitchFamily="34" charset="0"/>
        </a:defRPr>
      </a:lvl1pPr>
      <a:lvl2pPr marL="640080" indent="-304792" algn="l" defTabSz="1219170" rtl="0" eaLnBrk="1" latinLnBrk="0" hangingPunct="1">
        <a:lnSpc>
          <a:spcPct val="90000"/>
        </a:lnSpc>
        <a:spcBef>
          <a:spcPts val="667"/>
        </a:spcBef>
        <a:buClr>
          <a:schemeClr val="tx1"/>
        </a:buClr>
        <a:buFont typeface="Wingdings" panose="05000000000000000000" pitchFamily="2" charset="2"/>
        <a:buChar char="§"/>
        <a:defRPr sz="3200" kern="1200">
          <a:solidFill>
            <a:schemeClr val="tx1"/>
          </a:solidFill>
          <a:latin typeface="+mj-lt"/>
          <a:ea typeface="+mn-ea"/>
          <a:cs typeface="Segoe UI" panose="020B0502040204020203" pitchFamily="34" charset="0"/>
        </a:defRPr>
      </a:lvl2pPr>
      <a:lvl3pPr marL="914400" indent="-304792" algn="l" defTabSz="1219170" rtl="0" eaLnBrk="1" latinLnBrk="0" hangingPunct="1">
        <a:lnSpc>
          <a:spcPct val="90000"/>
        </a:lnSpc>
        <a:spcBef>
          <a:spcPts val="667"/>
        </a:spcBef>
        <a:buClr>
          <a:schemeClr val="tx1"/>
        </a:buClr>
        <a:buFont typeface="Wingdings" panose="05000000000000000000" pitchFamily="2" charset="2"/>
        <a:buChar char="§"/>
        <a:defRPr sz="2800" kern="1200">
          <a:solidFill>
            <a:schemeClr val="tx1"/>
          </a:solidFill>
          <a:latin typeface="+mj-lt"/>
          <a:ea typeface="+mn-ea"/>
          <a:cs typeface="Segoe UI" panose="020B0502040204020203" pitchFamily="34" charset="0"/>
        </a:defRPr>
      </a:lvl3pPr>
      <a:lvl4pPr marL="1188720" indent="-304792" algn="l" defTabSz="1219170" rtl="0" eaLnBrk="1" latinLnBrk="0" hangingPunct="1">
        <a:lnSpc>
          <a:spcPct val="90000"/>
        </a:lnSpc>
        <a:spcBef>
          <a:spcPts val="667"/>
        </a:spcBef>
        <a:buClr>
          <a:schemeClr val="tx1"/>
        </a:buClr>
        <a:buFont typeface="Wingdings" panose="05000000000000000000" pitchFamily="2" charset="2"/>
        <a:buChar char="§"/>
        <a:defRPr sz="2400" kern="1200">
          <a:solidFill>
            <a:schemeClr val="tx1"/>
          </a:solidFill>
          <a:latin typeface="+mj-lt"/>
          <a:ea typeface="+mn-ea"/>
          <a:cs typeface="Segoe UI" panose="020B0502040204020203" pitchFamily="34" charset="0"/>
        </a:defRPr>
      </a:lvl4pPr>
      <a:lvl5pPr marL="1463040" indent="-304792" algn="l" defTabSz="1219170" rtl="0" eaLnBrk="1" latinLnBrk="0" hangingPunct="1">
        <a:lnSpc>
          <a:spcPct val="90000"/>
        </a:lnSpc>
        <a:spcBef>
          <a:spcPts val="667"/>
        </a:spcBef>
        <a:buClr>
          <a:schemeClr val="tx1"/>
        </a:buClr>
        <a:buFont typeface="Wingdings" panose="05000000000000000000" pitchFamily="2" charset="2"/>
        <a:buChar char="§"/>
        <a:defRPr sz="2400" kern="1200">
          <a:solidFill>
            <a:schemeClr val="tx1"/>
          </a:solidFill>
          <a:latin typeface="+mj-lt"/>
          <a:ea typeface="+mn-ea"/>
          <a:cs typeface="Segoe UI" panose="020B0502040204020203"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80.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0.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320.png"/><Relationship Id="rId1" Type="http://schemas.openxmlformats.org/officeDocument/2006/relationships/slideLayout" Target="../slideLayouts/slideLayout1.xml"/><Relationship Id="rId5" Type="http://schemas.openxmlformats.org/officeDocument/2006/relationships/image" Target="../media/image350.png"/><Relationship Id="rId4" Type="http://schemas.openxmlformats.org/officeDocument/2006/relationships/image" Target="../media/image180.png"/></Relationships>
</file>

<file path=ppt/slides/_rels/slide2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1.png"/><Relationship Id="rId4" Type="http://schemas.openxmlformats.org/officeDocument/2006/relationships/image" Target="../media/image2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7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0.png"/><Relationship Id="rId1" Type="http://schemas.openxmlformats.org/officeDocument/2006/relationships/slideLayout" Target="../slideLayouts/slideLayout1.xml"/><Relationship Id="rId4" Type="http://schemas.openxmlformats.org/officeDocument/2006/relationships/image" Target="../media/image190.png"/></Relationships>
</file>

<file path=ppt/slides/_rels/slide3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2.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0.png"/><Relationship Id="rId1" Type="http://schemas.openxmlformats.org/officeDocument/2006/relationships/slideLayout" Target="../slideLayouts/slideLayout1.xml"/><Relationship Id="rId5" Type="http://schemas.openxmlformats.org/officeDocument/2006/relationships/image" Target="../media/image270.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0.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10.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502.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40.png"/></Relationships>
</file>

<file path=ppt/slides/_rels/slide6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FC50A0-E1F6-4C23-B605-0F21E69355D9}"/>
              </a:ext>
            </a:extLst>
          </p:cNvPr>
          <p:cNvSpPr>
            <a:spLocks noGrp="1"/>
          </p:cNvSpPr>
          <p:nvPr>
            <p:ph type="subTitle" idx="1"/>
          </p:nvPr>
        </p:nvSpPr>
        <p:spPr>
          <a:xfrm>
            <a:off x="317324" y="3294331"/>
            <a:ext cx="13901094" cy="5849669"/>
          </a:xfrm>
        </p:spPr>
        <p:txBody>
          <a:bodyPr>
            <a:normAutofit fontScale="92500" lnSpcReduction="20000"/>
          </a:bodyPr>
          <a:lstStyle/>
          <a:p>
            <a:pPr>
              <a:buClr>
                <a:srgbClr val="667E84"/>
              </a:buClr>
            </a:pPr>
            <a:r>
              <a:rPr lang="en-US" sz="5600" b="1" dirty="0">
                <a:solidFill>
                  <a:srgbClr val="589390"/>
                </a:solidFill>
                <a:latin typeface="+mn-lt"/>
              </a:rPr>
              <a:t>International Monetary System </a:t>
            </a:r>
          </a:p>
          <a:p>
            <a:pPr>
              <a:buClr>
                <a:srgbClr val="667E84"/>
              </a:buClr>
            </a:pPr>
            <a:r>
              <a:rPr lang="en-US" sz="5600" dirty="0">
                <a:solidFill>
                  <a:srgbClr val="589390"/>
                </a:solidFill>
                <a:latin typeface="+mn-lt"/>
              </a:rPr>
              <a:t>and	</a:t>
            </a:r>
            <a:r>
              <a:rPr lang="en-US" sz="5600" b="1" dirty="0">
                <a:solidFill>
                  <a:srgbClr val="589390"/>
                </a:solidFill>
                <a:latin typeface="+mn-lt"/>
              </a:rPr>
              <a:t>					</a:t>
            </a:r>
          </a:p>
          <a:p>
            <a:pPr>
              <a:buClr>
                <a:srgbClr val="667E84"/>
              </a:buClr>
            </a:pPr>
            <a:r>
              <a:rPr lang="en-US" sz="5600" b="1" dirty="0">
                <a:solidFill>
                  <a:srgbClr val="589390"/>
                </a:solidFill>
                <a:latin typeface="+mn-lt"/>
              </a:rPr>
              <a:t>Safe Assets</a:t>
            </a:r>
          </a:p>
          <a:p>
            <a:pPr>
              <a:lnSpc>
                <a:spcPct val="110000"/>
              </a:lnSpc>
              <a:buClr>
                <a:srgbClr val="667E84"/>
              </a:buClr>
            </a:pPr>
            <a:r>
              <a:rPr lang="en-US" sz="4000" b="1" dirty="0">
                <a:solidFill>
                  <a:srgbClr val="667E84"/>
                </a:solidFill>
              </a:rPr>
              <a:t> </a:t>
            </a:r>
            <a:br>
              <a:rPr lang="en-US" sz="4000" b="1" dirty="0">
                <a:solidFill>
                  <a:srgbClr val="667E84"/>
                </a:solidFill>
              </a:rPr>
            </a:br>
            <a:r>
              <a:rPr lang="en-US" sz="4300" b="1" dirty="0"/>
              <a:t>Markus K. Brunnermeier</a:t>
            </a:r>
          </a:p>
          <a:p>
            <a:pPr>
              <a:lnSpc>
                <a:spcPct val="110000"/>
              </a:lnSpc>
              <a:buClr>
                <a:srgbClr val="667E84"/>
              </a:buClr>
            </a:pPr>
            <a:r>
              <a:rPr lang="en-US" sz="4300" b="1" dirty="0"/>
              <a:t>		Sebastian Merkel</a:t>
            </a:r>
          </a:p>
          <a:p>
            <a:pPr>
              <a:lnSpc>
                <a:spcPct val="80000"/>
              </a:lnSpc>
            </a:pPr>
            <a:endParaRPr lang="en-US" sz="3600" dirty="0"/>
          </a:p>
          <a:p>
            <a:pPr>
              <a:lnSpc>
                <a:spcPct val="80000"/>
              </a:lnSpc>
            </a:pPr>
            <a:endParaRPr lang="en-US" sz="3600" dirty="0"/>
          </a:p>
          <a:p>
            <a:pPr>
              <a:lnSpc>
                <a:spcPct val="80000"/>
              </a:lnSpc>
            </a:pPr>
            <a:r>
              <a:rPr lang="en-US" sz="4300" dirty="0"/>
              <a:t>Princeton Initiative 2024</a:t>
            </a:r>
            <a:r>
              <a:rPr lang="en-US" sz="3800" dirty="0"/>
              <a:t>			2024-09-06</a:t>
            </a:r>
          </a:p>
          <a:p>
            <a:pPr>
              <a:lnSpc>
                <a:spcPct val="80000"/>
              </a:lnSpc>
            </a:pPr>
            <a:endParaRPr lang="en-US" sz="4000" dirty="0"/>
          </a:p>
        </p:txBody>
      </p:sp>
      <p:sp>
        <p:nvSpPr>
          <p:cNvPr id="2" name="TextBox 1">
            <a:extLst>
              <a:ext uri="{FF2B5EF4-FFF2-40B4-BE49-F238E27FC236}">
                <a16:creationId xmlns:a16="http://schemas.microsoft.com/office/drawing/2014/main" id="{02D95372-A1B2-2E93-D889-4F1D642E54D4}"/>
              </a:ext>
            </a:extLst>
          </p:cNvPr>
          <p:cNvSpPr txBox="1"/>
          <p:nvPr/>
        </p:nvSpPr>
        <p:spPr>
          <a:xfrm rot="20229213">
            <a:off x="10117558" y="5166850"/>
            <a:ext cx="4524315"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a:t>- Work in Progress! - </a:t>
            </a:r>
          </a:p>
        </p:txBody>
      </p:sp>
    </p:spTree>
    <p:extLst>
      <p:ext uri="{BB962C8B-B14F-4D97-AF65-F5344CB8AC3E}">
        <p14:creationId xmlns:p14="http://schemas.microsoft.com/office/powerpoint/2010/main" val="317322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3FC91-0C93-AE0A-DA36-4D56944FD1A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7307277-C3D5-1903-D9ED-A8EE293F5924}"/>
                  </a:ext>
                </a:extLst>
              </p:cNvPr>
              <p:cNvSpPr>
                <a:spLocks noGrp="1"/>
              </p:cNvSpPr>
              <p:nvPr>
                <p:ph idx="1"/>
              </p:nvPr>
            </p:nvSpPr>
            <p:spPr>
              <a:xfrm>
                <a:off x="413172" y="1530773"/>
                <a:ext cx="15497386" cy="7436246"/>
              </a:xfrm>
            </p:spPr>
            <p:txBody>
              <a:bodyPr>
                <a:normAutofit fontScale="92500" lnSpcReduction="20000"/>
              </a:bodyPr>
              <a:lstStyle/>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b="0" dirty="0"/>
                  <a:t> A bubbly asset is more likely a safe asset</a:t>
                </a:r>
                <a:endParaRPr lang="en-US" dirty="0"/>
              </a:p>
              <a:p>
                <a:pPr lvl="1">
                  <a:lnSpc>
                    <a:spcPct val="110000"/>
                  </a:lnSpc>
                </a:pPr>
                <a:r>
                  <a:rPr lang="en-US" dirty="0"/>
                  <a:t>Bubble can expand in downturns (even when cash flow declines)</a:t>
                </a:r>
                <a:br>
                  <a:rPr lang="en-US" dirty="0"/>
                </a:b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easier to satisfy: </a:t>
                </a:r>
                <a14:m>
                  <m:oMath xmlns:m="http://schemas.openxmlformats.org/officeDocument/2006/math">
                    <m:r>
                      <a:rPr lang="en-US" sz="3000" i="1" dirty="0">
                        <a:latin typeface="Cambria Math" panose="02040503050406030204" pitchFamily="18" charset="0"/>
                      </a:rPr>
                      <m:t>𝐶𝑜</m:t>
                    </m:r>
                    <m:sSub>
                      <m:sSubPr>
                        <m:ctrlPr>
                          <a:rPr lang="en-US" sz="3000" i="1" dirty="0">
                            <a:latin typeface="Cambria Math" panose="02040503050406030204" pitchFamily="18" charset="0"/>
                          </a:rPr>
                        </m:ctrlPr>
                      </m:sSubPr>
                      <m:e>
                        <m:r>
                          <a:rPr lang="en-US" sz="3000" i="1" dirty="0">
                            <a:latin typeface="Cambria Math" panose="02040503050406030204" pitchFamily="18" charset="0"/>
                          </a:rPr>
                          <m:t>𝑣</m:t>
                        </m:r>
                      </m:e>
                      <m:sub>
                        <m:r>
                          <a:rPr lang="en-US" sz="3000" i="1" dirty="0">
                            <a:latin typeface="Cambria Math" panose="02040503050406030204" pitchFamily="18" charset="0"/>
                          </a:rPr>
                          <m:t>𝑡</m:t>
                        </m:r>
                      </m:sub>
                    </m:sSub>
                    <m:d>
                      <m:dPr>
                        <m:begChr m:val="["/>
                        <m:endChr m:val="]"/>
                        <m:ctrlPr>
                          <a:rPr lang="en-US" sz="3000" i="1" dirty="0">
                            <a:latin typeface="Cambria Math" panose="02040503050406030204" pitchFamily="18" charset="0"/>
                          </a:rPr>
                        </m:ctrlPr>
                      </m:dPr>
                      <m:e>
                        <m:r>
                          <a:rPr lang="en-US" sz="3000" i="1" dirty="0" err="1">
                            <a:latin typeface="Cambria Math" panose="02040503050406030204" pitchFamily="18" charset="0"/>
                          </a:rPr>
                          <m:t>𝑆𝐷</m:t>
                        </m:r>
                        <m:sSubSup>
                          <m:sSubSupPr>
                            <m:ctrlPr>
                              <a:rPr lang="en-US" sz="3000" i="1" dirty="0">
                                <a:latin typeface="Cambria Math" panose="02040503050406030204" pitchFamily="18" charset="0"/>
                              </a:rPr>
                            </m:ctrlPr>
                          </m:sSubSupPr>
                          <m:e>
                            <m:r>
                              <a:rPr lang="en-US" sz="3000" i="1" dirty="0" err="1">
                                <a:latin typeface="Cambria Math" panose="02040503050406030204" pitchFamily="18" charset="0"/>
                              </a:rPr>
                              <m:t>𝐹</m:t>
                            </m:r>
                          </m:e>
                          <m:sub>
                            <m:r>
                              <a:rPr lang="en-US" sz="3000" i="1" dirty="0" err="1">
                                <a:latin typeface="Cambria Math" panose="02040503050406030204" pitchFamily="18" charset="0"/>
                              </a:rPr>
                              <m:t>𝑡</m:t>
                            </m:r>
                          </m:sub>
                          <m:sup>
                            <m:r>
                              <a:rPr lang="en-US" sz="3000" i="1" dirty="0">
                                <a:latin typeface="Cambria Math" panose="02040503050406030204" pitchFamily="18" charset="0"/>
                              </a:rPr>
                              <m:t>𝑗</m:t>
                            </m:r>
                          </m:sup>
                        </m:sSubSup>
                        <m:r>
                          <a:rPr lang="en-US" sz="3000" i="1" dirty="0">
                            <a:latin typeface="Cambria Math" panose="02040503050406030204" pitchFamily="18" charset="0"/>
                          </a:rPr>
                          <m:t>, </m:t>
                        </m:r>
                        <m:r>
                          <a:rPr lang="en-US" sz="3000" i="1" dirty="0" err="1">
                            <a:latin typeface="Cambria Math" panose="02040503050406030204" pitchFamily="18" charset="0"/>
                          </a:rPr>
                          <m:t>𝑑</m:t>
                        </m:r>
                        <m:sSubSup>
                          <m:sSubSupPr>
                            <m:ctrlPr>
                              <a:rPr lang="en-US" sz="3000" i="1" dirty="0" err="1">
                                <a:latin typeface="Cambria Math" panose="02040503050406030204" pitchFamily="18" charset="0"/>
                              </a:rPr>
                            </m:ctrlPr>
                          </m:sSubSupPr>
                          <m:e>
                            <m:r>
                              <a:rPr lang="en-US" sz="3000" i="1" dirty="0" err="1">
                                <a:latin typeface="Cambria Math" panose="02040503050406030204" pitchFamily="18" charset="0"/>
                              </a:rPr>
                              <m:t>𝑟</m:t>
                            </m:r>
                          </m:e>
                          <m:sub>
                            <m:r>
                              <a:rPr lang="en-US" sz="3000" i="1" dirty="0" err="1">
                                <a:latin typeface="Cambria Math" panose="02040503050406030204" pitchFamily="18" charset="0"/>
                              </a:rPr>
                              <m:t>𝑡</m:t>
                            </m:r>
                          </m:sub>
                          <m:sup>
                            <m:r>
                              <a:rPr lang="en-US" sz="3000" i="1" dirty="0" err="1">
                                <a:latin typeface="Cambria Math" panose="02040503050406030204" pitchFamily="18" charset="0"/>
                              </a:rPr>
                              <m:t>𝑠𝑎𝑓𝑒</m:t>
                            </m:r>
                          </m:sup>
                        </m:sSubSup>
                        <m:r>
                          <a:rPr lang="en-US" sz="3000" i="1" dirty="0">
                            <a:latin typeface="Cambria Math" panose="02040503050406030204" pitchFamily="18" charset="0"/>
                          </a:rPr>
                          <m:t>− </m:t>
                        </m:r>
                        <m:r>
                          <a:rPr lang="en-US" sz="3000" i="1" dirty="0" err="1">
                            <a:latin typeface="Cambria Math" panose="02040503050406030204" pitchFamily="18" charset="0"/>
                          </a:rPr>
                          <m:t>𝑑</m:t>
                        </m:r>
                        <m:sSubSup>
                          <m:sSubSupPr>
                            <m:ctrlPr>
                              <a:rPr lang="en-US" sz="3000" i="1" dirty="0">
                                <a:latin typeface="Cambria Math" panose="02040503050406030204" pitchFamily="18" charset="0"/>
                              </a:rPr>
                            </m:ctrlPr>
                          </m:sSubSupPr>
                          <m:e>
                            <m:r>
                              <a:rPr lang="en-US" sz="3000" i="1" dirty="0" err="1">
                                <a:latin typeface="Cambria Math" panose="02040503050406030204" pitchFamily="18" charset="0"/>
                              </a:rPr>
                              <m:t>𝑟</m:t>
                            </m:r>
                          </m:e>
                          <m:sub>
                            <m:r>
                              <a:rPr lang="en-US" sz="3000" i="1" dirty="0">
                                <a:latin typeface="Cambria Math" panose="02040503050406030204" pitchFamily="18" charset="0"/>
                              </a:rPr>
                              <m:t>𝑡</m:t>
                            </m:r>
                          </m:sub>
                          <m:sup>
                            <m:sSup>
                              <m:sSupPr>
                                <m:ctrlPr>
                                  <a:rPr lang="en-US" sz="3000" i="1" dirty="0">
                                    <a:latin typeface="Cambria Math" panose="02040503050406030204" pitchFamily="18" charset="0"/>
                                  </a:rPr>
                                </m:ctrlPr>
                              </m:sSupPr>
                              <m:e>
                                <m:r>
                                  <a:rPr lang="en-US" sz="3000" i="1" dirty="0">
                                    <a:latin typeface="Cambria Math" panose="02040503050406030204" pitchFamily="18" charset="0"/>
                                  </a:rPr>
                                  <m:t>𝑛</m:t>
                                </m:r>
                              </m:e>
                              <m:sup>
                                <m:r>
                                  <a:rPr lang="en-US" sz="3000" b="0" i="1" dirty="0" smtClean="0">
                                    <a:latin typeface="Cambria Math" panose="02040503050406030204" pitchFamily="18" charset="0"/>
                                  </a:rPr>
                                  <m:t>𝑖</m:t>
                                </m:r>
                              </m:sup>
                            </m:sSup>
                          </m:sup>
                        </m:sSubSup>
                      </m:e>
                    </m:d>
                    <m:r>
                      <a:rPr lang="en-US" sz="3000" i="1" dirty="0">
                        <a:latin typeface="Cambria Math" panose="02040503050406030204" pitchFamily="18" charset="0"/>
                      </a:rPr>
                      <m:t>≥ 0</m:t>
                    </m:r>
                  </m:oMath>
                </a14:m>
                <a:r>
                  <a:rPr lang="en-US" sz="3000" dirty="0"/>
                  <a:t>,    </a:t>
                </a:r>
                <a14:m>
                  <m:oMath xmlns:m="http://schemas.openxmlformats.org/officeDocument/2006/math">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𝛽</m:t>
                        </m:r>
                      </m:e>
                      <m:sup>
                        <m:r>
                          <a:rPr lang="en-US" sz="3000" b="0" i="1" smtClean="0">
                            <a:latin typeface="Cambria Math" panose="02040503050406030204" pitchFamily="18" charset="0"/>
                          </a:rPr>
                          <m:t>𝐶𝐴𝑃𝑀</m:t>
                        </m:r>
                      </m:sup>
                    </m:sSup>
                    <m:r>
                      <a:rPr lang="en-US" sz="3000" b="0" i="1" smtClean="0">
                        <a:latin typeface="Cambria Math" panose="02040503050406030204" pitchFamily="18" charset="0"/>
                      </a:rPr>
                      <m:t>≤0</m:t>
                    </m:r>
                  </m:oMath>
                </a14:m>
                <a:endParaRPr lang="en-US" sz="3000" b="0" dirty="0"/>
              </a:p>
              <a:p>
                <a:pPr lvl="3"/>
                <a:endParaRPr lang="en-US" sz="2200" b="0" dirty="0"/>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b="0" dirty="0"/>
                  <a:t> A safe asset is more likely a bubble</a:t>
                </a:r>
              </a:p>
              <a:p>
                <a:pPr lvl="1">
                  <a:lnSpc>
                    <a:spcPct val="110000"/>
                  </a:lnSpc>
                </a:pPr>
                <a:r>
                  <a:rPr lang="en-US" b="0" dirty="0"/>
                  <a:t>Safe asset with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𝐶𝐴𝑃𝑀</m:t>
                        </m:r>
                      </m:sup>
                    </m:sSup>
                    <m:r>
                      <a:rPr lang="en-US" b="0" i="1" smtClean="0">
                        <a:latin typeface="Cambria Math" panose="02040503050406030204" pitchFamily="18" charset="0"/>
                      </a:rPr>
                      <m:t>≤0</m:t>
                    </m:r>
                  </m:oMath>
                </a14:m>
                <a:r>
                  <a:rPr lang="en-US" b="0" dirty="0"/>
                  <a:t>, </a:t>
                </a:r>
                <a:br>
                  <a:rPr lang="en-US" b="0" dirty="0"/>
                </a:br>
                <a:r>
                  <a:rPr lang="en-US" b="0" dirty="0"/>
                  <a:t>has lower expected cash flow return as risk premium is negative</a:t>
                </a:r>
              </a:p>
              <a:p>
                <a:pPr marL="335288" lvl="1" indent="0">
                  <a:lnSpc>
                    <a:spcPct val="110000"/>
                  </a:lnSpc>
                  <a:buNone/>
                </a:pP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b="0" dirty="0"/>
                  <a:t>easier to satisfy bubble condition: </a:t>
                </a:r>
                <a14:m>
                  <m:oMath xmlns:m="http://schemas.openxmlformats.org/officeDocument/2006/math">
                    <m:sSubSup>
                      <m:sSubSupPr>
                        <m:ctrlPr>
                          <a:rPr lang="en-US" sz="3000" i="1">
                            <a:latin typeface="Cambria Math" panose="02040503050406030204" pitchFamily="18" charset="0"/>
                          </a:rPr>
                        </m:ctrlPr>
                      </m:sSubSupPr>
                      <m:e>
                        <m:r>
                          <a:rPr lang="en-US" sz="3000" i="1">
                            <a:latin typeface="Cambria Math" panose="02040503050406030204" pitchFamily="18" charset="0"/>
                          </a:rPr>
                          <m:t>𝑟</m:t>
                        </m:r>
                      </m:e>
                      <m:sub>
                        <m:r>
                          <a:rPr lang="en-US" sz="3000" i="1">
                            <a:latin typeface="Cambria Math" panose="02040503050406030204" pitchFamily="18" charset="0"/>
                          </a:rPr>
                          <m:t>𝑡</m:t>
                        </m:r>
                      </m:sub>
                      <m:sup>
                        <m:r>
                          <a:rPr lang="en-US" sz="3000" i="1">
                            <a:latin typeface="Cambria Math" panose="02040503050406030204" pitchFamily="18" charset="0"/>
                          </a:rPr>
                          <m:t>𝑓</m:t>
                        </m:r>
                      </m:sup>
                    </m:sSubSup>
                    <m:r>
                      <a:rPr lang="en-US" sz="3000" i="1">
                        <a:latin typeface="Cambria Math" panose="02040503050406030204" pitchFamily="18" charset="0"/>
                      </a:rPr>
                      <m:t>+</m:t>
                    </m:r>
                    <m:limLow>
                      <m:limLowPr>
                        <m:ctrlPr>
                          <a:rPr lang="en-US" sz="3000" i="1" smtClean="0">
                            <a:latin typeface="Cambria Math" panose="02040503050406030204" pitchFamily="18" charset="0"/>
                          </a:rPr>
                        </m:ctrlPr>
                      </m:limLowPr>
                      <m:e>
                        <m:groupChr>
                          <m:groupChrPr>
                            <m:chr m:val="⏟"/>
                            <m:ctrlPr>
                              <a:rPr lang="en-US" sz="3000" i="1" smtClean="0">
                                <a:latin typeface="Cambria Math" panose="02040503050406030204" pitchFamily="18" charset="0"/>
                              </a:rPr>
                            </m:ctrlPr>
                          </m:groupChrPr>
                          <m:e>
                            <m:r>
                              <a:rPr lang="en-US" sz="3000" i="1">
                                <a:latin typeface="Cambria Math" panose="02040503050406030204" pitchFamily="18" charset="0"/>
                              </a:rPr>
                              <m:t>𝑟𝑖𝑠𝑘</m:t>
                            </m:r>
                            <m:r>
                              <a:rPr lang="en-US" sz="3000" i="1">
                                <a:latin typeface="Cambria Math" panose="02040503050406030204" pitchFamily="18" charset="0"/>
                              </a:rPr>
                              <m:t> </m:t>
                            </m:r>
                            <m:r>
                              <a:rPr lang="en-US" sz="3000" i="1">
                                <a:latin typeface="Cambria Math" panose="02040503050406030204" pitchFamily="18" charset="0"/>
                              </a:rPr>
                              <m:t>𝑝𝑟𝑒𝑚𝑖𝑢𝑚</m:t>
                            </m:r>
                          </m:e>
                        </m:groupChr>
                      </m:e>
                      <m:lim>
                        <m:r>
                          <a:rPr lang="en-US" sz="3000" b="0" i="1" smtClean="0">
                            <a:latin typeface="Cambria Math" panose="02040503050406030204" pitchFamily="18" charset="0"/>
                          </a:rPr>
                          <m:t>≤0</m:t>
                        </m:r>
                      </m:lim>
                    </m:limLow>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𝑡</m:t>
                        </m:r>
                      </m:sub>
                    </m:sSub>
                  </m:oMath>
                </a14:m>
                <a:r>
                  <a:rPr lang="en-US" dirty="0"/>
                  <a:t> (on average)</a:t>
                </a:r>
              </a:p>
              <a:p>
                <a:pPr lvl="2">
                  <a:lnSpc>
                    <a:spcPct val="100000"/>
                  </a:lnSpc>
                </a:pPr>
                <a:r>
                  <a:rPr lang="en-US" b="0" dirty="0"/>
                  <a:t>Also,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𝑓</m:t>
                        </m:r>
                      </m:sup>
                    </m:sSup>
                  </m:oMath>
                </a14:m>
                <a:r>
                  <a:rPr lang="de-DE" dirty="0"/>
                  <a:t> </a:t>
                </a:r>
                <a:r>
                  <a:rPr lang="en-US" dirty="0"/>
                  <a:t>is depressed by precautionary savings (incl. uninsurable idiosyncratic risk)</a:t>
                </a:r>
              </a:p>
              <a:p>
                <a:endParaRPr lang="en-US" dirty="0"/>
              </a:p>
              <a:p>
                <a:r>
                  <a:rPr lang="en-US" sz="3200" dirty="0"/>
                  <a:t>Bubble:</a:t>
                </a:r>
              </a:p>
              <a:p>
                <a:pPr lvl="1"/>
                <a:r>
                  <a:rPr lang="en-US" sz="2800" dirty="0"/>
                  <a:t>Issue </a:t>
                </a:r>
                <a:r>
                  <a:rPr lang="en-US" sz="2800" i="1" dirty="0">
                    <a:solidFill>
                      <a:srgbClr val="487B78"/>
                    </a:solidFill>
                  </a:rPr>
                  <a:t>long-term asset</a:t>
                </a:r>
                <a:r>
                  <a:rPr lang="en-US" sz="2800" dirty="0"/>
                  <a:t>, whose value exceeds fundamental value (of e.g. zero)</a:t>
                </a:r>
              </a:p>
              <a:p>
                <a:r>
                  <a:rPr lang="en-US" sz="3200" dirty="0"/>
                  <a:t>Ponzi scheme: </a:t>
                </a:r>
              </a:p>
              <a:p>
                <a:pPr lvl="1"/>
                <a:r>
                  <a:rPr lang="en-US" sz="2800" dirty="0"/>
                  <a:t>Rollover existing </a:t>
                </a:r>
                <a:r>
                  <a:rPr lang="en-US" sz="2800" i="1" dirty="0">
                    <a:solidFill>
                      <a:srgbClr val="487B78"/>
                    </a:solidFill>
                  </a:rPr>
                  <a:t>short-term debt</a:t>
                </a:r>
                <a:r>
                  <a:rPr lang="en-US" sz="2800" dirty="0"/>
                  <a:t> with growing new (short-term) debt</a:t>
                </a:r>
              </a:p>
              <a:p>
                <a:pPr lvl="2"/>
                <a:r>
                  <a:rPr lang="en-US" sz="2400" dirty="0"/>
                  <a:t>Which needs to be rolled over again. </a:t>
                </a:r>
              </a:p>
              <a:p>
                <a:pPr>
                  <a:lnSpc>
                    <a:spcPct val="100000"/>
                  </a:lnSpc>
                </a:pPr>
                <a:endParaRPr lang="en-US" dirty="0"/>
              </a:p>
              <a:p>
                <a:pPr lvl="2"/>
                <a:endParaRPr lang="en-US" dirty="0"/>
              </a:p>
              <a:p>
                <a:pPr lvl="2"/>
                <a:endParaRPr lang="en-US" dirty="0"/>
              </a:p>
              <a:p>
                <a:endParaRPr lang="en-US" b="0"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F7307277-C3D5-1903-D9ED-A8EE293F5924}"/>
                  </a:ext>
                </a:extLst>
              </p:cNvPr>
              <p:cNvSpPr>
                <a:spLocks noGrp="1" noRot="1" noChangeAspect="1" noMove="1" noResize="1" noEditPoints="1" noAdjustHandles="1" noChangeArrowheads="1" noChangeShapeType="1" noTextEdit="1"/>
              </p:cNvSpPr>
              <p:nvPr>
                <p:ph idx="1"/>
              </p:nvPr>
            </p:nvSpPr>
            <p:spPr>
              <a:xfrm>
                <a:off x="413172" y="1530773"/>
                <a:ext cx="15497386" cy="7436246"/>
              </a:xfrm>
              <a:blipFill>
                <a:blip r:embed="rId3"/>
                <a:stretch>
                  <a:fillRect l="-826" t="-286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E045BFA-9926-8C07-2BA0-E0A408F3EC12}"/>
              </a:ext>
            </a:extLst>
          </p:cNvPr>
          <p:cNvSpPr>
            <a:spLocks noGrp="1"/>
          </p:cNvSpPr>
          <p:nvPr>
            <p:ph type="sldNum" sz="quarter" idx="12"/>
          </p:nvPr>
        </p:nvSpPr>
        <p:spPr/>
        <p:txBody>
          <a:bodyPr/>
          <a:lstStyle/>
          <a:p>
            <a:fld id="{DDE82227-37B3-43BC-ADC8-5578DB9E1C27}" type="slidenum">
              <a:rPr lang="en-US" smtClean="0"/>
              <a:t>10</a:t>
            </a:fld>
            <a:endParaRPr lang="en-US"/>
          </a:p>
        </p:txBody>
      </p:sp>
      <p:sp>
        <p:nvSpPr>
          <p:cNvPr id="4" name="Title 3">
            <a:extLst>
              <a:ext uri="{FF2B5EF4-FFF2-40B4-BE49-F238E27FC236}">
                <a16:creationId xmlns:a16="http://schemas.microsoft.com/office/drawing/2014/main" id="{92DF515D-25DC-0C99-979E-73A6C1A5BCA3}"/>
              </a:ext>
            </a:extLst>
          </p:cNvPr>
          <p:cNvSpPr>
            <a:spLocks noGrp="1"/>
          </p:cNvSpPr>
          <p:nvPr>
            <p:ph type="title"/>
          </p:nvPr>
        </p:nvSpPr>
        <p:spPr/>
        <p:txBody>
          <a:bodyPr>
            <a:normAutofit/>
          </a:bodyPr>
          <a:lstStyle/>
          <a:p>
            <a:r>
              <a:rPr lang="en-US" dirty="0"/>
              <a:t>Complementarity btw Safe Asset &amp; Bubble</a:t>
            </a:r>
          </a:p>
        </p:txBody>
      </p:sp>
      <p:graphicFrame>
        <p:nvGraphicFramePr>
          <p:cNvPr id="6" name="Diagram 5">
            <a:extLst>
              <a:ext uri="{FF2B5EF4-FFF2-40B4-BE49-F238E27FC236}">
                <a16:creationId xmlns:a16="http://schemas.microsoft.com/office/drawing/2014/main" id="{CD516420-2DCD-87D3-568B-DF35062825D3}"/>
              </a:ext>
            </a:extLst>
          </p:cNvPr>
          <p:cNvGraphicFramePr/>
          <p:nvPr>
            <p:extLst>
              <p:ext uri="{D42A27DB-BD31-4B8C-83A1-F6EECF244321}">
                <p14:modId xmlns:p14="http://schemas.microsoft.com/office/powerpoint/2010/main" val="1938445470"/>
              </p:ext>
            </p:extLst>
          </p:nvPr>
        </p:nvGraphicFramePr>
        <p:xfrm>
          <a:off x="11425227" y="176981"/>
          <a:ext cx="4163600" cy="2984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692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A439EA2-0AD4-98D0-5F8C-9E77FBD4BA06}"/>
                  </a:ext>
                </a:extLst>
              </p:cNvPr>
              <p:cNvSpPr>
                <a:spLocks noGrp="1"/>
              </p:cNvSpPr>
              <p:nvPr>
                <p:ph idx="1"/>
              </p:nvPr>
            </p:nvSpPr>
            <p:spPr/>
            <p:txBody>
              <a:bodyPr>
                <a:normAutofit/>
              </a:bodyPr>
              <a:lstStyle/>
              <a:p>
                <a:r>
                  <a:rPr lang="en-US" dirty="0"/>
                  <a:t>Country </a:t>
                </a:r>
                <a14:m>
                  <m:oMath xmlns:m="http://schemas.openxmlformats.org/officeDocument/2006/math">
                    <m:r>
                      <a:rPr lang="en-US" b="0" i="1" smtClean="0">
                        <a:latin typeface="Cambria Math" panose="02040503050406030204" pitchFamily="18" charset="0"/>
                      </a:rPr>
                      <m:t>𝑁</m:t>
                    </m:r>
                  </m:oMath>
                </a14:m>
                <a:r>
                  <a:rPr lang="en-US" dirty="0"/>
                  <a:t>’s exorbitant privilege &gt; ½ &gt; Country </a:t>
                </a:r>
                <a14:m>
                  <m:oMath xmlns:m="http://schemas.openxmlformats.org/officeDocument/2006/math">
                    <m:r>
                      <a:rPr lang="en-US" b="0" i="1" smtClean="0">
                        <a:latin typeface="Cambria Math" panose="02040503050406030204" pitchFamily="18" charset="0"/>
                      </a:rPr>
                      <m:t>𝑆</m:t>
                    </m:r>
                  </m:oMath>
                </a14:m>
                <a:r>
                  <a:rPr lang="en-US" dirty="0"/>
                  <a:t>’s</a:t>
                </a:r>
              </a:p>
              <a:p>
                <a:endParaRPr lang="en-US" dirty="0"/>
              </a:p>
              <a:p>
                <a:r>
                  <a:rPr lang="en-US" dirty="0"/>
                  <a:t>Steady state: </a:t>
                </a:r>
                <a14:m>
                  <m:oMath xmlns:m="http://schemas.openxmlformats.org/officeDocument/2006/math">
                    <m:r>
                      <a:rPr lang="en-US" i="1" dirty="0" smtClean="0">
                        <a:latin typeface="Cambria Math" panose="02040503050406030204" pitchFamily="18" charset="0"/>
                      </a:rPr>
                      <m:t>𝑁</m:t>
                    </m:r>
                  </m:oMath>
                </a14:m>
                <a:r>
                  <a:rPr lang="en-US" dirty="0"/>
                  <a:t>-gov. issues safe asset bonds (at low r) to </a:t>
                </a:r>
                <a14:m>
                  <m:oMath xmlns:m="http://schemas.openxmlformats.org/officeDocument/2006/math">
                    <m:r>
                      <a:rPr lang="en-US" i="1" dirty="0" smtClean="0">
                        <a:latin typeface="Cambria Math" panose="02040503050406030204" pitchFamily="18" charset="0"/>
                      </a:rPr>
                      <m:t>𝑆</m:t>
                    </m:r>
                  </m:oMath>
                </a14:m>
                <a:r>
                  <a:rPr lang="en-US" dirty="0"/>
                  <a:t>-citizens</a:t>
                </a:r>
              </a:p>
              <a:p>
                <a:endParaRPr lang="en-US" dirty="0"/>
              </a:p>
              <a:p>
                <a:r>
                  <a:rPr lang="en-US" dirty="0"/>
                  <a:t>Global (idiosyncratic) risk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shock:   (</a:t>
                </a:r>
                <a14:m>
                  <m:oMath xmlns:m="http://schemas.openxmlformats.org/officeDocument/2006/math">
                    <m:r>
                      <a:rPr lang="en-US" b="0" i="1" smtClean="0">
                        <a:latin typeface="Cambria Math" panose="02040503050406030204" pitchFamily="18" charset="0"/>
                      </a:rPr>
                      <m:t>⇒</m:t>
                    </m:r>
                  </m:oMath>
                </a14:m>
                <a:r>
                  <a:rPr lang="en-US" dirty="0"/>
                  <a:t> macro + investment implications)</a:t>
                </a:r>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Fiscal Space of </a:t>
                </a:r>
                <a14:m>
                  <m:oMath xmlns:m="http://schemas.openxmlformats.org/officeDocument/2006/math">
                    <m:r>
                      <a:rPr lang="en-US" b="0" i="1" smtClean="0">
                        <a:latin typeface="Cambria Math" panose="02040503050406030204" pitchFamily="18" charset="0"/>
                      </a:rPr>
                      <m:t>𝑁</m:t>
                    </m:r>
                  </m:oMath>
                </a14:m>
                <a:r>
                  <a:rPr lang="en-US" dirty="0"/>
                  <a:t> </a:t>
                </a:r>
                <a14:m>
                  <m:oMath xmlns:m="http://schemas.openxmlformats.org/officeDocument/2006/math">
                    <m:r>
                      <a:rPr lang="en-US" b="1" i="1" dirty="0" smtClean="0">
                        <a:solidFill>
                          <a:schemeClr val="tx1"/>
                        </a:solidFill>
                        <a:latin typeface="Cambria Math" panose="02040503050406030204" pitchFamily="18" charset="0"/>
                        <a:ea typeface="Cambria Math" panose="02040503050406030204" pitchFamily="18" charset="0"/>
                      </a:rPr>
                      <m:t>↑</m:t>
                    </m:r>
                  </m:oMath>
                </a14:m>
                <a:r>
                  <a:rPr lang="en-US" dirty="0"/>
                  <a:t>		of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br>
                  <a:rPr lang="en-US" dirty="0"/>
                </a:br>
                <a14:m>
                  <m:oMath xmlns:m="http://schemas.openxmlformats.org/officeDocument/2006/math">
                    <m:r>
                      <a:rPr lang="en-US" i="1" smtClean="0">
                        <a:latin typeface="Cambria Math" panose="02040503050406030204" pitchFamily="18" charset="0"/>
                      </a:rPr>
                      <m:t>	</m:t>
                    </m:r>
                  </m:oMath>
                </a14:m>
                <a:r>
                  <a:rPr lang="en-US" dirty="0"/>
                  <a:t>						   </a:t>
                </a:r>
                <a:r>
                  <a:rPr lang="en-US" sz="3200" dirty="0"/>
                  <a:t>due to flight to safety</a:t>
                </a:r>
                <a:endParaRPr lang="en-US" dirty="0"/>
              </a:p>
              <a:p>
                <a:pPr marL="0" indent="0">
                  <a:buNone/>
                </a:pPr>
                <a:r>
                  <a:rPr lang="en-US" dirty="0"/>
                  <a:t>					ta</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1" smtClean="0">
                            <a:latin typeface="Cambria Math" panose="02040503050406030204" pitchFamily="18" charset="0"/>
                          </a:rPr>
                          <m:t>𝑁</m:t>
                        </m:r>
                      </m:sup>
                    </m:sSup>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solidFill>
                          <a:srgbClr val="589390"/>
                        </a:solidFill>
                        <a:latin typeface="Cambria Math" panose="02040503050406030204" pitchFamily="18" charset="0"/>
                      </a:rPr>
                      <m:t> </m:t>
                    </m:r>
                  </m:oMath>
                </a14:m>
                <a:r>
                  <a:rPr lang="en-US" dirty="0"/>
                  <a:t>			 ta</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b="0" i="1" smtClean="0">
                            <a:latin typeface="Cambria Math" panose="02040503050406030204" pitchFamily="18" charset="0"/>
                          </a:rPr>
                          <m:t>𝑆</m:t>
                        </m:r>
                      </m:sup>
                    </m:sSup>
                    <m:r>
                      <a:rPr lang="en-US" i="1">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a14:m>
                <a:r>
                  <a:rPr lang="en-US" dirty="0"/>
                  <a:t> </a:t>
                </a:r>
              </a:p>
              <a:p>
                <a:endParaRPr lang="en-US" dirty="0"/>
              </a:p>
              <a:p>
                <a:pPr marL="0" indent="0">
                  <a:buNone/>
                </a:pPr>
                <a:r>
                  <a:rPr lang="en-US" dirty="0"/>
                  <a:t>							capital </a:t>
                </a:r>
                <a:br>
                  <a:rPr lang="en-US" dirty="0"/>
                </a:br>
                <a:r>
                  <a:rPr lang="en-US" dirty="0"/>
                  <a:t>							  flow			</a:t>
                </a:r>
              </a:p>
            </p:txBody>
          </p:sp>
        </mc:Choice>
        <mc:Fallback xmlns="">
          <p:sp>
            <p:nvSpPr>
              <p:cNvPr id="2" name="Content Placeholder 1">
                <a:extLst>
                  <a:ext uri="{FF2B5EF4-FFF2-40B4-BE49-F238E27FC236}">
                    <a16:creationId xmlns:a16="http://schemas.microsoft.com/office/drawing/2014/main" id="{9A439EA2-0AD4-98D0-5F8C-9E77FBD4BA06}"/>
                  </a:ext>
                </a:extLst>
              </p:cNvPr>
              <p:cNvSpPr>
                <a:spLocks noGrp="1" noRot="1" noChangeAspect="1" noMove="1" noResize="1" noEditPoints="1" noAdjustHandles="1" noChangeArrowheads="1" noChangeShapeType="1" noTextEdit="1"/>
              </p:cNvSpPr>
              <p:nvPr>
                <p:ph idx="1"/>
              </p:nvPr>
            </p:nvSpPr>
            <p:spPr>
              <a:blipFill>
                <a:blip r:embed="rId2"/>
                <a:stretch>
                  <a:fillRect l="-1062" t="-2085" b="-86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01937D6-20D1-C3DD-BA17-F8F19BA0FACB}"/>
              </a:ext>
            </a:extLst>
          </p:cNvPr>
          <p:cNvSpPr>
            <a:spLocks noGrp="1"/>
          </p:cNvSpPr>
          <p:nvPr>
            <p:ph type="sldNum" sz="quarter" idx="12"/>
          </p:nvPr>
        </p:nvSpPr>
        <p:spPr/>
        <p:txBody>
          <a:bodyPr/>
          <a:lstStyle/>
          <a:p>
            <a:fld id="{DDE82227-37B3-43BC-ADC8-5578DB9E1C27}" type="slidenum">
              <a:rPr lang="en-US" smtClean="0"/>
              <a:t>11</a:t>
            </a:fld>
            <a:endParaRPr lang="en-US"/>
          </a:p>
        </p:txBody>
      </p:sp>
      <p:sp>
        <p:nvSpPr>
          <p:cNvPr id="4" name="Title 3">
            <a:extLst>
              <a:ext uri="{FF2B5EF4-FFF2-40B4-BE49-F238E27FC236}">
                <a16:creationId xmlns:a16="http://schemas.microsoft.com/office/drawing/2014/main" id="{E0AF5FA7-DA42-E1A0-400B-C5EB1C3761D8}"/>
              </a:ext>
            </a:extLst>
          </p:cNvPr>
          <p:cNvSpPr>
            <a:spLocks noGrp="1"/>
          </p:cNvSpPr>
          <p:nvPr>
            <p:ph type="title"/>
          </p:nvPr>
        </p:nvSpPr>
        <p:spPr/>
        <p:txBody>
          <a:bodyPr/>
          <a:lstStyle/>
          <a:p>
            <a:r>
              <a:rPr lang="en-US" dirty="0"/>
              <a:t>2 Country Setting</a:t>
            </a:r>
          </a:p>
        </p:txBody>
      </p:sp>
      <p:sp>
        <p:nvSpPr>
          <p:cNvPr id="5" name="Freeform: Shape 4">
            <a:extLst>
              <a:ext uri="{FF2B5EF4-FFF2-40B4-BE49-F238E27FC236}">
                <a16:creationId xmlns:a16="http://schemas.microsoft.com/office/drawing/2014/main" id="{9E8D5BAB-E281-F0D8-475E-5297CF03AC26}"/>
              </a:ext>
            </a:extLst>
          </p:cNvPr>
          <p:cNvSpPr/>
          <p:nvPr/>
        </p:nvSpPr>
        <p:spPr>
          <a:xfrm>
            <a:off x="6974114" y="6516914"/>
            <a:ext cx="5188857" cy="899886"/>
          </a:xfrm>
          <a:custGeom>
            <a:avLst/>
            <a:gdLst>
              <a:gd name="connsiteX0" fmla="*/ 5188857 w 5188857"/>
              <a:gd name="connsiteY0" fmla="*/ 72571 h 595481"/>
              <a:gd name="connsiteX1" fmla="*/ 2627086 w 5188857"/>
              <a:gd name="connsiteY1" fmla="*/ 595086 h 595481"/>
              <a:gd name="connsiteX2" fmla="*/ 0 w 5188857"/>
              <a:gd name="connsiteY2" fmla="*/ 0 h 595481"/>
            </a:gdLst>
            <a:ahLst/>
            <a:cxnLst>
              <a:cxn ang="0">
                <a:pos x="connsiteX0" y="connsiteY0"/>
              </a:cxn>
              <a:cxn ang="0">
                <a:pos x="connsiteX1" y="connsiteY1"/>
              </a:cxn>
              <a:cxn ang="0">
                <a:pos x="connsiteX2" y="connsiteY2"/>
              </a:cxn>
            </a:cxnLst>
            <a:rect l="l" t="t" r="r" b="b"/>
            <a:pathLst>
              <a:path w="5188857" h="595481">
                <a:moveTo>
                  <a:pt x="5188857" y="72571"/>
                </a:moveTo>
                <a:cubicBezTo>
                  <a:pt x="4340376" y="339876"/>
                  <a:pt x="3491895" y="607181"/>
                  <a:pt x="2627086" y="595086"/>
                </a:cubicBezTo>
                <a:cubicBezTo>
                  <a:pt x="1762277" y="582991"/>
                  <a:pt x="881138" y="291495"/>
                  <a:pt x="0" y="0"/>
                </a:cubicBezTo>
              </a:path>
            </a:pathLst>
          </a:cu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8810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039209-AF1B-4916-AD66-066B4465B718}"/>
                  </a:ext>
                </a:extLst>
              </p:cNvPr>
              <p:cNvSpPr>
                <a:spLocks noGrp="1"/>
              </p:cNvSpPr>
              <p:nvPr>
                <p:ph idx="1"/>
              </p:nvPr>
            </p:nvSpPr>
            <p:spPr>
              <a:xfrm>
                <a:off x="413171" y="1530773"/>
                <a:ext cx="15960787" cy="7310946"/>
              </a:xfrm>
            </p:spPr>
            <p:txBody>
              <a:bodyPr>
                <a:normAutofit lnSpcReduction="10000"/>
              </a:bodyPr>
              <a:lstStyle/>
              <a:p>
                <a:r>
                  <a:rPr lang="en-US" b="1" dirty="0">
                    <a:solidFill>
                      <a:srgbClr val="667E84"/>
                    </a:solidFill>
                  </a:rPr>
                  <a:t>Safe Asset (Shortage vs. Asymmetric Supply):</a:t>
                </a:r>
                <a:r>
                  <a:rPr lang="en-US" dirty="0"/>
                  <a:t> </a:t>
                </a:r>
              </a:p>
              <a:p>
                <a:pPr lvl="1"/>
                <a:r>
                  <a:rPr lang="en-US" dirty="0"/>
                  <a:t>Global shortage: 		Caballero et al. (2016,17), …</a:t>
                </a:r>
              </a:p>
              <a:p>
                <a:pPr lvl="1"/>
                <a:r>
                  <a:rPr lang="en-US" dirty="0"/>
                  <a:t>Asymmetric Supply:	</a:t>
                </a:r>
                <a:r>
                  <a:rPr lang="en-US" dirty="0" err="1"/>
                  <a:t>BruMerSan</a:t>
                </a:r>
                <a:r>
                  <a:rPr lang="en-US" dirty="0"/>
                  <a:t> (2024 “Safe Assets”), </a:t>
                </a:r>
                <a:r>
                  <a:rPr lang="en-US" dirty="0" err="1"/>
                  <a:t>ESBies</a:t>
                </a:r>
                <a:r>
                  <a:rPr lang="en-US" dirty="0"/>
                  <a:t>, </a:t>
                </a:r>
                <a:r>
                  <a:rPr lang="en-US" dirty="0" err="1"/>
                  <a:t>GloSBies</a:t>
                </a:r>
                <a:r>
                  <a:rPr lang="en-US" dirty="0"/>
                  <a:t>, …</a:t>
                </a:r>
              </a:p>
              <a:p>
                <a:pPr lvl="1"/>
                <a:r>
                  <a:rPr lang="en-US" dirty="0"/>
                  <a:t>Info sensitivity: 		Gorton </a:t>
                </a:r>
                <a:r>
                  <a:rPr lang="en-US" dirty="0" err="1"/>
                  <a:t>Pennachi</a:t>
                </a:r>
                <a:r>
                  <a:rPr lang="en-US" dirty="0"/>
                  <a:t> (1990), Dang et al. (2017), </a:t>
                </a:r>
              </a:p>
              <a:p>
                <a:pPr lvl="1"/>
                <a:endParaRPr lang="en-US" dirty="0"/>
              </a:p>
              <a:p>
                <a:r>
                  <a:rPr lang="en-US" b="1" dirty="0">
                    <a:solidFill>
                      <a:srgbClr val="667E84"/>
                    </a:solidFill>
                  </a:rPr>
                  <a:t>Public Debt Evaluation Puzzles/FTPL:  </a:t>
                </a:r>
              </a:p>
              <a:p>
                <a:pPr lvl="1"/>
                <a:r>
                  <a:rPr lang="en-US" dirty="0"/>
                  <a:t>Jiang et al. (2020,2021), </a:t>
                </a:r>
                <a:r>
                  <a:rPr lang="en-US" dirty="0" err="1"/>
                  <a:t>BruMerSan</a:t>
                </a:r>
                <a:r>
                  <a:rPr lang="en-US" dirty="0"/>
                  <a:t> (2020 “FTPL”)   Bubble</a:t>
                </a:r>
              </a:p>
              <a:p>
                <a:r>
                  <a:rPr lang="en-US" b="1" dirty="0">
                    <a:solidFill>
                      <a:srgbClr val="667E84"/>
                    </a:solidFill>
                  </a:rPr>
                  <a:t>Bubble and </a:t>
                </a:r>
                <a:r>
                  <a:rPr lang="en-US" b="1" dirty="0" err="1">
                    <a:solidFill>
                      <a:srgbClr val="667E84"/>
                    </a:solidFill>
                  </a:rPr>
                  <a:t>Macrofinance</a:t>
                </a:r>
                <a:endParaRPr lang="en-US" b="1" dirty="0">
                  <a:solidFill>
                    <a:srgbClr val="8C948C"/>
                  </a:solidFill>
                </a:endParaRPr>
              </a:p>
              <a:p>
                <a:pPr lvl="1"/>
                <a:r>
                  <a:rPr lang="en-US" dirty="0"/>
                  <a:t>Large </a:t>
                </a:r>
                <a14:m>
                  <m:oMath xmlns:m="http://schemas.openxmlformats.org/officeDocument/2006/math">
                    <m:r>
                      <a:rPr lang="en-US" i="1" dirty="0" smtClean="0">
                        <a:latin typeface="Cambria Math" panose="02040503050406030204" pitchFamily="18" charset="0"/>
                      </a:rPr>
                      <m:t>𝑟</m:t>
                    </m:r>
                  </m:oMath>
                </a14:m>
                <a:r>
                  <a:rPr lang="en-US" dirty="0"/>
                  <a:t> vs. </a:t>
                </a:r>
                <a14:m>
                  <m:oMath xmlns:m="http://schemas.openxmlformats.org/officeDocument/2006/math">
                    <m:r>
                      <a:rPr lang="en-US" i="1" dirty="0" smtClean="0">
                        <a:latin typeface="Cambria Math" panose="02040503050406030204" pitchFamily="18" charset="0"/>
                      </a:rPr>
                      <m:t>𝑔</m:t>
                    </m:r>
                  </m:oMath>
                </a14:m>
                <a:r>
                  <a:rPr lang="en-US" dirty="0"/>
                  <a:t> literature...</a:t>
                </a:r>
              </a:p>
              <a:p>
                <a:r>
                  <a:rPr lang="en-US" b="1" dirty="0">
                    <a:solidFill>
                      <a:srgbClr val="667E84"/>
                    </a:solidFill>
                  </a:rPr>
                  <a:t>US as (Levered) Financial Center, GFC </a:t>
                </a:r>
              </a:p>
              <a:p>
                <a:pPr lvl="1"/>
                <a:r>
                  <a:rPr lang="en-US" dirty="0"/>
                  <a:t>Kindleberger (1965), </a:t>
                </a:r>
                <a:r>
                  <a:rPr lang="en-US" dirty="0" err="1"/>
                  <a:t>Gourinchas</a:t>
                </a:r>
                <a:r>
                  <a:rPr lang="en-US" dirty="0"/>
                  <a:t> Rey (World Venture Capitalist) (2005), </a:t>
                </a:r>
              </a:p>
              <a:p>
                <a:pPr lvl="1"/>
                <a:r>
                  <a:rPr lang="en-US" dirty="0"/>
                  <a:t>Miranda-</a:t>
                </a:r>
                <a:r>
                  <a:rPr lang="en-US" dirty="0" err="1"/>
                  <a:t>Agrippino</a:t>
                </a:r>
                <a:r>
                  <a:rPr lang="en-US" dirty="0"/>
                  <a:t> and Rey (2022), </a:t>
                </a:r>
                <a:r>
                  <a:rPr lang="en-US" dirty="0" err="1"/>
                  <a:t>Oskolkov</a:t>
                </a:r>
                <a:r>
                  <a:rPr lang="en-US" dirty="0"/>
                  <a:t> (2024), …</a:t>
                </a:r>
              </a:p>
              <a:p>
                <a:r>
                  <a:rPr lang="en-US" b="1" dirty="0">
                    <a:solidFill>
                      <a:srgbClr val="589390"/>
                    </a:solidFill>
                  </a:rPr>
                  <a:t>Reserve Paradox</a:t>
                </a:r>
              </a:p>
              <a:p>
                <a:pPr lvl="1"/>
                <a:r>
                  <a:rPr lang="en-US" dirty="0" err="1"/>
                  <a:t>Maggiori</a:t>
                </a:r>
                <a:r>
                  <a:rPr lang="en-US" dirty="0"/>
                  <a:t> (2017), Jiang Krishnamurthy Lustig (2023), Devereux Engel Wu (2023)</a:t>
                </a:r>
              </a:p>
              <a:p>
                <a:endParaRPr lang="en-US" dirty="0"/>
              </a:p>
              <a:p>
                <a:pPr lvl="1"/>
                <a:endParaRPr lang="en-US" dirty="0"/>
              </a:p>
              <a:p>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BD039209-AF1B-4916-AD66-066B4465B718}"/>
                  </a:ext>
                </a:extLst>
              </p:cNvPr>
              <p:cNvSpPr>
                <a:spLocks noGrp="1" noRot="1" noChangeAspect="1" noMove="1" noResize="1" noEditPoints="1" noAdjustHandles="1" noChangeArrowheads="1" noChangeShapeType="1" noTextEdit="1"/>
              </p:cNvSpPr>
              <p:nvPr>
                <p:ph idx="1"/>
              </p:nvPr>
            </p:nvSpPr>
            <p:spPr>
              <a:xfrm>
                <a:off x="413171" y="1530773"/>
                <a:ext cx="15960787" cy="7310946"/>
              </a:xfrm>
              <a:blipFill>
                <a:blip r:embed="rId3"/>
                <a:stretch>
                  <a:fillRect l="-1031" t="-2585" b="-225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FAFF2E6-FACB-40DD-838D-1E8F4401542D}"/>
              </a:ext>
            </a:extLst>
          </p:cNvPr>
          <p:cNvSpPr>
            <a:spLocks noGrp="1"/>
          </p:cNvSpPr>
          <p:nvPr>
            <p:ph type="sldNum" sz="quarter" idx="12"/>
          </p:nvPr>
        </p:nvSpPr>
        <p:spPr/>
        <p:txBody>
          <a:bodyPr/>
          <a:lstStyle/>
          <a:p>
            <a:fld id="{DDE82227-37B3-43BC-ADC8-5578DB9E1C27}" type="slidenum">
              <a:rPr lang="en-US" smtClean="0"/>
              <a:t>12</a:t>
            </a:fld>
            <a:endParaRPr lang="en-US"/>
          </a:p>
        </p:txBody>
      </p:sp>
      <p:sp>
        <p:nvSpPr>
          <p:cNvPr id="4" name="Title 3">
            <a:extLst>
              <a:ext uri="{FF2B5EF4-FFF2-40B4-BE49-F238E27FC236}">
                <a16:creationId xmlns:a16="http://schemas.microsoft.com/office/drawing/2014/main" id="{F73D797D-2096-49B9-BF84-B1078FC534E2}"/>
              </a:ext>
            </a:extLst>
          </p:cNvPr>
          <p:cNvSpPr>
            <a:spLocks noGrp="1"/>
          </p:cNvSpPr>
          <p:nvPr>
            <p:ph type="title"/>
          </p:nvPr>
        </p:nvSpPr>
        <p:spPr/>
        <p:txBody>
          <a:bodyPr/>
          <a:lstStyle/>
          <a:p>
            <a:r>
              <a:rPr lang="en-US" dirty="0"/>
              <a:t>Related Literature	</a:t>
            </a:r>
            <a:r>
              <a:rPr lang="en-US" b="0" dirty="0"/>
              <a:t>	-  Incomplete  -</a:t>
            </a:r>
          </a:p>
        </p:txBody>
      </p:sp>
    </p:spTree>
    <p:extLst>
      <p:ext uri="{BB962C8B-B14F-4D97-AF65-F5344CB8AC3E}">
        <p14:creationId xmlns:p14="http://schemas.microsoft.com/office/powerpoint/2010/main" val="28849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36451-B9BC-11F7-0E4B-FC20AF3845A1}"/>
              </a:ext>
            </a:extLst>
          </p:cNvPr>
          <p:cNvSpPr>
            <a:spLocks noGrp="1"/>
          </p:cNvSpPr>
          <p:nvPr>
            <p:ph idx="1"/>
          </p:nvPr>
        </p:nvSpPr>
        <p:spPr/>
        <p:txBody>
          <a:bodyPr/>
          <a:lstStyle/>
          <a:p>
            <a:r>
              <a:rPr lang="en-US" b="1" dirty="0"/>
              <a:t>2 Country Model Setup with Safe Assets</a:t>
            </a:r>
          </a:p>
          <a:p>
            <a:endParaRPr lang="en-US" dirty="0"/>
          </a:p>
          <a:p>
            <a:r>
              <a:rPr lang="en-US" dirty="0"/>
              <a:t>Safe Assets Issuance Exorbitant </a:t>
            </a:r>
            <a:r>
              <a:rPr lang="en-US" b="1" dirty="0">
                <a:solidFill>
                  <a:srgbClr val="589390"/>
                </a:solidFill>
              </a:rPr>
              <a:t>Privilege</a:t>
            </a:r>
          </a:p>
          <a:p>
            <a:pPr lvl="1"/>
            <a:r>
              <a:rPr lang="en-US" dirty="0"/>
              <a:t>Contrasting Steady States across different Risk Environments</a:t>
            </a:r>
          </a:p>
          <a:p>
            <a:pPr lvl="1"/>
            <a:r>
              <a:rPr lang="en-US" dirty="0"/>
              <a:t>Transition after Risk Shock</a:t>
            </a:r>
          </a:p>
          <a:p>
            <a:pPr lvl="1"/>
            <a:endParaRPr lang="en-US" dirty="0"/>
          </a:p>
          <a:p>
            <a:r>
              <a:rPr lang="en-US" dirty="0"/>
              <a:t>Safe Asset </a:t>
            </a:r>
            <a:r>
              <a:rPr lang="en-US" b="1" dirty="0">
                <a:solidFill>
                  <a:srgbClr val="589390"/>
                </a:solidFill>
              </a:rPr>
              <a:t>Burden</a:t>
            </a:r>
            <a:r>
              <a:rPr lang="en-US" dirty="0"/>
              <a:t> due to Exchange Rate Appreciation</a:t>
            </a:r>
          </a:p>
          <a:p>
            <a:pPr lvl="1"/>
            <a:r>
              <a:rPr lang="en-US" dirty="0"/>
              <a:t>Introducing home bias in consumption basket</a:t>
            </a:r>
          </a:p>
          <a:p>
            <a:pPr lvl="1"/>
            <a:r>
              <a:rPr lang="en-US" dirty="0"/>
              <a:t>Introducing price stickiness (and utilization /output gap)</a:t>
            </a:r>
          </a:p>
          <a:p>
            <a:pPr lvl="1"/>
            <a:endParaRPr lang="en-US" dirty="0"/>
          </a:p>
          <a:p>
            <a:endParaRPr lang="en-US" dirty="0"/>
          </a:p>
        </p:txBody>
      </p:sp>
      <p:sp>
        <p:nvSpPr>
          <p:cNvPr id="3" name="Slide Number Placeholder 2">
            <a:extLst>
              <a:ext uri="{FF2B5EF4-FFF2-40B4-BE49-F238E27FC236}">
                <a16:creationId xmlns:a16="http://schemas.microsoft.com/office/drawing/2014/main" id="{DCAE194D-D6FD-1AEF-CC40-18F1AE1CB501}"/>
              </a:ext>
            </a:extLst>
          </p:cNvPr>
          <p:cNvSpPr>
            <a:spLocks noGrp="1"/>
          </p:cNvSpPr>
          <p:nvPr>
            <p:ph type="sldNum" sz="quarter" idx="12"/>
          </p:nvPr>
        </p:nvSpPr>
        <p:spPr/>
        <p:txBody>
          <a:bodyPr/>
          <a:lstStyle/>
          <a:p>
            <a:fld id="{DDE82227-37B3-43BC-ADC8-5578DB9E1C27}" type="slidenum">
              <a:rPr lang="en-US" smtClean="0"/>
              <a:t>13</a:t>
            </a:fld>
            <a:endParaRPr lang="en-US"/>
          </a:p>
        </p:txBody>
      </p:sp>
      <p:sp>
        <p:nvSpPr>
          <p:cNvPr id="4" name="Title 3">
            <a:extLst>
              <a:ext uri="{FF2B5EF4-FFF2-40B4-BE49-F238E27FC236}">
                <a16:creationId xmlns:a16="http://schemas.microsoft.com/office/drawing/2014/main" id="{4B31DA64-8246-65FD-5524-F17A56B7F8A6}"/>
              </a:ext>
            </a:extLst>
          </p:cNvPr>
          <p:cNvSpPr>
            <a:spLocks noGrp="1"/>
          </p:cNvSpPr>
          <p:nvPr>
            <p:ph type="title"/>
          </p:nvPr>
        </p:nvSpPr>
        <p:spPr/>
        <p:txBody>
          <a:bodyPr/>
          <a:lstStyle/>
          <a:p>
            <a:r>
              <a:rPr lang="en-US" dirty="0"/>
              <a:t>Overview</a:t>
            </a:r>
          </a:p>
        </p:txBody>
      </p:sp>
      <p:sp>
        <p:nvSpPr>
          <p:cNvPr id="5" name="TextBox 4">
            <a:extLst>
              <a:ext uri="{FF2B5EF4-FFF2-40B4-BE49-F238E27FC236}">
                <a16:creationId xmlns:a16="http://schemas.microsoft.com/office/drawing/2014/main" id="{F3BFC1C6-8184-9517-F916-51743D7C3EC9}"/>
              </a:ext>
            </a:extLst>
          </p:cNvPr>
          <p:cNvSpPr txBox="1"/>
          <p:nvPr/>
        </p:nvSpPr>
        <p:spPr>
          <a:xfrm>
            <a:off x="9430880" y="1861878"/>
            <a:ext cx="6411948"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mj-lt"/>
              </a:rPr>
              <a:t>Ceteris Paribus Analysis</a:t>
            </a:r>
          </a:p>
          <a:p>
            <a:pPr marL="342900" indent="-342900">
              <a:buFont typeface="Wingdings" panose="05000000000000000000" pitchFamily="2" charset="2"/>
              <a:buChar char="§"/>
            </a:pPr>
            <a:r>
              <a:rPr lang="en-US" sz="2400" dirty="0">
                <a:latin typeface="+mj-lt"/>
              </a:rPr>
              <a:t>Total symmetry, except in one dimension: </a:t>
            </a:r>
            <a:br>
              <a:rPr lang="en-US" sz="2400" dirty="0">
                <a:latin typeface="+mj-lt"/>
              </a:rPr>
            </a:br>
            <a:r>
              <a:rPr lang="en-US" sz="2400" dirty="0">
                <a:latin typeface="+mj-lt"/>
              </a:rPr>
              <a:t>share of safe asset “exorbitant privilege bubble”</a:t>
            </a:r>
          </a:p>
          <a:p>
            <a:endParaRPr lang="en-US" dirty="0"/>
          </a:p>
        </p:txBody>
      </p:sp>
    </p:spTree>
    <p:extLst>
      <p:ext uri="{BB962C8B-B14F-4D97-AF65-F5344CB8AC3E}">
        <p14:creationId xmlns:p14="http://schemas.microsoft.com/office/powerpoint/2010/main" val="28245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B290-3A5C-933E-EF51-2B5D328CB7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836A822-DD3B-1823-55EC-AFD655162804}"/>
                  </a:ext>
                </a:extLst>
              </p:cNvPr>
              <p:cNvSpPr>
                <a:spLocks noGrp="1"/>
              </p:cNvSpPr>
              <p:nvPr>
                <p:ph idx="1"/>
              </p:nvPr>
            </p:nvSpPr>
            <p:spPr>
              <a:xfrm>
                <a:off x="413172" y="1530773"/>
                <a:ext cx="15497386" cy="7555170"/>
              </a:xfrm>
            </p:spPr>
            <p:txBody>
              <a:bodyPr>
                <a:normAutofit fontScale="92500" lnSpcReduction="10000"/>
              </a:bodyPr>
              <a:lstStyle/>
              <a:p>
                <a:r>
                  <a:rPr lang="en-US" sz="4000" dirty="0"/>
                  <a:t>Motivation, Safe Asset: Intuition and Definition</a:t>
                </a:r>
              </a:p>
              <a:p>
                <a:r>
                  <a:rPr lang="en-US" sz="4000" dirty="0">
                    <a:solidFill>
                      <a:srgbClr val="589390"/>
                    </a:solidFill>
                  </a:rPr>
                  <a:t>Two Country Model Setup</a:t>
                </a:r>
              </a:p>
              <a:p>
                <a:pPr lvl="1"/>
                <a:r>
                  <a:rPr lang="en-US" sz="3600" dirty="0">
                    <a:solidFill>
                      <a:srgbClr val="589390"/>
                    </a:solidFill>
                  </a:rPr>
                  <a:t>Symmetric Benchmark </a:t>
                </a:r>
              </a:p>
              <a:p>
                <a:r>
                  <a:rPr lang="en-US" sz="4000" dirty="0"/>
                  <a:t>World Government (Bond)</a:t>
                </a:r>
                <a:br>
                  <a:rPr lang="en-US" sz="4000" dirty="0"/>
                </a:br>
                <a14:m>
                  <m:oMath xmlns:m="http://schemas.openxmlformats.org/officeDocument/2006/math">
                    <m:r>
                      <a:rPr lang="en-US" sz="4000" b="0" i="1" smtClean="0">
                        <a:latin typeface="Cambria Math" panose="02040503050406030204" pitchFamily="18" charset="0"/>
                      </a:rPr>
                      <m:t>⇒</m:t>
                    </m:r>
                  </m:oMath>
                </a14:m>
                <a:r>
                  <a:rPr lang="en-US" sz="4000" dirty="0"/>
                  <a:t> “Safe Asset Pricing”</a:t>
                </a:r>
              </a:p>
              <a:p>
                <a:r>
                  <a:rPr lang="en-US" sz="4000" dirty="0"/>
                  <a:t>Two countries with </a:t>
                </a:r>
                <a:br>
                  <a:rPr lang="en-US" sz="4000" dirty="0"/>
                </a:br>
                <a:r>
                  <a:rPr lang="en-US" sz="4000" dirty="0"/>
                  <a:t>Constant Idiosyncratic Risk and </a:t>
                </a:r>
                <a:br>
                  <a:rPr lang="en-US" sz="4000" dirty="0"/>
                </a:br>
                <a14:m>
                  <m:oMath xmlns:m="http://schemas.openxmlformats.org/officeDocument/2006/math">
                    <m:r>
                      <a:rPr lang="en-US" sz="4000" b="0" i="1" smtClean="0">
                        <a:latin typeface="Cambria Math" panose="02040503050406030204" pitchFamily="18" charset="0"/>
                      </a:rPr>
                      <m:t>⇒</m:t>
                    </m:r>
                  </m:oMath>
                </a14:m>
                <a:r>
                  <a:rPr lang="en-US" sz="4000" dirty="0"/>
                  <a:t> Asymmetric </a:t>
                </a:r>
                <a:r>
                  <a:rPr lang="en-US" sz="4000" b="1" dirty="0"/>
                  <a:t>Permanent Exorbitant Privilege</a:t>
                </a:r>
              </a:p>
              <a:p>
                <a:r>
                  <a:rPr lang="en-US" sz="4000" dirty="0"/>
                  <a:t>Risk Shock and its Transition</a:t>
                </a:r>
                <a:br>
                  <a:rPr lang="en-US" sz="4000" dirty="0"/>
                </a:br>
                <a14:m>
                  <m:oMath xmlns:m="http://schemas.openxmlformats.org/officeDocument/2006/math">
                    <m:r>
                      <a:rPr lang="en-US" sz="4000" i="1">
                        <a:latin typeface="Cambria Math" panose="02040503050406030204" pitchFamily="18" charset="0"/>
                      </a:rPr>
                      <m:t>⇒</m:t>
                    </m:r>
                  </m:oMath>
                </a14:m>
                <a:r>
                  <a:rPr lang="en-US" sz="4000" dirty="0"/>
                  <a:t> Insurance of </a:t>
                </a:r>
                <a14:m>
                  <m:oMath xmlns:m="http://schemas.openxmlformats.org/officeDocument/2006/math">
                    <m:r>
                      <a:rPr lang="en-US" sz="4000" i="1" dirty="0" smtClean="0">
                        <a:latin typeface="Cambria Math" panose="02040503050406030204" pitchFamily="18" charset="0"/>
                      </a:rPr>
                      <m:t>𝑆</m:t>
                    </m:r>
                  </m:oMath>
                </a14:m>
                <a:r>
                  <a:rPr lang="en-US" sz="4000" dirty="0"/>
                  <a:t> by </a:t>
                </a:r>
                <a14:m>
                  <m:oMath xmlns:m="http://schemas.openxmlformats.org/officeDocument/2006/math">
                    <m:r>
                      <a:rPr lang="en-US" sz="4000" i="1" dirty="0" smtClean="0">
                        <a:latin typeface="Cambria Math" panose="02040503050406030204" pitchFamily="18" charset="0"/>
                      </a:rPr>
                      <m:t>𝑁</m:t>
                    </m:r>
                  </m:oMath>
                </a14:m>
                <a:r>
                  <a:rPr lang="en-US" sz="4000" dirty="0"/>
                  <a:t> in the long-run</a:t>
                </a:r>
              </a:p>
              <a:p>
                <a:r>
                  <a:rPr lang="en-US" sz="4000" dirty="0"/>
                  <a:t>Time-varying Idiosyncratic Risk </a:t>
                </a:r>
                <a14:m>
                  <m:oMath xmlns:m="http://schemas.openxmlformats.org/officeDocument/2006/math">
                    <m:sSub>
                      <m:sSubPr>
                        <m:ctrlPr>
                          <a:rPr lang="en-US" sz="4000" i="1" smtClean="0">
                            <a:solidFill>
                              <a:schemeClr val="tx1"/>
                            </a:solidFill>
                            <a:latin typeface="Cambria Math" panose="02040503050406030204" pitchFamily="18" charset="0"/>
                          </a:rPr>
                        </m:ctrlPr>
                      </m:sSub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b>
                        <m:r>
                          <a:rPr lang="en-US" sz="4000" i="1" smtClean="0">
                            <a:solidFill>
                              <a:schemeClr val="tx1"/>
                            </a:solidFill>
                            <a:latin typeface="Cambria Math" panose="02040503050406030204" pitchFamily="18" charset="0"/>
                          </a:rPr>
                          <m:t>𝑡</m:t>
                        </m:r>
                      </m:sub>
                    </m:sSub>
                    <m:r>
                      <a:rPr lang="en-US" sz="4000" b="0" i="1" smtClean="0">
                        <a:solidFill>
                          <a:schemeClr val="tx1"/>
                        </a:solidFill>
                        <a:latin typeface="Cambria Math" panose="02040503050406030204" pitchFamily="18" charset="0"/>
                      </a:rPr>
                      <m:t>∈</m:t>
                    </m:r>
                    <m:d>
                      <m:dPr>
                        <m:begChr m:val="{"/>
                        <m:endChr m:val="}"/>
                        <m:ctrlPr>
                          <a:rPr lang="en-US" sz="4000" b="0" i="1" smtClean="0">
                            <a:solidFill>
                              <a:schemeClr val="tx1"/>
                            </a:solidFill>
                            <a:latin typeface="Cambria Math" panose="02040503050406030204" pitchFamily="18" charset="0"/>
                          </a:rPr>
                        </m:ctrlPr>
                      </m:dPr>
                      <m:e>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𝐿</m:t>
                            </m:r>
                          </m:sup>
                        </m:sSup>
                        <m:r>
                          <a:rPr lang="en-US" sz="4000" b="0" i="1" smtClean="0">
                            <a:solidFill>
                              <a:schemeClr val="tx1"/>
                            </a:solidFill>
                            <a:latin typeface="Cambria Math" panose="02040503050406030204" pitchFamily="18" charset="0"/>
                          </a:rPr>
                          <m:t>,</m:t>
                        </m:r>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𝐻</m:t>
                            </m:r>
                          </m:sup>
                        </m:sSup>
                      </m:e>
                    </m:d>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a:t>
                </a:r>
                <a:r>
                  <a:rPr lang="en-US" sz="4000" b="1" dirty="0"/>
                  <a:t>Flight-to-Safety Exorbitant Privilege</a:t>
                </a:r>
                <a:r>
                  <a:rPr lang="en-US" sz="4000" dirty="0"/>
                  <a:t> and  </a:t>
                </a:r>
                <a14:m>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𝑁</m:t>
                        </m:r>
                      </m:sup>
                    </m:sSup>
                    <m:r>
                      <a:rPr lang="en-US" sz="4000" b="0" i="1" smtClean="0">
                        <a:latin typeface="Cambria Math" panose="02040503050406030204" pitchFamily="18" charset="0"/>
                      </a:rPr>
                      <m:t>&lt;</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𝑆</m:t>
                        </m:r>
                      </m:sup>
                    </m:sSup>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EMDE Costly Stimulus Policy</a:t>
                </a:r>
              </a:p>
              <a:p>
                <a:pPr>
                  <a:buClrTx/>
                </a:pPr>
                <a:r>
                  <a:rPr lang="en-US" sz="4000" dirty="0">
                    <a:solidFill>
                      <a:schemeClr val="bg1">
                        <a:lumMod val="65000"/>
                      </a:schemeClr>
                    </a:solidFill>
                  </a:rPr>
                  <a:t>Future: “Battle for the Bubble” + Exchange Rate Policy with Sticky Prices</a:t>
                </a:r>
              </a:p>
              <a:p>
                <a:endParaRPr lang="en-US" sz="4000" dirty="0"/>
              </a:p>
            </p:txBody>
          </p:sp>
        </mc:Choice>
        <mc:Fallback xmlns="">
          <p:sp>
            <p:nvSpPr>
              <p:cNvPr id="2" name="Content Placeholder 1">
                <a:extLst>
                  <a:ext uri="{FF2B5EF4-FFF2-40B4-BE49-F238E27FC236}">
                    <a16:creationId xmlns:a16="http://schemas.microsoft.com/office/drawing/2014/main" id="{1836A822-DD3B-1823-55EC-AFD655162804}"/>
                  </a:ext>
                </a:extLst>
              </p:cNvPr>
              <p:cNvSpPr>
                <a:spLocks noGrp="1" noRot="1" noChangeAspect="1" noMove="1" noResize="1" noEditPoints="1" noAdjustHandles="1" noChangeArrowheads="1" noChangeShapeType="1" noTextEdit="1"/>
              </p:cNvSpPr>
              <p:nvPr>
                <p:ph idx="1"/>
              </p:nvPr>
            </p:nvSpPr>
            <p:spPr>
              <a:xfrm>
                <a:off x="413172" y="1530773"/>
                <a:ext cx="15497386" cy="7555170"/>
              </a:xfrm>
              <a:blipFill>
                <a:blip r:embed="rId2"/>
                <a:stretch>
                  <a:fillRect l="-1101" t="-2502" b="-258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1AD445-34DE-6BC1-06F1-B38321196085}"/>
              </a:ext>
            </a:extLst>
          </p:cNvPr>
          <p:cNvSpPr>
            <a:spLocks noGrp="1"/>
          </p:cNvSpPr>
          <p:nvPr>
            <p:ph type="sldNum" sz="quarter" idx="12"/>
          </p:nvPr>
        </p:nvSpPr>
        <p:spPr/>
        <p:txBody>
          <a:bodyPr/>
          <a:lstStyle/>
          <a:p>
            <a:fld id="{DDE82227-37B3-43BC-ADC8-5578DB9E1C27}" type="slidenum">
              <a:rPr lang="en-US" smtClean="0"/>
              <a:t>14</a:t>
            </a:fld>
            <a:endParaRPr lang="en-US"/>
          </a:p>
        </p:txBody>
      </p:sp>
      <p:sp>
        <p:nvSpPr>
          <p:cNvPr id="4" name="Title 3">
            <a:extLst>
              <a:ext uri="{FF2B5EF4-FFF2-40B4-BE49-F238E27FC236}">
                <a16:creationId xmlns:a16="http://schemas.microsoft.com/office/drawing/2014/main" id="{96C8E30B-F071-D2D0-94C5-09376A21CCC5}"/>
              </a:ext>
            </a:extLst>
          </p:cNvPr>
          <p:cNvSpPr>
            <a:spLocks noGrp="1"/>
          </p:cNvSpPr>
          <p:nvPr>
            <p:ph type="title"/>
          </p:nvPr>
        </p:nvSpPr>
        <p:spPr/>
        <p:txBody>
          <a:bodyPr/>
          <a:lstStyle/>
          <a:p>
            <a:r>
              <a:rPr lang="en-US" dirty="0"/>
              <a:t>Roadmap</a:t>
            </a:r>
          </a:p>
        </p:txBody>
      </p:sp>
      <p:sp>
        <p:nvSpPr>
          <p:cNvPr id="5" name="TextBox 4">
            <a:extLst>
              <a:ext uri="{FF2B5EF4-FFF2-40B4-BE49-F238E27FC236}">
                <a16:creationId xmlns:a16="http://schemas.microsoft.com/office/drawing/2014/main" id="{FCEBC9BE-1EBA-AF1C-7B81-0C10F577F679}"/>
              </a:ext>
            </a:extLst>
          </p:cNvPr>
          <p:cNvSpPr txBox="1"/>
          <p:nvPr/>
        </p:nvSpPr>
        <p:spPr>
          <a:xfrm>
            <a:off x="9114372" y="2195707"/>
            <a:ext cx="6411948"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mj-lt"/>
              </a:rPr>
              <a:t>Ceteris Paribus Analysis</a:t>
            </a:r>
          </a:p>
          <a:p>
            <a:pPr marL="342900" indent="-342900">
              <a:buFont typeface="Wingdings" panose="05000000000000000000" pitchFamily="2" charset="2"/>
              <a:buChar char="§"/>
            </a:pPr>
            <a:r>
              <a:rPr lang="en-US" sz="2400" dirty="0">
                <a:latin typeface="+mj-lt"/>
              </a:rPr>
              <a:t>Total symmetry, except in one dimension: </a:t>
            </a:r>
            <a:br>
              <a:rPr lang="en-US" sz="2400" dirty="0">
                <a:latin typeface="+mj-lt"/>
              </a:rPr>
            </a:br>
            <a:r>
              <a:rPr lang="en-US" sz="2400" dirty="0">
                <a:latin typeface="+mj-lt"/>
              </a:rPr>
              <a:t>share of safe asset “exorbitant privilege bubble”</a:t>
            </a:r>
          </a:p>
          <a:p>
            <a:endParaRPr lang="en-US" dirty="0"/>
          </a:p>
        </p:txBody>
      </p:sp>
    </p:spTree>
    <p:extLst>
      <p:ext uri="{BB962C8B-B14F-4D97-AF65-F5344CB8AC3E}">
        <p14:creationId xmlns:p14="http://schemas.microsoft.com/office/powerpoint/2010/main" val="187589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4D1CF6-4A03-4714-9A18-A3BC0086CFC1}"/>
                  </a:ext>
                </a:extLst>
              </p:cNvPr>
              <p:cNvSpPr>
                <a:spLocks noGrp="1"/>
              </p:cNvSpPr>
              <p:nvPr>
                <p:ph idx="1"/>
              </p:nvPr>
            </p:nvSpPr>
            <p:spPr>
              <a:xfrm>
                <a:off x="413172" y="1530773"/>
                <a:ext cx="15497386" cy="7577268"/>
              </a:xfrm>
            </p:spPr>
            <p:txBody>
              <a:bodyPr>
                <a:normAutofit fontScale="92500" lnSpcReduction="10000"/>
              </a:bodyPr>
              <a:lstStyle/>
              <a:p>
                <a:r>
                  <a:rPr lang="en-US" dirty="0">
                    <a:solidFill>
                      <a:schemeClr val="tx1"/>
                    </a:solidFill>
                  </a:rPr>
                  <a:t>Continuous time, infinite horizon, two consumption goods: (nuts </a:t>
                </a:r>
                <a:r>
                  <a:rPr lang="en-US">
                    <a:solidFill>
                      <a:schemeClr val="tx1"/>
                    </a:solidFill>
                  </a:rPr>
                  <a:t>and spices)</a:t>
                </a:r>
                <a:endParaRPr lang="en-US" dirty="0">
                  <a:solidFill>
                    <a:schemeClr val="tx1"/>
                  </a:solidFill>
                </a:endParaRPr>
              </a:p>
              <a:p>
                <a:r>
                  <a:rPr lang="en-US" dirty="0">
                    <a:solidFill>
                      <a:schemeClr val="tx1"/>
                    </a:solidFill>
                  </a:rPr>
                  <a:t>2 large countries: </a:t>
                </a:r>
                <a14:m>
                  <m:oMath xmlns:m="http://schemas.openxmlformats.org/officeDocument/2006/math">
                    <m:r>
                      <a:rPr lang="en-US" i="1" dirty="0" smtClean="0">
                        <a:solidFill>
                          <a:schemeClr val="tx1"/>
                        </a:solidFill>
                        <a:latin typeface="Cambria Math" panose="02040503050406030204" pitchFamily="18" charset="0"/>
                      </a:rPr>
                      <m:t>𝑁</m:t>
                    </m:r>
                  </m:oMath>
                </a14:m>
                <a:r>
                  <a:rPr lang="en-US" dirty="0">
                    <a:solidFill>
                      <a:schemeClr val="tx1"/>
                    </a:solidFill>
                  </a:rPr>
                  <a:t> and </a:t>
                </a:r>
                <a14:m>
                  <m:oMath xmlns:m="http://schemas.openxmlformats.org/officeDocument/2006/math">
                    <m:r>
                      <a:rPr lang="en-US" i="1" dirty="0" smtClean="0">
                        <a:solidFill>
                          <a:schemeClr val="tx1"/>
                        </a:solidFill>
                        <a:latin typeface="Cambria Math" panose="02040503050406030204" pitchFamily="18" charset="0"/>
                      </a:rPr>
                      <m:t>𝑆</m:t>
                    </m:r>
                  </m:oMath>
                </a14:m>
                <a:r>
                  <a:rPr lang="en-US" dirty="0">
                    <a:solidFill>
                      <a:schemeClr val="tx1"/>
                    </a:solidFill>
                  </a:rPr>
                  <a:t>  (“north” and “south”)</a:t>
                </a:r>
              </a:p>
              <a:p>
                <a:pPr lvl="1"/>
                <a:r>
                  <a:rPr lang="en-US" dirty="0"/>
                  <a:t>Both countries are symmetric 			</a:t>
                </a:r>
                <a:r>
                  <a:rPr lang="en-US" i="1" dirty="0"/>
                  <a:t>to highlight single difference</a:t>
                </a:r>
              </a:p>
              <a:p>
                <a:pPr lvl="1"/>
                <a:r>
                  <a:rPr lang="en-US" dirty="0"/>
                  <a:t>Each country issues government bonds</a:t>
                </a:r>
              </a:p>
              <a:p>
                <a:r>
                  <a:rPr lang="en-US" dirty="0">
                    <a:solidFill>
                      <a:schemeClr val="tx1"/>
                    </a:solidFill>
                  </a:rPr>
                  <a:t>Continuum of citizens in each country</a:t>
                </a:r>
              </a:p>
              <a:p>
                <a:pPr lvl="1"/>
                <a:r>
                  <a:rPr lang="en-US" dirty="0">
                    <a:solidFill>
                      <a:schemeClr val="tx1"/>
                    </a:solidFill>
                  </a:rPr>
                  <a:t>Operate capital with </a:t>
                </a:r>
                <a:r>
                  <a:rPr lang="en-US" dirty="0"/>
                  <a:t>time-varying</a:t>
                </a:r>
                <a:r>
                  <a:rPr lang="en-US" dirty="0">
                    <a:solidFill>
                      <a:srgbClr val="487B78"/>
                    </a:solidFill>
                  </a:rPr>
                  <a:t> idiosyncratic risk</a:t>
                </a:r>
                <a:r>
                  <a:rPr lang="en-US" dirty="0">
                    <a:solidFill>
                      <a:schemeClr val="tx1"/>
                    </a:solidFill>
                  </a:rPr>
                  <a:t>, </a:t>
                </a:r>
                <a:r>
                  <a:rPr lang="en-US" i="1" dirty="0">
                    <a:solidFill>
                      <a:srgbClr val="487B78"/>
                    </a:solidFill>
                  </a:rPr>
                  <a:t>AK</a:t>
                </a:r>
                <a:r>
                  <a:rPr lang="en-US" dirty="0">
                    <a:solidFill>
                      <a:srgbClr val="487B78"/>
                    </a:solidFill>
                  </a:rPr>
                  <a:t> production technology</a:t>
                </a:r>
                <a:endParaRPr lang="en-US" dirty="0">
                  <a:solidFill>
                    <a:schemeClr val="tx1"/>
                  </a:solidFill>
                </a:endParaRPr>
              </a:p>
              <a:p>
                <a:pPr lvl="1"/>
                <a:r>
                  <a:rPr lang="en-US" dirty="0">
                    <a:solidFill>
                      <a:schemeClr val="tx1"/>
                    </a:solidFill>
                  </a:rPr>
                  <a:t>Can trade </a:t>
                </a:r>
                <a:r>
                  <a:rPr lang="en-US" dirty="0">
                    <a:solidFill>
                      <a:srgbClr val="487B78"/>
                    </a:solidFill>
                  </a:rPr>
                  <a:t>capital</a:t>
                </a:r>
                <a:r>
                  <a:rPr lang="en-US" dirty="0">
                    <a:solidFill>
                      <a:schemeClr val="tx1"/>
                    </a:solidFill>
                  </a:rPr>
                  <a:t>, government </a:t>
                </a:r>
                <a:r>
                  <a:rPr lang="en-US" dirty="0">
                    <a:solidFill>
                      <a:srgbClr val="487B78"/>
                    </a:solidFill>
                  </a:rPr>
                  <a:t>bonds </a:t>
                </a:r>
                <a:r>
                  <a:rPr lang="en-US" dirty="0">
                    <a:solidFill>
                      <a:schemeClr val="tx1"/>
                    </a:solidFill>
                  </a:rPr>
                  <a:t>of both countries </a:t>
                </a:r>
              </a:p>
              <a:p>
                <a:pPr lvl="1"/>
                <a:r>
                  <a:rPr lang="en-US" dirty="0">
                    <a:solidFill>
                      <a:schemeClr val="tx1"/>
                    </a:solidFill>
                  </a:rPr>
                  <a:t>No citizen mobility</a:t>
                </a:r>
              </a:p>
              <a:p>
                <a:r>
                  <a:rPr lang="en-US" dirty="0">
                    <a:solidFill>
                      <a:schemeClr val="tx1"/>
                    </a:solidFill>
                  </a:rPr>
                  <a:t>Two Governments</a:t>
                </a:r>
              </a:p>
              <a:p>
                <a:pPr lvl="1"/>
                <a:r>
                  <a:rPr lang="en-US" dirty="0">
                    <a:solidFill>
                      <a:schemeClr val="tx1"/>
                    </a:solidFill>
                  </a:rPr>
                  <a:t>Exogenous spending</a:t>
                </a:r>
              </a:p>
              <a:p>
                <a:pPr lvl="1"/>
                <a:r>
                  <a:rPr lang="en-US" dirty="0">
                    <a:solidFill>
                      <a:schemeClr val="tx1"/>
                    </a:solidFill>
                  </a:rPr>
                  <a:t>Issues (nominal) bonds</a:t>
                </a:r>
              </a:p>
              <a:p>
                <a:pPr lvl="1"/>
                <a:r>
                  <a:rPr lang="en-US" dirty="0">
                    <a:solidFill>
                      <a:schemeClr val="tx1"/>
                    </a:solidFill>
                  </a:rPr>
                  <a:t>Taxes output to close budget</a:t>
                </a:r>
              </a:p>
              <a:p>
                <a:r>
                  <a:rPr lang="en-US" dirty="0">
                    <a:solidFill>
                      <a:schemeClr val="tx1"/>
                    </a:solidFill>
                  </a:rPr>
                  <a:t>Financial Frictions: </a:t>
                </a:r>
                <a:r>
                  <a:rPr lang="en-US" dirty="0">
                    <a:solidFill>
                      <a:srgbClr val="487B78"/>
                    </a:solidFill>
                  </a:rPr>
                  <a:t>incomplete markets</a:t>
                </a:r>
                <a:endParaRPr lang="en-US" dirty="0">
                  <a:solidFill>
                    <a:schemeClr val="accent6"/>
                  </a:solidFill>
                </a:endParaRPr>
              </a:p>
              <a:p>
                <a:pPr lvl="1"/>
                <a:r>
                  <a:rPr lang="en-US" dirty="0">
                    <a:solidFill>
                      <a:schemeClr val="tx1"/>
                    </a:solidFill>
                  </a:rPr>
                  <a:t>Agents </a:t>
                </a:r>
                <a:r>
                  <a:rPr lang="en-US" dirty="0">
                    <a:solidFill>
                      <a:srgbClr val="487B78"/>
                    </a:solidFill>
                  </a:rPr>
                  <a:t>cannot insure idiosyncratic risk</a:t>
                </a:r>
                <a:r>
                  <a:rPr lang="en-US" dirty="0">
                    <a:solidFill>
                      <a:schemeClr val="tx1"/>
                    </a:solidFill>
                  </a:rPr>
                  <a:t> (must retain skin in the game)</a:t>
                </a:r>
              </a:p>
              <a:p>
                <a:r>
                  <a:rPr lang="en-US" dirty="0">
                    <a:solidFill>
                      <a:schemeClr val="bg1">
                        <a:lumMod val="65000"/>
                      </a:schemeClr>
                    </a:solidFill>
                  </a:rPr>
                  <a:t>Aggregate risk: fluctuations in volatility of idiosyncratic risk (&amp; capital productivity)</a:t>
                </a:r>
              </a:p>
            </p:txBody>
          </p:sp>
        </mc:Choice>
        <mc:Fallback xmlns="">
          <p:sp>
            <p:nvSpPr>
              <p:cNvPr id="2" name="Content Placeholder 1">
                <a:extLst>
                  <a:ext uri="{FF2B5EF4-FFF2-40B4-BE49-F238E27FC236}">
                    <a16:creationId xmlns:a16="http://schemas.microsoft.com/office/drawing/2014/main" id="{274D1CF6-4A03-4714-9A18-A3BC0086CFC1}"/>
                  </a:ext>
                </a:extLst>
              </p:cNvPr>
              <p:cNvSpPr>
                <a:spLocks noGrp="1" noRot="1" noChangeAspect="1" noMove="1" noResize="1" noEditPoints="1" noAdjustHandles="1" noChangeArrowheads="1" noChangeShapeType="1" noTextEdit="1"/>
              </p:cNvSpPr>
              <p:nvPr>
                <p:ph idx="1"/>
              </p:nvPr>
            </p:nvSpPr>
            <p:spPr>
              <a:xfrm>
                <a:off x="413172" y="1530773"/>
                <a:ext cx="15497386" cy="7577268"/>
              </a:xfrm>
              <a:blipFill>
                <a:blip r:embed="rId2"/>
                <a:stretch>
                  <a:fillRect l="-944" t="-2253" b="-96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6D707C8-E69C-4B2D-9509-2CA95DDF3F03}"/>
              </a:ext>
            </a:extLst>
          </p:cNvPr>
          <p:cNvSpPr>
            <a:spLocks noGrp="1"/>
          </p:cNvSpPr>
          <p:nvPr>
            <p:ph type="sldNum" sz="quarter" idx="12"/>
          </p:nvPr>
        </p:nvSpPr>
        <p:spPr/>
        <p:txBody>
          <a:bodyPr/>
          <a:lstStyle/>
          <a:p>
            <a:fld id="{DDE82227-37B3-43BC-ADC8-5578DB9E1C27}" type="slidenum">
              <a:rPr lang="en-US" smtClean="0"/>
              <a:t>15</a:t>
            </a:fld>
            <a:endParaRPr lang="en-US"/>
          </a:p>
        </p:txBody>
      </p:sp>
      <p:sp>
        <p:nvSpPr>
          <p:cNvPr id="4" name="Title 3">
            <a:extLst>
              <a:ext uri="{FF2B5EF4-FFF2-40B4-BE49-F238E27FC236}">
                <a16:creationId xmlns:a16="http://schemas.microsoft.com/office/drawing/2014/main" id="{DE7E4D1B-5E67-4FF1-85FB-0FE2A7D72822}"/>
              </a:ext>
            </a:extLst>
          </p:cNvPr>
          <p:cNvSpPr>
            <a:spLocks noGrp="1"/>
          </p:cNvSpPr>
          <p:nvPr>
            <p:ph type="title"/>
          </p:nvPr>
        </p:nvSpPr>
        <p:spPr>
          <a:xfrm>
            <a:off x="379306" y="202801"/>
            <a:ext cx="15497387" cy="1138767"/>
          </a:xfrm>
        </p:spPr>
        <p:txBody>
          <a:bodyPr>
            <a:normAutofit/>
          </a:bodyPr>
          <a:lstStyle/>
          <a:p>
            <a:r>
              <a:rPr lang="en-US" dirty="0"/>
              <a:t>Two </a:t>
            </a:r>
            <a:r>
              <a:rPr lang="en-US" b="1" dirty="0">
                <a:latin typeface="+mn-lt"/>
              </a:rPr>
              <a:t>Country Model: Overview</a:t>
            </a:r>
          </a:p>
        </p:txBody>
      </p:sp>
    </p:spTree>
    <p:extLst>
      <p:ext uri="{BB962C8B-B14F-4D97-AF65-F5344CB8AC3E}">
        <p14:creationId xmlns:p14="http://schemas.microsoft.com/office/powerpoint/2010/main" val="308254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D049349-B1D0-B28E-3339-FF05B157E1EC}"/>
                  </a:ext>
                </a:extLst>
              </p:cNvPr>
              <p:cNvSpPr>
                <a:spLocks noGrp="1"/>
              </p:cNvSpPr>
              <p:nvPr>
                <p:ph idx="1"/>
              </p:nvPr>
            </p:nvSpPr>
            <p:spPr>
              <a:xfrm>
                <a:off x="413172" y="1530772"/>
                <a:ext cx="16371492" cy="7954191"/>
              </a:xfrm>
            </p:spPr>
            <p:txBody>
              <a:bodyPr>
                <a:normAutofit lnSpcReduction="10000"/>
              </a:bodyPr>
              <a:lstStyle/>
              <a:p>
                <a:r>
                  <a:rPr lang="en-US" dirty="0"/>
                  <a:t>Citizens in (north) country </a:t>
                </a:r>
                <a14:m>
                  <m:oMath xmlns:m="http://schemas.openxmlformats.org/officeDocument/2006/math">
                    <m:r>
                      <a:rPr lang="en-US" b="0" i="1" dirty="0" smtClean="0">
                        <a:latin typeface="Cambria Math" panose="02040503050406030204" pitchFamily="18" charset="0"/>
                      </a:rPr>
                      <m:t>𝑁</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∈[0,</m:t>
                    </m:r>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r>
                      <a:rPr lang="en-US" i="1">
                        <a:latin typeface="Cambria Math" panose="02040503050406030204" pitchFamily="18" charset="0"/>
                      </a:rPr>
                      <m:t>]</m:t>
                    </m:r>
                  </m:oMath>
                </a14:m>
                <a:r>
                  <a:rPr lang="en-US" dirty="0"/>
                  <a:t> and in (south) country </a:t>
                </a:r>
                <a14:m>
                  <m:oMath xmlns:m="http://schemas.openxmlformats.org/officeDocument/2006/math">
                    <m:r>
                      <a:rPr lang="en-US" b="0" i="1" dirty="0" smtClean="0">
                        <a:latin typeface="Cambria Math" panose="02040503050406030204" pitchFamily="18" charset="0"/>
                      </a:rPr>
                      <m:t>𝑆</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,1]</m:t>
                    </m:r>
                  </m:oMath>
                </a14:m>
                <a:endParaRPr lang="en-US" dirty="0"/>
              </a:p>
              <a:p>
                <a:pPr lvl="2"/>
                <a:endParaRPr lang="en-US" dirty="0"/>
              </a:p>
              <a:p>
                <a:r>
                  <a:rPr lang="en-US" dirty="0"/>
                  <a:t>Country </a:t>
                </a:r>
                <a14:m>
                  <m:oMath xmlns:m="http://schemas.openxmlformats.org/officeDocument/2006/math">
                    <m:r>
                      <a:rPr lang="en-US" b="0" i="1" dirty="0" smtClean="0">
                        <a:latin typeface="Cambria Math" panose="02040503050406030204" pitchFamily="18" charset="0"/>
                      </a:rPr>
                      <m:t>𝑁</m:t>
                    </m:r>
                  </m:oMath>
                </a14:m>
                <a:r>
                  <a:rPr lang="en-US" dirty="0"/>
                  <a:t> produces </a:t>
                </a:r>
                <a:r>
                  <a:rPr lang="en-US" b="1" dirty="0">
                    <a:solidFill>
                      <a:srgbClr val="589390"/>
                    </a:solidFill>
                  </a:rPr>
                  <a:t>nuts</a:t>
                </a:r>
                <a:r>
                  <a:rPr lang="en-US" dirty="0"/>
                  <a:t>, </a:t>
                </a:r>
                <a:r>
                  <a:rPr lang="en-US" b="0" i="0" dirty="0">
                    <a:latin typeface="+mj-lt"/>
                  </a:rPr>
                  <a:t>n</a:t>
                </a:r>
                <a:r>
                  <a:rPr lang="en-US" dirty="0"/>
                  <a:t> 		Country </a:t>
                </a:r>
                <a14:m>
                  <m:oMath xmlns:m="http://schemas.openxmlformats.org/officeDocument/2006/math">
                    <m:r>
                      <a:rPr lang="en-US" b="0" i="1" dirty="0" smtClean="0">
                        <a:latin typeface="Cambria Math" panose="02040503050406030204" pitchFamily="18" charset="0"/>
                      </a:rPr>
                      <m:t>𝑆</m:t>
                    </m:r>
                  </m:oMath>
                </a14:m>
                <a:r>
                  <a:rPr lang="en-US" dirty="0"/>
                  <a:t> produces </a:t>
                </a:r>
                <a:r>
                  <a:rPr lang="en-US" b="1" dirty="0">
                    <a:solidFill>
                      <a:srgbClr val="589390"/>
                    </a:solidFill>
                  </a:rPr>
                  <a:t>spices</a:t>
                </a:r>
                <a:r>
                  <a:rPr lang="en-US" dirty="0"/>
                  <a:t>, </a:t>
                </a:r>
                <a:r>
                  <a:rPr lang="en-US" b="0" i="0" dirty="0">
                    <a:latin typeface="+mj-lt"/>
                  </a:rPr>
                  <a:t>s</a:t>
                </a:r>
                <a:endParaRPr lang="en-US" dirty="0"/>
              </a:p>
              <a:p>
                <a:pPr lvl="1"/>
                <a:r>
                  <a:rPr lang="en-US" dirty="0"/>
                  <a:t>With the same physical capital, </a:t>
                </a:r>
                <a14:m>
                  <m:oMath xmlns:m="http://schemas.openxmlformats.org/officeDocument/2006/math">
                    <m:r>
                      <a:rPr lang="en-US" sz="3200" b="0" i="1" smtClean="0">
                        <a:solidFill>
                          <a:schemeClr val="tx1"/>
                        </a:solidFill>
                        <a:latin typeface="Cambria Math" panose="02040503050406030204" pitchFamily="18" charset="0"/>
                      </a:rPr>
                      <m:t>𝑎</m:t>
                    </m:r>
                    <m:sSubSup>
                      <m:sSubSupPr>
                        <m:ctrlPr>
                          <a:rPr lang="en-US" sz="3200" i="1">
                            <a:latin typeface="Cambria Math" panose="02040503050406030204" pitchFamily="18" charset="0"/>
                          </a:rPr>
                        </m:ctrlPr>
                      </m:sSubSupPr>
                      <m:e>
                        <m:r>
                          <a:rPr lang="en-US" sz="3200" i="1">
                            <a:latin typeface="Cambria Math" panose="02040503050406030204" pitchFamily="18" charset="0"/>
                          </a:rPr>
                          <m:t>𝑘</m:t>
                        </m:r>
                      </m:e>
                      <m:sub>
                        <m:r>
                          <a:rPr lang="en-US" sz="3200" i="1">
                            <a:latin typeface="Cambria Math" panose="02040503050406030204" pitchFamily="18" charset="0"/>
                          </a:rPr>
                          <m:t>𝑡</m:t>
                        </m:r>
                      </m:sub>
                      <m:sup>
                        <m:acc>
                          <m:accPr>
                            <m:chr m:val="̃"/>
                            <m:ctrlPr>
                              <a:rPr lang="en-US" sz="3200" i="1">
                                <a:latin typeface="Cambria Math" panose="02040503050406030204" pitchFamily="18" charset="0"/>
                              </a:rPr>
                            </m:ctrlPr>
                          </m:accPr>
                          <m:e>
                            <m:r>
                              <a:rPr lang="en-US" sz="3200" i="1">
                                <a:latin typeface="Cambria Math" panose="02040503050406030204" pitchFamily="18" charset="0"/>
                              </a:rPr>
                              <m:t>𝑖</m:t>
                            </m:r>
                          </m:e>
                        </m:acc>
                      </m:sup>
                    </m:sSubSup>
                    <m:r>
                      <a:rPr lang="en-US" sz="3200" b="0" i="1" smtClean="0">
                        <a:latin typeface="Cambria Math" panose="02040503050406030204" pitchFamily="18" charset="0"/>
                      </a:rPr>
                      <m:t>𝑑𝑡</m:t>
                    </m:r>
                  </m:oMath>
                </a14:m>
                <a:r>
                  <a:rPr lang="en-US" dirty="0"/>
                  <a:t>,  (constant return to scale)</a:t>
                </a:r>
              </a:p>
              <a:p>
                <a:pPr lvl="1"/>
                <a:endParaRPr lang="en-US" dirty="0"/>
              </a:p>
              <a:p>
                <a:r>
                  <a:rPr lang="en-US" dirty="0"/>
                  <a:t>CES utility function, </a:t>
                </a:r>
                <a:r>
                  <a:rPr lang="en-US" b="1" dirty="0"/>
                  <a:t>elasticity of substitution </a:t>
                </a:r>
                <a:r>
                  <a:rPr lang="en-US" dirty="0"/>
                  <a:t>btw nuts and spices, </a:t>
                </a:r>
                <a14:m>
                  <m:oMath xmlns:m="http://schemas.openxmlformats.org/officeDocument/2006/math">
                    <m:r>
                      <m:rPr>
                        <m:sty m:val="p"/>
                      </m:rPr>
                      <a:rPr lang="en-US" b="0" i="1" smtClean="0">
                        <a:latin typeface="Cambria Math" panose="02040503050406030204" pitchFamily="18" charset="0"/>
                      </a:rPr>
                      <m:t>ε</m:t>
                    </m:r>
                  </m:oMath>
                </a14:m>
                <a:endParaRPr lang="en-US" b="0" dirty="0"/>
              </a:p>
              <a:p>
                <a:pPr marL="0" indent="0">
                  <a:buNone/>
                </a:pPr>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𝜛</m:t>
                                    </m:r>
                                  </m:num>
                                  <m:den>
                                    <m:r>
                                      <a:rPr lang="en-US" b="0" i="1" smtClean="0">
                                        <a:solidFill>
                                          <a:schemeClr val="tx1"/>
                                        </a:solidFill>
                                        <a:latin typeface="Cambria Math" panose="02040503050406030204" pitchFamily="18" charset="0"/>
                                        <a:ea typeface="Cambria Math" panose="02040503050406030204" pitchFamily="18" charset="0"/>
                                      </a:rPr>
                                      <m:t>2</m:t>
                                    </m:r>
                                  </m:den>
                                </m:f>
                                <m:sSubSup>
                                  <m:sSubSupPr>
                                    <m:ctrlPr>
                                      <a:rPr lang="en-US" b="0" i="1" smtClean="0">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i="1">
                                    <a:latin typeface="Cambria Math" panose="02040503050406030204" pitchFamily="18" charset="0"/>
                                  </a:rPr>
                                  <m:t>)</m:t>
                                </m:r>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r>
                                          <a:rPr lang="en-US" i="1">
                                            <a:latin typeface="Cambria Math" panose="02040503050406030204" pitchFamily="18" charset="0"/>
                                          </a:rPr>
                                          <m:t>−1</m:t>
                                        </m:r>
                                      </m:num>
                                      <m:den>
                                        <m:r>
                                          <a:rPr lang="en-US" i="1">
                                            <a:latin typeface="Cambria Math" panose="02040503050406030204" pitchFamily="18" charset="0"/>
                                          </a:rPr>
                                          <m:t>𝜀</m:t>
                                        </m:r>
                                      </m:den>
                                    </m:f>
                                  </m:e>
                                </m:box>
                              </m:sup>
                            </m:sSup>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𝜛</m:t>
                                    </m:r>
                                  </m:num>
                                  <m:den>
                                    <m:r>
                                      <a:rPr lang="en-US" i="1">
                                        <a:solidFill>
                                          <a:schemeClr val="tx1"/>
                                        </a:solidFill>
                                        <a:latin typeface="Cambria Math" panose="02040503050406030204" pitchFamily="18" charset="0"/>
                                        <a:ea typeface="Cambria Math" panose="02040503050406030204" pitchFamily="18" charset="0"/>
                                      </a:rPr>
                                      <m:t>2</m:t>
                                    </m:r>
                                  </m:den>
                                </m:f>
                                <m:sSubSup>
                                  <m:sSubSupPr>
                                    <m:ctrlPr>
                                      <a:rPr lang="en-US" b="0" i="1" smtClean="0">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𝑠</m:t>
                                    </m:r>
                                  </m:sup>
                                </m:sSubSup>
                                <m:r>
                                  <a:rPr lang="en-US" i="1">
                                    <a:latin typeface="Cambria Math" panose="02040503050406030204" pitchFamily="18" charset="0"/>
                                  </a:rPr>
                                  <m:t>)</m:t>
                                </m:r>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r>
                                          <a:rPr lang="en-US" i="1">
                                            <a:latin typeface="Cambria Math" panose="02040503050406030204" pitchFamily="18" charset="0"/>
                                          </a:rPr>
                                          <m:t>−1</m:t>
                                        </m:r>
                                      </m:num>
                                      <m:den>
                                        <m:r>
                                          <a:rPr lang="en-US" i="1">
                                            <a:latin typeface="Cambria Math" panose="02040503050406030204" pitchFamily="18" charset="0"/>
                                          </a:rPr>
                                          <m:t>𝜀</m:t>
                                        </m:r>
                                      </m:den>
                                    </m:f>
                                  </m:e>
                                </m:box>
                              </m:sup>
                            </m:sSup>
                          </m:e>
                        </m:d>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num>
                              <m:den>
                                <m:r>
                                  <a:rPr lang="en-US" i="1">
                                    <a:latin typeface="Cambria Math" panose="02040503050406030204" pitchFamily="18" charset="0"/>
                                  </a:rPr>
                                  <m:t>𝜀</m:t>
                                </m:r>
                                <m:r>
                                  <a:rPr lang="en-US" b="0" i="1" smtClean="0">
                                    <a:latin typeface="Cambria Math" panose="02040503050406030204" pitchFamily="18" charset="0"/>
                                  </a:rPr>
                                  <m:t>−1</m:t>
                                </m:r>
                              </m:den>
                            </m:f>
                          </m:e>
                        </m:box>
                      </m:sup>
                    </m:sSup>
                  </m:oMath>
                </a14:m>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𝑡</m:t>
                        </m:r>
                      </m:sub>
                      <m:sup>
                        <m:r>
                          <a:rPr lang="en-US" b="0" i="1" smtClean="0">
                            <a:latin typeface="Cambria Math" panose="02040503050406030204" pitchFamily="18" charset="0"/>
                          </a:rPr>
                          <m:t>𝑆</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smtClean="0">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r>
                                      <a:rPr lang="en-US"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𝜛</m:t>
                                    </m:r>
                                  </m:num>
                                  <m:den>
                                    <m:r>
                                      <a:rPr lang="en-US" i="1">
                                        <a:solidFill>
                                          <a:schemeClr val="tx1"/>
                                        </a:solidFill>
                                        <a:latin typeface="Cambria Math" panose="02040503050406030204" pitchFamily="18" charset="0"/>
                                        <a:ea typeface="Cambria Math" panose="02040503050406030204" pitchFamily="18" charset="0"/>
                                      </a:rPr>
                                      <m:t>2</m:t>
                                    </m:r>
                                  </m:den>
                                </m:f>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𝑡</m:t>
                                    </m:r>
                                  </m:sub>
                                  <m:sup>
                                    <m:r>
                                      <a:rPr lang="en-US" b="0" i="1" smtClean="0">
                                        <a:solidFill>
                                          <a:schemeClr val="tx1"/>
                                        </a:solidFill>
                                        <a:latin typeface="Cambria Math" panose="02040503050406030204" pitchFamily="18" charset="0"/>
                                      </a:rPr>
                                      <m:t>𝑛</m:t>
                                    </m:r>
                                  </m:sup>
                                </m:sSubSup>
                                <m:r>
                                  <a:rPr lang="en-US" i="1">
                                    <a:solidFill>
                                      <a:schemeClr val="tx1"/>
                                    </a:solidFill>
                                    <a:latin typeface="Cambria Math" panose="02040503050406030204" pitchFamily="18" charset="0"/>
                                  </a:rPr>
                                  <m:t>)</m:t>
                                </m:r>
                              </m:e>
                              <m:sup>
                                <m:box>
                                  <m:boxPr>
                                    <m:ctrlPr>
                                      <a:rPr lang="en-US" i="1">
                                        <a:solidFill>
                                          <a:schemeClr val="tx1"/>
                                        </a:solidFill>
                                        <a:latin typeface="Cambria Math" panose="02040503050406030204" pitchFamily="18" charset="0"/>
                                      </a:rPr>
                                    </m:ctrlPr>
                                  </m:boxPr>
                                  <m:e>
                                    <m:argPr>
                                      <m:argSz m:val="-1"/>
                                    </m:argP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𝜀</m:t>
                                        </m:r>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𝜀</m:t>
                                        </m:r>
                                      </m:den>
                                    </m:f>
                                  </m:e>
                                </m:box>
                              </m:sup>
                            </m:sSup>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𝜛</m:t>
                                </m:r>
                              </m:num>
                              <m:den>
                                <m:r>
                                  <a:rPr lang="en-US" i="1">
                                    <a:solidFill>
                                      <a:schemeClr val="tx1"/>
                                    </a:solidFill>
                                    <a:latin typeface="Cambria Math" panose="02040503050406030204" pitchFamily="18" charset="0"/>
                                    <a:ea typeface="Cambria Math" panose="02040503050406030204" pitchFamily="18" charset="0"/>
                                  </a:rPr>
                                  <m:t>2</m:t>
                                </m:r>
                              </m:den>
                            </m:f>
                            <m:sSup>
                              <m:sSupPr>
                                <m:ctrlPr>
                                  <a:rPr lang="en-US" i="1">
                                    <a:solidFill>
                                      <a:schemeClr val="tx1"/>
                                    </a:solidFill>
                                    <a:latin typeface="Cambria Math" panose="02040503050406030204" pitchFamily="18" charset="0"/>
                                  </a:rPr>
                                </m:ctrlPr>
                              </m:sSupPr>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𝑡</m:t>
                                    </m:r>
                                  </m:sub>
                                  <m:sup>
                                    <m:r>
                                      <a:rPr lang="en-US" b="0" i="1" smtClean="0">
                                        <a:solidFill>
                                          <a:schemeClr val="tx1"/>
                                        </a:solidFill>
                                        <a:latin typeface="Cambria Math" panose="02040503050406030204" pitchFamily="18" charset="0"/>
                                      </a:rPr>
                                      <m:t>𝑠</m:t>
                                    </m:r>
                                  </m:sup>
                                </m:sSubSup>
                                <m:r>
                                  <a:rPr lang="en-US" i="1">
                                    <a:solidFill>
                                      <a:schemeClr val="tx1"/>
                                    </a:solidFill>
                                    <a:latin typeface="Cambria Math" panose="02040503050406030204" pitchFamily="18" charset="0"/>
                                  </a:rPr>
                                  <m:t>)</m:t>
                                </m:r>
                              </m:e>
                              <m:sup>
                                <m:box>
                                  <m:boxPr>
                                    <m:ctrlPr>
                                      <a:rPr lang="en-US" i="1">
                                        <a:solidFill>
                                          <a:schemeClr val="tx1"/>
                                        </a:solidFill>
                                        <a:latin typeface="Cambria Math" panose="02040503050406030204" pitchFamily="18" charset="0"/>
                                      </a:rPr>
                                    </m:ctrlPr>
                                  </m:boxPr>
                                  <m:e>
                                    <m:argPr>
                                      <m:argSz m:val="-1"/>
                                    </m:argP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𝜀</m:t>
                                        </m:r>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𝜀</m:t>
                                        </m:r>
                                      </m:den>
                                    </m:f>
                                  </m:e>
                                </m:box>
                              </m:sup>
                            </m:sSup>
                          </m:e>
                        </m:d>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num>
                              <m:den>
                                <m:r>
                                  <a:rPr lang="en-US" i="1">
                                    <a:latin typeface="Cambria Math" panose="02040503050406030204" pitchFamily="18" charset="0"/>
                                  </a:rPr>
                                  <m:t>𝜀</m:t>
                                </m:r>
                                <m:r>
                                  <a:rPr lang="en-US" i="1">
                                    <a:latin typeface="Cambria Math" panose="02040503050406030204" pitchFamily="18" charset="0"/>
                                  </a:rPr>
                                  <m:t>−1</m:t>
                                </m:r>
                              </m:den>
                            </m:f>
                          </m:e>
                        </m:box>
                      </m:sup>
                    </m:sSup>
                  </m:oMath>
                </a14:m>
                <a:r>
                  <a:rPr lang="en-US" dirty="0"/>
                  <a:t> </a:t>
                </a:r>
              </a:p>
              <a:p>
                <a:pPr lvl="1"/>
                <a:r>
                  <a:rPr lang="en-US" dirty="0"/>
                  <a:t>Aggregate consumption good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oMath>
                </a14:m>
                <a:r>
                  <a:rPr lang="en-US" dirty="0"/>
                  <a:t> for country </a:t>
                </a:r>
                <a14:m>
                  <m:oMath xmlns:m="http://schemas.openxmlformats.org/officeDocument/2006/math">
                    <m:r>
                      <a:rPr lang="en-US" b="0" i="1" smtClean="0">
                        <a:latin typeface="Cambria Math" panose="02040503050406030204" pitchFamily="18" charset="0"/>
                      </a:rPr>
                      <m:t>𝐼</m:t>
                    </m:r>
                  </m:oMath>
                </a14:m>
                <a:endParaRPr lang="en-US" dirty="0"/>
              </a:p>
              <a:p>
                <a:endParaRPr lang="en-US" dirty="0"/>
              </a:p>
              <a:p>
                <a:pPr marL="0" indent="0">
                  <a:buNone/>
                </a:pPr>
                <a:r>
                  <a:rPr lang="en-US" sz="4000" dirty="0"/>
                  <a:t>	 </a:t>
                </a:r>
                <a14:m>
                  <m:oMath xmlns:m="http://schemas.openxmlformats.org/officeDocument/2006/math">
                    <m:r>
                      <a:rPr lang="en-US" sz="4000" i="1">
                        <a:latin typeface="Cambria Math"/>
                      </a:rPr>
                      <m:t>𝐸</m:t>
                    </m:r>
                    <m:d>
                      <m:dPr>
                        <m:begChr m:val="["/>
                        <m:endChr m:val="]"/>
                        <m:ctrlPr>
                          <a:rPr lang="en-US" sz="4000" i="1">
                            <a:latin typeface="Cambria Math" panose="02040503050406030204" pitchFamily="18" charset="0"/>
                          </a:rPr>
                        </m:ctrlPr>
                      </m:dPr>
                      <m:e>
                        <m:nary>
                          <m:naryPr>
                            <m:ctrlPr>
                              <a:rPr lang="en-US" sz="4000" i="1">
                                <a:latin typeface="Cambria Math" panose="02040503050406030204" pitchFamily="18" charset="0"/>
                              </a:rPr>
                            </m:ctrlPr>
                          </m:naryPr>
                          <m:sub>
                            <m:r>
                              <m:rPr>
                                <m:brk m:alnAt="23"/>
                              </m:rPr>
                              <a:rPr lang="en-US" sz="4000" i="1">
                                <a:latin typeface="Cambria Math"/>
                              </a:rPr>
                              <m:t>0</m:t>
                            </m:r>
                          </m:sub>
                          <m:sup>
                            <m:r>
                              <a:rPr lang="en-US" sz="4000" i="1">
                                <a:latin typeface="Cambria Math"/>
                                <a:ea typeface="Cambria Math"/>
                              </a:rPr>
                              <m:t>∞</m:t>
                            </m:r>
                          </m:sup>
                          <m:e>
                            <m:sSup>
                              <m:sSupPr>
                                <m:ctrlPr>
                                  <a:rPr lang="en-US" sz="4000" i="1">
                                    <a:latin typeface="Cambria Math" panose="02040503050406030204" pitchFamily="18" charset="0"/>
                                  </a:rPr>
                                </m:ctrlPr>
                              </m:sSupPr>
                              <m:e>
                                <m:r>
                                  <a:rPr lang="en-US" sz="4000" i="1">
                                    <a:latin typeface="Cambria Math"/>
                                  </a:rPr>
                                  <m:t>𝑒</m:t>
                                </m:r>
                              </m:e>
                              <m:sup>
                                <m:r>
                                  <a:rPr lang="en-US" sz="4000" i="1">
                                    <a:latin typeface="Cambria Math"/>
                                  </a:rPr>
                                  <m:t>−</m:t>
                                </m:r>
                                <m:r>
                                  <a:rPr lang="en-US" sz="4000" i="1">
                                    <a:latin typeface="Cambria Math" panose="02040503050406030204" pitchFamily="18" charset="0"/>
                                  </a:rPr>
                                  <m:t>𝜌</m:t>
                                </m:r>
                                <m:r>
                                  <a:rPr lang="en-US" sz="4000" i="1">
                                    <a:latin typeface="Cambria Math"/>
                                  </a:rPr>
                                  <m:t>𝑡</m:t>
                                </m:r>
                              </m:sup>
                            </m:sSup>
                            <m:func>
                              <m:funcPr>
                                <m:ctrlPr>
                                  <a:rPr lang="en-US" sz="4000" b="0" i="1" smtClean="0">
                                    <a:latin typeface="Cambria Math" panose="02040503050406030204" pitchFamily="18" charset="0"/>
                                  </a:rPr>
                                </m:ctrlPr>
                              </m:funcPr>
                              <m:fName>
                                <m:r>
                                  <a:rPr lang="en-US" sz="4000" b="0" i="0" smtClean="0">
                                    <a:latin typeface="Cambria Math" panose="02040503050406030204" pitchFamily="18" charset="0"/>
                                  </a:rPr>
                                  <m:t>(</m:t>
                                </m:r>
                                <m:r>
                                  <m:rPr>
                                    <m:sty m:val="p"/>
                                  </m:rPr>
                                  <a:rPr lang="en-US" sz="4000" b="0" i="0" smtClean="0">
                                    <a:latin typeface="Cambria Math" panose="02040503050406030204" pitchFamily="18" charset="0"/>
                                  </a:rPr>
                                  <m:t>log</m:t>
                                </m:r>
                              </m:fName>
                              <m:e>
                                <m:sSubSup>
                                  <m:sSubSupPr>
                                    <m:ctrlPr>
                                      <a:rPr lang="en-US" sz="4000" i="1">
                                        <a:latin typeface="Cambria Math" panose="02040503050406030204" pitchFamily="18" charset="0"/>
                                      </a:rPr>
                                    </m:ctrlPr>
                                  </m:sSubSupPr>
                                  <m:e>
                                    <m:r>
                                      <a:rPr lang="en-US" sz="4000" i="1">
                                        <a:latin typeface="Cambria Math" panose="02040503050406030204" pitchFamily="18" charset="0"/>
                                      </a:rPr>
                                      <m:t>𝑐</m:t>
                                    </m:r>
                                  </m:e>
                                  <m:sub>
                                    <m:r>
                                      <a:rPr lang="en-US" sz="4000" i="1">
                                        <a:latin typeface="Cambria Math" panose="02040503050406030204" pitchFamily="18" charset="0"/>
                                      </a:rPr>
                                      <m:t>𝑡</m:t>
                                    </m:r>
                                  </m:sub>
                                  <m:sup>
                                    <m:r>
                                      <a:rPr lang="en-US" sz="4000" b="0" i="1" smtClean="0">
                                        <a:latin typeface="Cambria Math" panose="02040503050406030204" pitchFamily="18" charset="0"/>
                                      </a:rPr>
                                      <m:t>𝐼</m:t>
                                    </m:r>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𝑖</m:t>
                                        </m:r>
                                      </m:e>
                                    </m:acc>
                                  </m:sup>
                                </m:sSubSup>
                              </m:e>
                            </m:func>
                            <m:r>
                              <a:rPr lang="en-US" sz="4000" b="0" i="1" smtClean="0">
                                <a:latin typeface="Cambria Math" panose="02040503050406030204" pitchFamily="18" charset="0"/>
                              </a:rPr>
                              <m:t>+</m:t>
                            </m:r>
                            <m:r>
                              <m:rPr>
                                <m:sty m:val="p"/>
                              </m:rPr>
                              <a:rPr lang="en-US" sz="4000" b="0" i="0" smtClean="0">
                                <a:latin typeface="Cambria Math" panose="02040503050406030204" pitchFamily="18" charset="0"/>
                              </a:rPr>
                              <m:t>log</m:t>
                            </m:r>
                            <m:r>
                              <a:rPr lang="en-US" sz="4000" b="0" i="1" smtClean="0">
                                <a:latin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ℊ</m:t>
                            </m:r>
                            <m:sSub>
                              <m:sSubPr>
                                <m:ctrlPr>
                                  <a:rPr lang="en-US" sz="4000" i="1">
                                    <a:latin typeface="Cambria Math" panose="02040503050406030204" pitchFamily="18" charset="0"/>
                                  </a:rPr>
                                </m:ctrlPr>
                              </m:sSubPr>
                              <m:e>
                                <m:r>
                                  <a:rPr lang="en-US" sz="4000" i="1">
                                    <a:latin typeface="Cambria Math" panose="02040503050406030204" pitchFamily="18" charset="0"/>
                                  </a:rPr>
                                  <m:t>𝐾</m:t>
                                </m:r>
                              </m:e>
                              <m:sub>
                                <m:r>
                                  <a:rPr lang="en-US" sz="4000" i="1">
                                    <a:latin typeface="Cambria Math" panose="02040503050406030204" pitchFamily="18" charset="0"/>
                                  </a:rPr>
                                  <m:t>𝑡</m:t>
                                </m:r>
                              </m:sub>
                            </m:sSub>
                            <m:r>
                              <a:rPr lang="en-US" sz="4000" b="0" i="1" smtClean="0">
                                <a:latin typeface="Cambria Math" panose="02040503050406030204" pitchFamily="18" charset="0"/>
                              </a:rPr>
                              <m:t>))</m:t>
                            </m:r>
                            <m:r>
                              <a:rPr lang="en-US" sz="4000" i="1">
                                <a:latin typeface="Cambria Math"/>
                              </a:rPr>
                              <m:t>𝑑𝑡</m:t>
                            </m:r>
                          </m:e>
                        </m:nary>
                      </m:e>
                    </m:d>
                  </m:oMath>
                </a14:m>
                <a:endParaRPr lang="en-US" dirty="0"/>
              </a:p>
              <a:p>
                <a:pPr marL="0" indent="0">
                  <a:buNone/>
                </a:pPr>
                <a:endParaRPr lang="en-US" dirty="0"/>
              </a:p>
              <a:p>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𝜛</m:t>
                    </m:r>
                    <m:r>
                      <a:rPr lang="en-US" b="0" i="1" smtClean="0">
                        <a:solidFill>
                          <a:schemeClr val="tx1"/>
                        </a:solidFill>
                        <a:latin typeface="Cambria Math" panose="02040503050406030204" pitchFamily="18" charset="0"/>
                        <a:ea typeface="Cambria Math" panose="02040503050406030204" pitchFamily="18" charset="0"/>
                      </a:rPr>
                      <m:t>∈[0,1]</m:t>
                    </m:r>
                  </m:oMath>
                </a14:m>
                <a:r>
                  <a:rPr lang="en-US" dirty="0"/>
                  <a:t> home bias – key difference btw American and Switzerland</a:t>
                </a:r>
              </a:p>
            </p:txBody>
          </p:sp>
        </mc:Choice>
        <mc:Fallback xmlns="">
          <p:sp>
            <p:nvSpPr>
              <p:cNvPr id="2" name="Content Placeholder 1">
                <a:extLst>
                  <a:ext uri="{FF2B5EF4-FFF2-40B4-BE49-F238E27FC236}">
                    <a16:creationId xmlns:a16="http://schemas.microsoft.com/office/drawing/2014/main" id="{8D049349-B1D0-B28E-3339-FF05B157E1EC}"/>
                  </a:ext>
                </a:extLst>
              </p:cNvPr>
              <p:cNvSpPr>
                <a:spLocks noGrp="1" noRot="1" noChangeAspect="1" noMove="1" noResize="1" noEditPoints="1" noAdjustHandles="1" noChangeArrowheads="1" noChangeShapeType="1" noTextEdit="1"/>
              </p:cNvSpPr>
              <p:nvPr>
                <p:ph idx="1"/>
              </p:nvPr>
            </p:nvSpPr>
            <p:spPr>
              <a:xfrm>
                <a:off x="413172" y="1530772"/>
                <a:ext cx="16371492" cy="7954191"/>
              </a:xfrm>
              <a:blipFill>
                <a:blip r:embed="rId2"/>
                <a:stretch>
                  <a:fillRect l="-1006" t="-114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6890765-145F-1DB3-C223-54E058496C8A}"/>
              </a:ext>
            </a:extLst>
          </p:cNvPr>
          <p:cNvSpPr>
            <a:spLocks noGrp="1"/>
          </p:cNvSpPr>
          <p:nvPr>
            <p:ph type="sldNum" sz="quarter" idx="12"/>
          </p:nvPr>
        </p:nvSpPr>
        <p:spPr/>
        <p:txBody>
          <a:bodyPr/>
          <a:lstStyle/>
          <a:p>
            <a:fld id="{DDE82227-37B3-43BC-ADC8-5578DB9E1C27}" type="slidenum">
              <a:rPr lang="en-US" smtClean="0"/>
              <a:t>16</a:t>
            </a:fld>
            <a:endParaRPr lang="en-US"/>
          </a:p>
        </p:txBody>
      </p:sp>
      <p:sp>
        <p:nvSpPr>
          <p:cNvPr id="4" name="Title 3">
            <a:extLst>
              <a:ext uri="{FF2B5EF4-FFF2-40B4-BE49-F238E27FC236}">
                <a16:creationId xmlns:a16="http://schemas.microsoft.com/office/drawing/2014/main" id="{1474ABCE-7D56-EF58-7164-6136DFAA1C6E}"/>
              </a:ext>
            </a:extLst>
          </p:cNvPr>
          <p:cNvSpPr>
            <a:spLocks noGrp="1"/>
          </p:cNvSpPr>
          <p:nvPr>
            <p:ph type="title"/>
          </p:nvPr>
        </p:nvSpPr>
        <p:spPr/>
        <p:txBody>
          <a:bodyPr/>
          <a:lstStyle/>
          <a:p>
            <a:r>
              <a:rPr lang="en-US" dirty="0"/>
              <a:t>Two Country Model</a:t>
            </a:r>
          </a:p>
        </p:txBody>
      </p:sp>
    </p:spTree>
    <p:extLst>
      <p:ext uri="{BB962C8B-B14F-4D97-AF65-F5344CB8AC3E}">
        <p14:creationId xmlns:p14="http://schemas.microsoft.com/office/powerpoint/2010/main" val="311262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D049349-B1D0-B28E-3339-FF05B157E1EC}"/>
                  </a:ext>
                </a:extLst>
              </p:cNvPr>
              <p:cNvSpPr>
                <a:spLocks noGrp="1"/>
              </p:cNvSpPr>
              <p:nvPr>
                <p:ph idx="1"/>
              </p:nvPr>
            </p:nvSpPr>
            <p:spPr>
              <a:xfrm>
                <a:off x="413172" y="1530772"/>
                <a:ext cx="16371492" cy="7954191"/>
              </a:xfrm>
            </p:spPr>
            <p:txBody>
              <a:bodyPr>
                <a:normAutofit/>
              </a:bodyPr>
              <a:lstStyle/>
              <a:p>
                <a:r>
                  <a:rPr lang="en-US" dirty="0"/>
                  <a:t>Citizens in (north) country </a:t>
                </a:r>
                <a14:m>
                  <m:oMath xmlns:m="http://schemas.openxmlformats.org/officeDocument/2006/math">
                    <m:r>
                      <a:rPr lang="en-US" b="0" i="1" dirty="0" smtClean="0">
                        <a:latin typeface="Cambria Math" panose="02040503050406030204" pitchFamily="18" charset="0"/>
                      </a:rPr>
                      <m:t>𝑁</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∈[0,</m:t>
                    </m:r>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r>
                      <a:rPr lang="en-US" i="1">
                        <a:latin typeface="Cambria Math" panose="02040503050406030204" pitchFamily="18" charset="0"/>
                      </a:rPr>
                      <m:t>]</m:t>
                    </m:r>
                  </m:oMath>
                </a14:m>
                <a:r>
                  <a:rPr lang="en-US" dirty="0"/>
                  <a:t> and in (south) country </a:t>
                </a:r>
                <a14:m>
                  <m:oMath xmlns:m="http://schemas.openxmlformats.org/officeDocument/2006/math">
                    <m:r>
                      <a:rPr lang="en-US" b="0" i="1" dirty="0" smtClean="0">
                        <a:latin typeface="Cambria Math" panose="02040503050406030204" pitchFamily="18" charset="0"/>
                      </a:rPr>
                      <m:t>𝑆</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,1]</m:t>
                    </m:r>
                  </m:oMath>
                </a14:m>
                <a:endParaRPr lang="en-US" dirty="0"/>
              </a:p>
              <a:p>
                <a:pPr lvl="2"/>
                <a:endParaRPr lang="en-US" dirty="0"/>
              </a:p>
              <a:p>
                <a:r>
                  <a:rPr lang="en-US" dirty="0"/>
                  <a:t>Country </a:t>
                </a:r>
                <a14:m>
                  <m:oMath xmlns:m="http://schemas.openxmlformats.org/officeDocument/2006/math">
                    <m:r>
                      <a:rPr lang="en-US" b="0" i="1" dirty="0" smtClean="0">
                        <a:latin typeface="Cambria Math" panose="02040503050406030204" pitchFamily="18" charset="0"/>
                      </a:rPr>
                      <m:t>𝑁</m:t>
                    </m:r>
                  </m:oMath>
                </a14:m>
                <a:r>
                  <a:rPr lang="en-US" dirty="0"/>
                  <a:t> produces </a:t>
                </a:r>
                <a:r>
                  <a:rPr lang="en-US" b="1" dirty="0">
                    <a:solidFill>
                      <a:srgbClr val="589390"/>
                    </a:solidFill>
                  </a:rPr>
                  <a:t>nuts</a:t>
                </a:r>
                <a:r>
                  <a:rPr lang="en-US" dirty="0"/>
                  <a:t>, </a:t>
                </a:r>
                <a:r>
                  <a:rPr lang="en-US" b="0" i="0" dirty="0">
                    <a:latin typeface="+mj-lt"/>
                  </a:rPr>
                  <a:t>n</a:t>
                </a:r>
                <a:r>
                  <a:rPr lang="en-US" dirty="0"/>
                  <a:t> 		Country </a:t>
                </a:r>
                <a14:m>
                  <m:oMath xmlns:m="http://schemas.openxmlformats.org/officeDocument/2006/math">
                    <m:r>
                      <a:rPr lang="en-US" b="0" i="1" dirty="0" smtClean="0">
                        <a:latin typeface="Cambria Math" panose="02040503050406030204" pitchFamily="18" charset="0"/>
                      </a:rPr>
                      <m:t>𝑆</m:t>
                    </m:r>
                  </m:oMath>
                </a14:m>
                <a:r>
                  <a:rPr lang="en-US" dirty="0"/>
                  <a:t> produces </a:t>
                </a:r>
                <a:r>
                  <a:rPr lang="en-US" b="1" dirty="0">
                    <a:solidFill>
                      <a:srgbClr val="589390"/>
                    </a:solidFill>
                  </a:rPr>
                  <a:t>spices</a:t>
                </a:r>
                <a:r>
                  <a:rPr lang="en-US" dirty="0"/>
                  <a:t>, </a:t>
                </a:r>
                <a:r>
                  <a:rPr lang="en-US" b="0" i="0" dirty="0">
                    <a:latin typeface="+mj-lt"/>
                  </a:rPr>
                  <a:t>s</a:t>
                </a:r>
                <a:endParaRPr lang="en-US" dirty="0"/>
              </a:p>
              <a:p>
                <a:pPr lvl="1"/>
                <a:r>
                  <a:rPr lang="en-US" dirty="0"/>
                  <a:t>With the same physical capital, </a:t>
                </a:r>
                <a14:m>
                  <m:oMath xmlns:m="http://schemas.openxmlformats.org/officeDocument/2006/math">
                    <m:r>
                      <a:rPr lang="en-US" sz="3200" b="0" i="1" smtClean="0">
                        <a:solidFill>
                          <a:schemeClr val="tx1"/>
                        </a:solidFill>
                        <a:latin typeface="Cambria Math" panose="02040503050406030204" pitchFamily="18" charset="0"/>
                      </a:rPr>
                      <m:t>𝑎</m:t>
                    </m:r>
                    <m:sSubSup>
                      <m:sSubSupPr>
                        <m:ctrlPr>
                          <a:rPr lang="en-US" sz="3200" i="1">
                            <a:latin typeface="Cambria Math" panose="02040503050406030204" pitchFamily="18" charset="0"/>
                          </a:rPr>
                        </m:ctrlPr>
                      </m:sSubSupPr>
                      <m:e>
                        <m:r>
                          <a:rPr lang="en-US" sz="3200" i="1">
                            <a:latin typeface="Cambria Math" panose="02040503050406030204" pitchFamily="18" charset="0"/>
                          </a:rPr>
                          <m:t>𝑘</m:t>
                        </m:r>
                      </m:e>
                      <m:sub>
                        <m:r>
                          <a:rPr lang="en-US" sz="3200" i="1">
                            <a:latin typeface="Cambria Math" panose="02040503050406030204" pitchFamily="18" charset="0"/>
                          </a:rPr>
                          <m:t>𝑡</m:t>
                        </m:r>
                      </m:sub>
                      <m:sup>
                        <m:acc>
                          <m:accPr>
                            <m:chr m:val="̃"/>
                            <m:ctrlPr>
                              <a:rPr lang="en-US" sz="3200" i="1">
                                <a:latin typeface="Cambria Math" panose="02040503050406030204" pitchFamily="18" charset="0"/>
                              </a:rPr>
                            </m:ctrlPr>
                          </m:accPr>
                          <m:e>
                            <m:r>
                              <a:rPr lang="en-US" sz="3200" i="1">
                                <a:latin typeface="Cambria Math" panose="02040503050406030204" pitchFamily="18" charset="0"/>
                              </a:rPr>
                              <m:t>𝑖</m:t>
                            </m:r>
                          </m:e>
                        </m:acc>
                      </m:sup>
                    </m:sSubSup>
                    <m:r>
                      <a:rPr lang="en-US" sz="3200" b="0" i="1" smtClean="0">
                        <a:latin typeface="Cambria Math" panose="02040503050406030204" pitchFamily="18" charset="0"/>
                      </a:rPr>
                      <m:t>𝑑𝑡</m:t>
                    </m:r>
                  </m:oMath>
                </a14:m>
                <a:r>
                  <a:rPr lang="en-US" dirty="0"/>
                  <a:t>,  (constant return to scale)</a:t>
                </a:r>
              </a:p>
              <a:p>
                <a:pPr lvl="1"/>
                <a:endParaRPr lang="en-US" dirty="0"/>
              </a:p>
              <a:p>
                <a:r>
                  <a:rPr lang="en-US" dirty="0"/>
                  <a:t>CES utility function, </a:t>
                </a:r>
                <a:r>
                  <a:rPr lang="en-US" b="1" dirty="0"/>
                  <a:t>elasticity of substitution </a:t>
                </a:r>
                <a:r>
                  <a:rPr lang="en-US" dirty="0"/>
                  <a:t>btw nuts and spices, </a:t>
                </a:r>
                <a14:m>
                  <m:oMath xmlns:m="http://schemas.openxmlformats.org/officeDocument/2006/math">
                    <m:r>
                      <m:rPr>
                        <m:sty m:val="p"/>
                      </m:rPr>
                      <a:rPr lang="en-US" b="0" i="1" smtClean="0">
                        <a:latin typeface="Cambria Math" panose="02040503050406030204" pitchFamily="18" charset="0"/>
                      </a:rPr>
                      <m:t>ε</m:t>
                    </m:r>
                  </m:oMath>
                </a14:m>
                <a:endParaRPr lang="en-US" b="0"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i="1">
                                    <a:latin typeface="Cambria Math" panose="02040503050406030204" pitchFamily="18" charset="0"/>
                                  </a:rPr>
                                  <m:t>)</m:t>
                                </m:r>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r>
                                          <a:rPr lang="en-US" i="1">
                                            <a:latin typeface="Cambria Math" panose="02040503050406030204" pitchFamily="18" charset="0"/>
                                          </a:rPr>
                                          <m:t>−1</m:t>
                                        </m:r>
                                      </m:num>
                                      <m:den>
                                        <m:r>
                                          <a:rPr lang="en-US" i="1">
                                            <a:latin typeface="Cambria Math" panose="02040503050406030204" pitchFamily="18" charset="0"/>
                                          </a:rPr>
                                          <m:t>𝜀</m:t>
                                        </m:r>
                                      </m:den>
                                    </m:f>
                                  </m:e>
                                </m:box>
                              </m:sup>
                            </m:sSup>
                            <m:r>
                              <a:rPr lang="en-US" i="1">
                                <a:latin typeface="Cambria Math" panose="02040503050406030204" pitchFamily="18" charset="0"/>
                              </a:rPr>
                              <m:t>+</m:t>
                            </m:r>
                            <m:sSup>
                              <m:sSupPr>
                                <m:ctrlPr>
                                  <a:rPr lang="en-US" i="1">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𝑠</m:t>
                                    </m:r>
                                  </m:sup>
                                </m:sSubSup>
                                <m:r>
                                  <a:rPr lang="en-US" i="1">
                                    <a:latin typeface="Cambria Math" panose="02040503050406030204" pitchFamily="18" charset="0"/>
                                  </a:rPr>
                                  <m:t>)</m:t>
                                </m:r>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r>
                                          <a:rPr lang="en-US" i="1">
                                            <a:latin typeface="Cambria Math" panose="02040503050406030204" pitchFamily="18" charset="0"/>
                                          </a:rPr>
                                          <m:t>−1</m:t>
                                        </m:r>
                                      </m:num>
                                      <m:den>
                                        <m:r>
                                          <a:rPr lang="en-US" i="1">
                                            <a:latin typeface="Cambria Math" panose="02040503050406030204" pitchFamily="18" charset="0"/>
                                          </a:rPr>
                                          <m:t>𝜀</m:t>
                                        </m:r>
                                      </m:den>
                                    </m:f>
                                  </m:e>
                                </m:box>
                              </m:sup>
                            </m:sSup>
                          </m:e>
                        </m:d>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num>
                              <m:den>
                                <m:r>
                                  <a:rPr lang="en-US" i="1">
                                    <a:latin typeface="Cambria Math" panose="02040503050406030204" pitchFamily="18" charset="0"/>
                                  </a:rPr>
                                  <m:t>𝜀</m:t>
                                </m:r>
                                <m:r>
                                  <a:rPr lang="en-US" b="0" i="1" smtClean="0">
                                    <a:latin typeface="Cambria Math" panose="02040503050406030204" pitchFamily="18" charset="0"/>
                                  </a:rPr>
                                  <m:t>−1</m:t>
                                </m:r>
                              </m:den>
                            </m:f>
                          </m:e>
                        </m:box>
                      </m:sup>
                    </m:sSup>
                  </m:oMath>
                </a14:m>
                <a:endParaRPr lang="en-US" dirty="0"/>
              </a:p>
              <a:p>
                <a:pPr lvl="1"/>
                <a:r>
                  <a:rPr lang="en-US" dirty="0"/>
                  <a:t>Aggregate consumption good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oMath>
                </a14:m>
                <a:r>
                  <a:rPr lang="en-US" dirty="0"/>
                  <a:t> for country </a:t>
                </a:r>
                <a14:m>
                  <m:oMath xmlns:m="http://schemas.openxmlformats.org/officeDocument/2006/math">
                    <m:r>
                      <a:rPr lang="en-US" b="0" i="1" smtClean="0">
                        <a:latin typeface="Cambria Math" panose="02040503050406030204" pitchFamily="18" charset="0"/>
                      </a:rPr>
                      <m:t>𝐼</m:t>
                    </m:r>
                  </m:oMath>
                </a14:m>
                <a:endParaRPr lang="en-US" dirty="0"/>
              </a:p>
              <a:p>
                <a:endParaRPr lang="en-US" dirty="0"/>
              </a:p>
              <a:p>
                <a:pPr marL="0" indent="0">
                  <a:buNone/>
                </a:pPr>
                <a:r>
                  <a:rPr lang="en-US" sz="4000" dirty="0"/>
                  <a:t>	 </a:t>
                </a:r>
                <a14:m>
                  <m:oMath xmlns:m="http://schemas.openxmlformats.org/officeDocument/2006/math">
                    <m:r>
                      <a:rPr lang="en-US" sz="4000" i="1">
                        <a:latin typeface="Cambria Math"/>
                      </a:rPr>
                      <m:t>𝐸</m:t>
                    </m:r>
                    <m:d>
                      <m:dPr>
                        <m:begChr m:val="["/>
                        <m:endChr m:val="]"/>
                        <m:ctrlPr>
                          <a:rPr lang="en-US" sz="4000" i="1">
                            <a:latin typeface="Cambria Math" panose="02040503050406030204" pitchFamily="18" charset="0"/>
                          </a:rPr>
                        </m:ctrlPr>
                      </m:dPr>
                      <m:e>
                        <m:nary>
                          <m:naryPr>
                            <m:ctrlPr>
                              <a:rPr lang="en-US" sz="4000" i="1">
                                <a:latin typeface="Cambria Math" panose="02040503050406030204" pitchFamily="18" charset="0"/>
                              </a:rPr>
                            </m:ctrlPr>
                          </m:naryPr>
                          <m:sub>
                            <m:r>
                              <m:rPr>
                                <m:brk m:alnAt="23"/>
                              </m:rPr>
                              <a:rPr lang="en-US" sz="4000" i="1">
                                <a:latin typeface="Cambria Math"/>
                              </a:rPr>
                              <m:t>0</m:t>
                            </m:r>
                          </m:sub>
                          <m:sup>
                            <m:r>
                              <a:rPr lang="en-US" sz="4000" i="1">
                                <a:latin typeface="Cambria Math"/>
                                <a:ea typeface="Cambria Math"/>
                              </a:rPr>
                              <m:t>∞</m:t>
                            </m:r>
                          </m:sup>
                          <m:e>
                            <m:sSup>
                              <m:sSupPr>
                                <m:ctrlPr>
                                  <a:rPr lang="en-US" sz="4000" i="1">
                                    <a:latin typeface="Cambria Math" panose="02040503050406030204" pitchFamily="18" charset="0"/>
                                  </a:rPr>
                                </m:ctrlPr>
                              </m:sSupPr>
                              <m:e>
                                <m:r>
                                  <a:rPr lang="en-US" sz="4000" i="1">
                                    <a:latin typeface="Cambria Math"/>
                                  </a:rPr>
                                  <m:t>𝑒</m:t>
                                </m:r>
                              </m:e>
                              <m:sup>
                                <m:r>
                                  <a:rPr lang="en-US" sz="4000" i="1">
                                    <a:latin typeface="Cambria Math"/>
                                  </a:rPr>
                                  <m:t>−</m:t>
                                </m:r>
                                <m:r>
                                  <a:rPr lang="en-US" sz="4000" i="1">
                                    <a:latin typeface="Cambria Math" panose="02040503050406030204" pitchFamily="18" charset="0"/>
                                  </a:rPr>
                                  <m:t>𝜌</m:t>
                                </m:r>
                                <m:r>
                                  <a:rPr lang="en-US" sz="4000" i="1">
                                    <a:latin typeface="Cambria Math"/>
                                  </a:rPr>
                                  <m:t>𝑡</m:t>
                                </m:r>
                              </m:sup>
                            </m:sSup>
                            <m:func>
                              <m:funcPr>
                                <m:ctrlPr>
                                  <a:rPr lang="en-US" sz="4000" b="0" i="1" smtClean="0">
                                    <a:latin typeface="Cambria Math" panose="02040503050406030204" pitchFamily="18" charset="0"/>
                                  </a:rPr>
                                </m:ctrlPr>
                              </m:funcPr>
                              <m:fName>
                                <m:r>
                                  <a:rPr lang="en-US" sz="4000" b="0" i="0" smtClean="0">
                                    <a:latin typeface="Cambria Math" panose="02040503050406030204" pitchFamily="18" charset="0"/>
                                  </a:rPr>
                                  <m:t>(</m:t>
                                </m:r>
                                <m:r>
                                  <m:rPr>
                                    <m:sty m:val="p"/>
                                  </m:rPr>
                                  <a:rPr lang="en-US" sz="4000" b="0" i="0" smtClean="0">
                                    <a:latin typeface="Cambria Math" panose="02040503050406030204" pitchFamily="18" charset="0"/>
                                  </a:rPr>
                                  <m:t>log</m:t>
                                </m:r>
                              </m:fName>
                              <m:e>
                                <m:sSubSup>
                                  <m:sSubSupPr>
                                    <m:ctrlPr>
                                      <a:rPr lang="en-US" sz="4000" i="1">
                                        <a:latin typeface="Cambria Math" panose="02040503050406030204" pitchFamily="18" charset="0"/>
                                      </a:rPr>
                                    </m:ctrlPr>
                                  </m:sSubSupPr>
                                  <m:e>
                                    <m:r>
                                      <a:rPr lang="en-US" sz="4000" i="1">
                                        <a:latin typeface="Cambria Math" panose="02040503050406030204" pitchFamily="18" charset="0"/>
                                      </a:rPr>
                                      <m:t>𝑐</m:t>
                                    </m:r>
                                  </m:e>
                                  <m:sub>
                                    <m:r>
                                      <a:rPr lang="en-US" sz="4000" i="1">
                                        <a:latin typeface="Cambria Math" panose="02040503050406030204" pitchFamily="18" charset="0"/>
                                      </a:rPr>
                                      <m:t>𝑡</m:t>
                                    </m:r>
                                  </m:sub>
                                  <m:sup>
                                    <m:r>
                                      <a:rPr lang="en-US" sz="4000" b="0" i="1" smtClean="0">
                                        <a:latin typeface="Cambria Math" panose="02040503050406030204" pitchFamily="18" charset="0"/>
                                      </a:rPr>
                                      <m:t>𝐼</m:t>
                                    </m:r>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𝑖</m:t>
                                        </m:r>
                                      </m:e>
                                    </m:acc>
                                  </m:sup>
                                </m:sSubSup>
                              </m:e>
                            </m:func>
                            <m:r>
                              <a:rPr lang="en-US" sz="4000" b="0" i="1" smtClean="0">
                                <a:latin typeface="Cambria Math" panose="02040503050406030204" pitchFamily="18" charset="0"/>
                              </a:rPr>
                              <m:t>+</m:t>
                            </m:r>
                            <m:r>
                              <m:rPr>
                                <m:sty m:val="p"/>
                              </m:rPr>
                              <a:rPr lang="en-US" sz="4000" b="0" i="0" smtClean="0">
                                <a:latin typeface="Cambria Math" panose="02040503050406030204" pitchFamily="18" charset="0"/>
                              </a:rPr>
                              <m:t>log</m:t>
                            </m:r>
                            <m:r>
                              <a:rPr lang="en-US" sz="4000" b="0" i="1" smtClean="0">
                                <a:latin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ℊ</m:t>
                            </m:r>
                            <m:f>
                              <m:fPr>
                                <m:ctrlPr>
                                  <a:rPr lang="en-US" sz="4000" i="1">
                                    <a:latin typeface="Cambria Math" panose="02040503050406030204" pitchFamily="18" charset="0"/>
                                    <a:ea typeface="Cambria Math" panose="02040503050406030204" pitchFamily="18" charset="0"/>
                                  </a:rPr>
                                </m:ctrlPr>
                              </m:fPr>
                              <m:num>
                                <m:r>
                                  <a:rPr lang="en-US" sz="4000" i="1">
                                    <a:latin typeface="Cambria Math" panose="02040503050406030204" pitchFamily="18" charset="0"/>
                                    <a:ea typeface="Cambria Math" panose="02040503050406030204" pitchFamily="18" charset="0"/>
                                  </a:rPr>
                                  <m:t>1</m:t>
                                </m:r>
                              </m:num>
                              <m:den>
                                <m:r>
                                  <a:rPr lang="en-US" sz="4000" i="1">
                                    <a:latin typeface="Cambria Math" panose="02040503050406030204" pitchFamily="18" charset="0"/>
                                    <a:ea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𝐾</m:t>
                                </m:r>
                              </m:e>
                              <m:sub>
                                <m:r>
                                  <a:rPr lang="en-US" sz="4000" i="1">
                                    <a:latin typeface="Cambria Math" panose="02040503050406030204" pitchFamily="18" charset="0"/>
                                  </a:rPr>
                                  <m:t>𝑡</m:t>
                                </m:r>
                              </m:sub>
                            </m:sSub>
                            <m:r>
                              <a:rPr lang="en-US" sz="4000" b="0" i="1" smtClean="0">
                                <a:latin typeface="Cambria Math" panose="02040503050406030204" pitchFamily="18" charset="0"/>
                              </a:rPr>
                              <m:t>))</m:t>
                            </m:r>
                            <m:r>
                              <a:rPr lang="en-US" sz="4000" i="1">
                                <a:latin typeface="Cambria Math"/>
                              </a:rPr>
                              <m:t>𝑑𝑡</m:t>
                            </m:r>
                          </m:e>
                        </m:nary>
                      </m:e>
                    </m:d>
                  </m:oMath>
                </a14:m>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8D049349-B1D0-B28E-3339-FF05B157E1EC}"/>
                  </a:ext>
                </a:extLst>
              </p:cNvPr>
              <p:cNvSpPr>
                <a:spLocks noGrp="1" noRot="1" noChangeAspect="1" noMove="1" noResize="1" noEditPoints="1" noAdjustHandles="1" noChangeArrowheads="1" noChangeShapeType="1" noTextEdit="1"/>
              </p:cNvSpPr>
              <p:nvPr>
                <p:ph idx="1"/>
              </p:nvPr>
            </p:nvSpPr>
            <p:spPr>
              <a:xfrm>
                <a:off x="413172" y="1530772"/>
                <a:ext cx="16371492" cy="7954191"/>
              </a:xfrm>
              <a:blipFill>
                <a:blip r:embed="rId2"/>
                <a:stretch>
                  <a:fillRect l="-1006" t="-38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6890765-145F-1DB3-C223-54E058496C8A}"/>
              </a:ext>
            </a:extLst>
          </p:cNvPr>
          <p:cNvSpPr>
            <a:spLocks noGrp="1"/>
          </p:cNvSpPr>
          <p:nvPr>
            <p:ph type="sldNum" sz="quarter" idx="12"/>
          </p:nvPr>
        </p:nvSpPr>
        <p:spPr/>
        <p:txBody>
          <a:bodyPr/>
          <a:lstStyle/>
          <a:p>
            <a:fld id="{DDE82227-37B3-43BC-ADC8-5578DB9E1C27}" type="slidenum">
              <a:rPr lang="en-US" smtClean="0"/>
              <a:t>17</a:t>
            </a:fld>
            <a:endParaRPr lang="en-US"/>
          </a:p>
        </p:txBody>
      </p:sp>
      <p:sp>
        <p:nvSpPr>
          <p:cNvPr id="4" name="Title 3">
            <a:extLst>
              <a:ext uri="{FF2B5EF4-FFF2-40B4-BE49-F238E27FC236}">
                <a16:creationId xmlns:a16="http://schemas.microsoft.com/office/drawing/2014/main" id="{1474ABCE-7D56-EF58-7164-6136DFAA1C6E}"/>
              </a:ext>
            </a:extLst>
          </p:cNvPr>
          <p:cNvSpPr>
            <a:spLocks noGrp="1"/>
          </p:cNvSpPr>
          <p:nvPr>
            <p:ph type="title"/>
          </p:nvPr>
        </p:nvSpPr>
        <p:spPr/>
        <p:txBody>
          <a:bodyPr/>
          <a:lstStyle/>
          <a:p>
            <a:r>
              <a:rPr lang="en-US" dirty="0"/>
              <a:t>Two Country Model</a:t>
            </a:r>
          </a:p>
        </p:txBody>
      </p:sp>
    </p:spTree>
    <p:extLst>
      <p:ext uri="{BB962C8B-B14F-4D97-AF65-F5344CB8AC3E}">
        <p14:creationId xmlns:p14="http://schemas.microsoft.com/office/powerpoint/2010/main" val="161280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Country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9305" y="1179761"/>
                <a:ext cx="15993085" cy="8370640"/>
              </a:xfrm>
            </p:spPr>
            <p:txBody>
              <a:bodyPr>
                <a:normAutofit lnSpcReduction="10000"/>
              </a:bodyPr>
              <a:lstStyle/>
              <a:p>
                <a:r>
                  <a:rPr lang="en-US" dirty="0"/>
                  <a:t>Citizens in </a:t>
                </a:r>
                <a14:m>
                  <m:oMath xmlns:m="http://schemas.openxmlformats.org/officeDocument/2006/math">
                    <m:r>
                      <a:rPr lang="en-US" b="0" i="1" dirty="0" smtClean="0">
                        <a:latin typeface="Cambria Math" panose="02040503050406030204" pitchFamily="18" charset="0"/>
                      </a:rPr>
                      <m:t>𝑁</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country </a:t>
                </a:r>
                <a14:m>
                  <m:oMath xmlns:m="http://schemas.openxmlformats.org/officeDocument/2006/math">
                    <m:r>
                      <a:rPr lang="en-US" b="0" i="1" dirty="0" smtClean="0">
                        <a:latin typeface="Cambria Math" panose="02040503050406030204" pitchFamily="18" charset="0"/>
                      </a:rPr>
                      <m:t>𝑆</m:t>
                    </m:r>
                  </m:oMath>
                </a14:m>
                <a:r>
                  <a:rPr lang="en-US" dirty="0"/>
                  <a:t> symmetric for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,1</m:t>
                        </m:r>
                      </m:e>
                    </m:d>
                  </m:oMath>
                </a14:m>
                <a:r>
                  <a:rPr lang="en-US" dirty="0">
                    <a:solidFill>
                      <a:schemeClr val="bg1"/>
                    </a:solidFill>
                  </a:rPr>
                  <a:t>, no home bias </a:t>
                </a:r>
                <a14:m>
                  <m:oMath xmlns:m="http://schemas.openxmlformats.org/officeDocument/2006/math">
                    <m:r>
                      <a:rPr lang="en-US" i="1">
                        <a:solidFill>
                          <a:schemeClr val="bg1"/>
                        </a:solidFill>
                        <a:latin typeface="Cambria Math" panose="02040503050406030204" pitchFamily="18" charset="0"/>
                        <a:ea typeface="Cambria Math" panose="02040503050406030204" pitchFamily="18" charset="0"/>
                      </a:rPr>
                      <m:t>𝜛</m:t>
                    </m:r>
                    <m:r>
                      <a:rPr lang="en-US" b="0" i="1" smtClean="0">
                        <a:solidFill>
                          <a:schemeClr val="bg1"/>
                        </a:solidFill>
                        <a:latin typeface="Cambria Math" panose="02040503050406030204" pitchFamily="18" charset="0"/>
                        <a:ea typeface="Cambria Math" panose="02040503050406030204" pitchFamily="18" charset="0"/>
                      </a:rPr>
                      <m:t>=0</m:t>
                    </m:r>
                  </m:oMath>
                </a14:m>
                <a:endParaRPr lang="en-US" dirty="0">
                  <a:solidFill>
                    <a:schemeClr val="bg1"/>
                  </a:solidFill>
                </a:endParaRPr>
              </a:p>
              <a:p>
                <a:pPr marL="0" indent="0">
                  <a:buNone/>
                </a:pPr>
                <a:r>
                  <a:rPr lang="en-US" sz="4000" dirty="0"/>
                  <a:t> </a:t>
                </a:r>
                <a14:m>
                  <m:oMath xmlns:m="http://schemas.openxmlformats.org/officeDocument/2006/math">
                    <m:r>
                      <a:rPr lang="en-US" sz="4000" i="1">
                        <a:latin typeface="Cambria Math"/>
                      </a:rPr>
                      <m:t>𝐸</m:t>
                    </m:r>
                    <m:d>
                      <m:dPr>
                        <m:begChr m:val="["/>
                        <m:endChr m:val="]"/>
                        <m:ctrlPr>
                          <a:rPr lang="en-US" sz="4000" i="1">
                            <a:latin typeface="Cambria Math" panose="02040503050406030204" pitchFamily="18" charset="0"/>
                          </a:rPr>
                        </m:ctrlPr>
                      </m:dPr>
                      <m:e>
                        <m:nary>
                          <m:naryPr>
                            <m:ctrlPr>
                              <a:rPr lang="en-US" sz="4000" i="1">
                                <a:latin typeface="Cambria Math" panose="02040503050406030204" pitchFamily="18" charset="0"/>
                              </a:rPr>
                            </m:ctrlPr>
                          </m:naryPr>
                          <m:sub>
                            <m:r>
                              <m:rPr>
                                <m:brk m:alnAt="23"/>
                              </m:rPr>
                              <a:rPr lang="en-US" sz="4000" i="1">
                                <a:latin typeface="Cambria Math"/>
                              </a:rPr>
                              <m:t>0</m:t>
                            </m:r>
                          </m:sub>
                          <m:sup>
                            <m:r>
                              <a:rPr lang="en-US" sz="4000" i="1">
                                <a:latin typeface="Cambria Math"/>
                                <a:ea typeface="Cambria Math"/>
                              </a:rPr>
                              <m:t>∞</m:t>
                            </m:r>
                          </m:sup>
                          <m:e>
                            <m:sSup>
                              <m:sSupPr>
                                <m:ctrlPr>
                                  <a:rPr lang="en-US" sz="4000" i="1">
                                    <a:latin typeface="Cambria Math" panose="02040503050406030204" pitchFamily="18" charset="0"/>
                                  </a:rPr>
                                </m:ctrlPr>
                              </m:sSupPr>
                              <m:e>
                                <m:r>
                                  <a:rPr lang="en-US" sz="4000" i="1">
                                    <a:latin typeface="Cambria Math"/>
                                  </a:rPr>
                                  <m:t>𝑒</m:t>
                                </m:r>
                              </m:e>
                              <m:sup>
                                <m:r>
                                  <a:rPr lang="en-US" sz="4000" i="1">
                                    <a:latin typeface="Cambria Math"/>
                                  </a:rPr>
                                  <m:t>−</m:t>
                                </m:r>
                                <m:r>
                                  <a:rPr lang="en-US" sz="4000" i="1">
                                    <a:latin typeface="Cambria Math" panose="02040503050406030204" pitchFamily="18" charset="0"/>
                                  </a:rPr>
                                  <m:t>𝜌</m:t>
                                </m:r>
                                <m:r>
                                  <a:rPr lang="en-US" sz="4000" i="1">
                                    <a:latin typeface="Cambria Math"/>
                                  </a:rPr>
                                  <m:t>𝑡</m:t>
                                </m:r>
                              </m:sup>
                            </m:sSup>
                            <m:func>
                              <m:funcPr>
                                <m:ctrlPr>
                                  <a:rPr lang="en-US" sz="4000" b="0" i="1" smtClean="0">
                                    <a:latin typeface="Cambria Math" panose="02040503050406030204" pitchFamily="18" charset="0"/>
                                  </a:rPr>
                                </m:ctrlPr>
                              </m:funcPr>
                              <m:fName>
                                <m:r>
                                  <a:rPr lang="en-US" sz="4000" b="0" i="0" smtClean="0">
                                    <a:latin typeface="Cambria Math" panose="02040503050406030204" pitchFamily="18" charset="0"/>
                                  </a:rPr>
                                  <m:t>(</m:t>
                                </m:r>
                                <m:r>
                                  <m:rPr>
                                    <m:sty m:val="p"/>
                                  </m:rPr>
                                  <a:rPr lang="en-US" sz="4000" b="0" i="0" smtClean="0">
                                    <a:latin typeface="Cambria Math" panose="02040503050406030204" pitchFamily="18" charset="0"/>
                                  </a:rPr>
                                  <m:t>log</m:t>
                                </m:r>
                              </m:fName>
                              <m:e>
                                <m:sSubSup>
                                  <m:sSubSupPr>
                                    <m:ctrlPr>
                                      <a:rPr lang="en-US" sz="4000" i="1">
                                        <a:latin typeface="Cambria Math" panose="02040503050406030204" pitchFamily="18" charset="0"/>
                                      </a:rPr>
                                    </m:ctrlPr>
                                  </m:sSubSupPr>
                                  <m:e>
                                    <m:r>
                                      <a:rPr lang="en-US" sz="4000" i="1">
                                        <a:latin typeface="Cambria Math" panose="02040503050406030204" pitchFamily="18" charset="0"/>
                                      </a:rPr>
                                      <m:t>𝑐</m:t>
                                    </m:r>
                                  </m:e>
                                  <m:sub>
                                    <m:r>
                                      <a:rPr lang="en-US" sz="4000" i="1">
                                        <a:latin typeface="Cambria Math" panose="02040503050406030204" pitchFamily="18" charset="0"/>
                                      </a:rPr>
                                      <m:t>𝑡</m:t>
                                    </m:r>
                                  </m:sub>
                                  <m:sup>
                                    <m:acc>
                                      <m:accPr>
                                        <m:chr m:val="̃"/>
                                        <m:ctrlPr>
                                          <a:rPr lang="en-US" sz="4000" i="1">
                                            <a:latin typeface="Cambria Math" panose="02040503050406030204" pitchFamily="18" charset="0"/>
                                          </a:rPr>
                                        </m:ctrlPr>
                                      </m:accPr>
                                      <m:e>
                                        <m:r>
                                          <a:rPr lang="en-US" sz="4000" i="1">
                                            <a:latin typeface="Cambria Math" panose="02040503050406030204" pitchFamily="18" charset="0"/>
                                          </a:rPr>
                                          <m:t>𝑖</m:t>
                                        </m:r>
                                      </m:e>
                                    </m:acc>
                                  </m:sup>
                                </m:sSubSup>
                              </m:e>
                            </m:func>
                            <m:r>
                              <a:rPr lang="en-US" sz="4000" b="0" i="1" smtClean="0">
                                <a:latin typeface="Cambria Math" panose="02040503050406030204" pitchFamily="18" charset="0"/>
                              </a:rPr>
                              <m:t>+</m:t>
                            </m:r>
                            <m:r>
                              <m:rPr>
                                <m:sty m:val="p"/>
                              </m:rPr>
                              <a:rPr lang="en-US" sz="4000" b="0" i="0" smtClean="0">
                                <a:latin typeface="Cambria Math" panose="02040503050406030204" pitchFamily="18" charset="0"/>
                              </a:rPr>
                              <m:t>log</m:t>
                            </m:r>
                            <m:r>
                              <a:rPr lang="en-US" sz="4000" b="0" i="1" smtClean="0">
                                <a:latin typeface="Cambria Math" panose="02040503050406030204" pitchFamily="18" charset="0"/>
                              </a:rPr>
                              <m:t>(</m:t>
                            </m:r>
                            <m:r>
                              <a:rPr lang="en-US" sz="4000" i="1">
                                <a:latin typeface="Cambria Math" panose="02040503050406030204" pitchFamily="18" charset="0"/>
                                <a:ea typeface="Cambria Math" panose="02040503050406030204" pitchFamily="18" charset="0"/>
                              </a:rPr>
                              <m:t>ℊ</m:t>
                            </m:r>
                            <m:f>
                              <m:fPr>
                                <m:ctrlPr>
                                  <a:rPr lang="en-US" sz="4000" i="1">
                                    <a:latin typeface="Cambria Math" panose="02040503050406030204" pitchFamily="18" charset="0"/>
                                    <a:ea typeface="Cambria Math" panose="02040503050406030204" pitchFamily="18" charset="0"/>
                                  </a:rPr>
                                </m:ctrlPr>
                              </m:fPr>
                              <m:num>
                                <m:r>
                                  <a:rPr lang="en-US" sz="4000" i="1">
                                    <a:latin typeface="Cambria Math" panose="02040503050406030204" pitchFamily="18" charset="0"/>
                                    <a:ea typeface="Cambria Math" panose="02040503050406030204" pitchFamily="18" charset="0"/>
                                  </a:rPr>
                                  <m:t>1</m:t>
                                </m:r>
                              </m:num>
                              <m:den>
                                <m:r>
                                  <a:rPr lang="en-US" sz="4000" i="1">
                                    <a:latin typeface="Cambria Math" panose="02040503050406030204" pitchFamily="18" charset="0"/>
                                    <a:ea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𝐾</m:t>
                                </m:r>
                              </m:e>
                              <m:sub>
                                <m:r>
                                  <a:rPr lang="en-US" sz="4000" i="1">
                                    <a:latin typeface="Cambria Math" panose="02040503050406030204" pitchFamily="18" charset="0"/>
                                  </a:rPr>
                                  <m:t>𝑡</m:t>
                                </m:r>
                              </m:sub>
                            </m:sSub>
                            <m:r>
                              <a:rPr lang="en-US" sz="4000" b="0" i="1" smtClean="0">
                                <a:latin typeface="Cambria Math" panose="02040503050406030204" pitchFamily="18" charset="0"/>
                              </a:rPr>
                              <m:t>))</m:t>
                            </m:r>
                            <m:r>
                              <a:rPr lang="en-US" sz="4000" i="1">
                                <a:latin typeface="Cambria Math"/>
                              </a:rPr>
                              <m:t>𝑑𝑡</m:t>
                            </m:r>
                          </m:e>
                        </m:nary>
                      </m:e>
                    </m:d>
                  </m:oMath>
                </a14:m>
                <a:r>
                  <a:rPr lang="en-US" dirty="0"/>
                  <a:t>  </a:t>
                </a:r>
                <a:r>
                  <a:rPr lang="en-US" dirty="0" err="1"/>
                  <a:t>s.t.</a:t>
                </a:r>
                <a:r>
                  <a:rPr lang="en-US" dirty="0"/>
                  <a:t>  No Ponzi &amp;						          </a:t>
                </a:r>
              </a:p>
              <a:p>
                <a:pPr marL="0" indent="0">
                  <a:buNone/>
                </a:pPr>
                <a:r>
                  <a:rPr lang="en-US" dirty="0"/>
                  <a:t>          </a:t>
                </a:r>
                <a:endParaRPr lang="en-US" dirty="0">
                  <a:solidFill>
                    <a:srgbClr val="667E84"/>
                  </a:solidFill>
                  <a:latin typeface="+mn-lt"/>
                </a:endParaRPr>
              </a:p>
              <a:p>
                <a:r>
                  <a:rPr lang="en-US" dirty="0"/>
                  <a:t>Each citizen operates physical capital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𝑡</m:t>
                        </m:r>
                      </m:sub>
                      <m:sup>
                        <m:acc>
                          <m:accPr>
                            <m:chr m:val="̃"/>
                            <m:ctrlPr>
                              <a:rPr lang="en-US" i="1">
                                <a:latin typeface="Cambria Math" panose="02040503050406030204" pitchFamily="18" charset="0"/>
                              </a:rPr>
                            </m:ctrlPr>
                          </m:accPr>
                          <m:e>
                            <m:r>
                              <a:rPr lang="en-US" i="1">
                                <a:latin typeface="Cambria Math" panose="02040503050406030204" pitchFamily="18" charset="0"/>
                              </a:rPr>
                              <m:t>𝑖</m:t>
                            </m:r>
                          </m:e>
                        </m:acc>
                      </m:sup>
                    </m:sSubSup>
                  </m:oMath>
                </a14:m>
                <a:r>
                  <a:rPr lang="en-US" dirty="0"/>
                  <a:t> in his country</a:t>
                </a:r>
              </a:p>
              <a:p>
                <a:pPr lvl="1"/>
                <a:r>
                  <a:rPr lang="en-US" sz="3600" dirty="0"/>
                  <a:t>Output in apples:   </a:t>
                </a:r>
                <a14:m>
                  <m:oMath xmlns:m="http://schemas.openxmlformats.org/officeDocument/2006/math">
                    <m:r>
                      <a:rPr lang="en-US" sz="3600" i="1">
                        <a:latin typeface="Cambria Math" panose="02040503050406030204" pitchFamily="18" charset="0"/>
                      </a:rPr>
                      <m:t>𝑎</m:t>
                    </m:r>
                    <m:sSubSup>
                      <m:sSubSupPr>
                        <m:ctrlPr>
                          <a:rPr lang="en-US" sz="3600" i="1">
                            <a:latin typeface="Cambria Math" panose="02040503050406030204" pitchFamily="18" charset="0"/>
                          </a:rPr>
                        </m:ctrlPr>
                      </m:sSubSupPr>
                      <m:e>
                        <m:r>
                          <a:rPr lang="en-US" sz="3600" i="1">
                            <a:latin typeface="Cambria Math" panose="02040503050406030204" pitchFamily="18" charset="0"/>
                          </a:rPr>
                          <m:t>𝑘</m:t>
                        </m:r>
                      </m:e>
                      <m:sub>
                        <m:r>
                          <a:rPr lang="en-US" sz="3600" i="1">
                            <a:latin typeface="Cambria Math" panose="02040503050406030204" pitchFamily="18" charset="0"/>
                          </a:rPr>
                          <m:t>𝑡</m:t>
                        </m:r>
                      </m:sub>
                      <m:sup>
                        <m:acc>
                          <m:accPr>
                            <m:chr m:val="̃"/>
                            <m:ctrlPr>
                              <a:rPr lang="en-US" sz="3600" i="1">
                                <a:latin typeface="Cambria Math" panose="02040503050406030204" pitchFamily="18" charset="0"/>
                              </a:rPr>
                            </m:ctrlPr>
                          </m:accPr>
                          <m:e>
                            <m:r>
                              <a:rPr lang="en-US" sz="3600" i="1">
                                <a:latin typeface="Cambria Math" panose="02040503050406030204" pitchFamily="18" charset="0"/>
                              </a:rPr>
                              <m:t>𝑖</m:t>
                            </m:r>
                          </m:e>
                        </m:acc>
                      </m:sup>
                    </m:sSubSup>
                    <m:r>
                      <a:rPr lang="en-US" sz="3600" i="1">
                        <a:latin typeface="Cambria Math" panose="02040503050406030204" pitchFamily="18" charset="0"/>
                      </a:rPr>
                      <m:t>𝑑𝑡</m:t>
                    </m:r>
                  </m:oMath>
                </a14:m>
                <a:endParaRPr lang="en-US" sz="3600" dirty="0"/>
              </a:p>
              <a:p>
                <a:pPr lvl="2"/>
                <a:r>
                  <a:rPr lang="en-US" sz="3200" dirty="0"/>
                  <a:t>Sold in at global market at nut price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𝑝</m:t>
                        </m:r>
                      </m:e>
                      <m:sup>
                        <m:r>
                          <a:rPr lang="en-US" sz="3200" b="0" i="1" smtClean="0">
                            <a:latin typeface="Cambria Math" panose="02040503050406030204" pitchFamily="18" charset="0"/>
                          </a:rPr>
                          <m:t>𝑛</m:t>
                        </m:r>
                      </m:sup>
                    </m:sSup>
                  </m:oMath>
                </a14:m>
                <a:r>
                  <a:rPr lang="en-US" sz="3200" dirty="0"/>
                  <a:t> in country </a:t>
                </a:r>
                <a14:m>
                  <m:oMath xmlns:m="http://schemas.openxmlformats.org/officeDocument/2006/math">
                    <m:r>
                      <a:rPr lang="en-US" sz="3200" b="0" i="1" dirty="0" smtClean="0">
                        <a:latin typeface="Cambria Math" panose="02040503050406030204" pitchFamily="18" charset="0"/>
                      </a:rPr>
                      <m:t>𝑁</m:t>
                    </m:r>
                  </m:oMath>
                </a14:m>
                <a:r>
                  <a:rPr lang="en-US" sz="3200" dirty="0"/>
                  <a:t> numeraire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𝑐</m:t>
                        </m:r>
                      </m:e>
                      <m:sup>
                        <m:r>
                          <a:rPr lang="en-US" sz="3200" b="0" i="1" smtClean="0">
                            <a:latin typeface="Cambria Math" panose="02040503050406030204" pitchFamily="18" charset="0"/>
                          </a:rPr>
                          <m:t>𝑁</m:t>
                        </m:r>
                      </m:sup>
                    </m:sSup>
                    <m:r>
                      <a:rPr lang="en-US" sz="3200" i="1">
                        <a:latin typeface="Cambria Math" panose="02040503050406030204" pitchFamily="18" charset="0"/>
                      </a:rPr>
                      <m:t>.</m:t>
                    </m:r>
                  </m:oMath>
                </a14:m>
                <a:r>
                  <a:rPr lang="en-US" sz="3200" dirty="0"/>
                  <a:t> </a:t>
                </a:r>
                <a:endParaRPr lang="en-US" dirty="0"/>
              </a:p>
              <a:p>
                <a:pPr lvl="1"/>
                <a14:m>
                  <m:oMath xmlns:m="http://schemas.openxmlformats.org/officeDocument/2006/math">
                    <m:f>
                      <m:fPr>
                        <m:ctrlPr>
                          <a:rPr lang="en-US" sz="3600" i="1" smtClean="0">
                            <a:latin typeface="Cambria Math" panose="02040503050406030204" pitchFamily="18" charset="0"/>
                          </a:rPr>
                        </m:ctrlPr>
                      </m:fPr>
                      <m:num>
                        <m:r>
                          <a:rPr lang="en-US" sz="3600" i="1">
                            <a:latin typeface="Cambria Math"/>
                          </a:rPr>
                          <m:t>𝑑</m:t>
                        </m:r>
                        <m:sSubSup>
                          <m:sSubSupPr>
                            <m:ctrlPr>
                              <a:rPr lang="en-US" sz="3600" i="1">
                                <a:latin typeface="Cambria Math" panose="02040503050406030204" pitchFamily="18" charset="0"/>
                              </a:rPr>
                            </m:ctrlPr>
                          </m:sSubSupPr>
                          <m:e>
                            <m:r>
                              <a:rPr lang="en-US" sz="3600" i="1">
                                <a:latin typeface="Cambria Math" panose="02040503050406030204" pitchFamily="18" charset="0"/>
                              </a:rPr>
                              <m:t>𝑘</m:t>
                            </m:r>
                          </m:e>
                          <m:sub>
                            <m:r>
                              <a:rPr lang="en-US" sz="3600" i="1">
                                <a:latin typeface="Cambria Math" panose="02040503050406030204" pitchFamily="18" charset="0"/>
                              </a:rPr>
                              <m:t>𝑡</m:t>
                            </m:r>
                          </m:sub>
                          <m:sup>
                            <m:acc>
                              <m:accPr>
                                <m:chr m:val="̃"/>
                                <m:ctrlPr>
                                  <a:rPr lang="en-US" sz="3600" i="1">
                                    <a:latin typeface="Cambria Math" panose="02040503050406030204" pitchFamily="18" charset="0"/>
                                  </a:rPr>
                                </m:ctrlPr>
                              </m:accPr>
                              <m:e>
                                <m:r>
                                  <a:rPr lang="en-US" sz="3600" i="1">
                                    <a:latin typeface="Cambria Math" panose="02040503050406030204" pitchFamily="18" charset="0"/>
                                  </a:rPr>
                                  <m:t>𝑖</m:t>
                                </m:r>
                              </m:e>
                            </m:acc>
                          </m:sup>
                        </m:sSubSup>
                      </m:num>
                      <m:den>
                        <m:sSubSup>
                          <m:sSubSupPr>
                            <m:ctrlPr>
                              <a:rPr lang="en-US" sz="3600" i="1">
                                <a:latin typeface="Cambria Math" panose="02040503050406030204" pitchFamily="18" charset="0"/>
                              </a:rPr>
                            </m:ctrlPr>
                          </m:sSubSupPr>
                          <m:e>
                            <m:r>
                              <a:rPr lang="en-US" sz="3600" i="1">
                                <a:latin typeface="Cambria Math" panose="02040503050406030204" pitchFamily="18" charset="0"/>
                              </a:rPr>
                              <m:t>𝑘</m:t>
                            </m:r>
                          </m:e>
                          <m:sub>
                            <m:r>
                              <a:rPr lang="en-US" sz="3600" i="1">
                                <a:latin typeface="Cambria Math" panose="02040503050406030204" pitchFamily="18" charset="0"/>
                              </a:rPr>
                              <m:t>𝑡</m:t>
                            </m:r>
                          </m:sub>
                          <m:sup>
                            <m:acc>
                              <m:accPr>
                                <m:chr m:val="̃"/>
                                <m:ctrlPr>
                                  <a:rPr lang="en-US" sz="3600" i="1">
                                    <a:latin typeface="Cambria Math" panose="02040503050406030204" pitchFamily="18" charset="0"/>
                                  </a:rPr>
                                </m:ctrlPr>
                              </m:accPr>
                              <m:e>
                                <m:r>
                                  <a:rPr lang="en-US" sz="3600" i="1">
                                    <a:latin typeface="Cambria Math" panose="02040503050406030204" pitchFamily="18" charset="0"/>
                                  </a:rPr>
                                  <m:t>𝑖</m:t>
                                </m:r>
                              </m:e>
                            </m:acc>
                          </m:sup>
                        </m:sSubSup>
                      </m:den>
                    </m:f>
                    <m:r>
                      <a:rPr lang="en-US" sz="3600" i="1">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𝜇</m:t>
                        </m:r>
                      </m:e>
                      <m:sup>
                        <m:r>
                          <a:rPr lang="en-US" sz="3600" b="0" i="1" smtClean="0">
                            <a:latin typeface="Cambria Math" panose="02040503050406030204" pitchFamily="18" charset="0"/>
                          </a:rPr>
                          <m:t>𝐾</m:t>
                        </m:r>
                      </m:sup>
                    </m:sSup>
                    <m:r>
                      <a:rPr lang="en-US" sz="3600" i="1">
                        <a:latin typeface="Cambria Math"/>
                      </a:rPr>
                      <m:t>𝑑𝑡</m:t>
                    </m:r>
                    <m:r>
                      <a:rPr lang="en-US" sz="3600" i="1">
                        <a:latin typeface="Cambria Math" panose="02040503050406030204" pitchFamily="18" charset="0"/>
                      </a:rPr>
                      <m:t>+</m:t>
                    </m:r>
                    <m:sSub>
                      <m:sSubPr>
                        <m:ctrlPr>
                          <a:rPr lang="en-US" sz="3600" b="0" i="1" smtClean="0">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𝜎</m:t>
                            </m:r>
                          </m:e>
                        </m:acc>
                      </m:e>
                      <m:sub>
                        <m:r>
                          <a:rPr lang="en-US" sz="3600" b="0" i="1" smtClean="0">
                            <a:solidFill>
                              <a:srgbClr val="FF0000"/>
                            </a:solidFill>
                            <a:latin typeface="Cambria Math" panose="02040503050406030204" pitchFamily="18" charset="0"/>
                          </a:rPr>
                          <m:t>𝑡</m:t>
                        </m:r>
                      </m:sub>
                    </m:sSub>
                    <m:r>
                      <a:rPr lang="en-US" sz="3600" i="1" smtClean="0">
                        <a:solidFill>
                          <a:srgbClr val="667E84"/>
                        </a:solidFill>
                        <a:latin typeface="Cambria Math" panose="02040503050406030204" pitchFamily="18" charset="0"/>
                      </a:rPr>
                      <m:t>𝑑</m:t>
                    </m:r>
                    <m:sSubSup>
                      <m:sSubSupPr>
                        <m:ctrlPr>
                          <a:rPr lang="en-US" sz="3600" i="1">
                            <a:solidFill>
                              <a:srgbClr val="667E84"/>
                            </a:solidFill>
                            <a:latin typeface="Cambria Math" panose="02040503050406030204" pitchFamily="18" charset="0"/>
                          </a:rPr>
                        </m:ctrlPr>
                      </m:sSubSupPr>
                      <m:e>
                        <m:acc>
                          <m:accPr>
                            <m:chr m:val="̃"/>
                            <m:ctrlPr>
                              <a:rPr lang="en-US" sz="3600" i="1">
                                <a:solidFill>
                                  <a:srgbClr val="667E84"/>
                                </a:solidFill>
                                <a:latin typeface="Cambria Math" panose="02040503050406030204" pitchFamily="18" charset="0"/>
                              </a:rPr>
                            </m:ctrlPr>
                          </m:accPr>
                          <m:e>
                            <m:r>
                              <a:rPr lang="en-US" sz="3600" i="1">
                                <a:solidFill>
                                  <a:srgbClr val="667E84"/>
                                </a:solidFill>
                                <a:latin typeface="Cambria Math" panose="02040503050406030204" pitchFamily="18" charset="0"/>
                              </a:rPr>
                              <m:t>𝑍</m:t>
                            </m:r>
                          </m:e>
                        </m:acc>
                      </m:e>
                      <m:sub>
                        <m:r>
                          <a:rPr lang="en-US" sz="3600" i="1">
                            <a:solidFill>
                              <a:srgbClr val="667E84"/>
                            </a:solidFill>
                            <a:latin typeface="Cambria Math" panose="02040503050406030204" pitchFamily="18" charset="0"/>
                          </a:rPr>
                          <m:t>𝑡</m:t>
                        </m:r>
                      </m:sub>
                      <m:sup>
                        <m:acc>
                          <m:accPr>
                            <m:chr m:val="̃"/>
                            <m:ctrlPr>
                              <a:rPr lang="en-US" sz="3600" i="1">
                                <a:solidFill>
                                  <a:srgbClr val="667E84"/>
                                </a:solidFill>
                                <a:latin typeface="Cambria Math" panose="02040503050406030204" pitchFamily="18" charset="0"/>
                              </a:rPr>
                            </m:ctrlPr>
                          </m:accPr>
                          <m:e>
                            <m:r>
                              <a:rPr lang="en-US" sz="3600" i="1">
                                <a:solidFill>
                                  <a:srgbClr val="667E84"/>
                                </a:solidFill>
                                <a:latin typeface="Cambria Math" panose="02040503050406030204" pitchFamily="18" charset="0"/>
                              </a:rPr>
                              <m:t>𝑖</m:t>
                            </m:r>
                          </m:e>
                        </m:acc>
                      </m:sup>
                    </m:sSubSup>
                    <m:r>
                      <a:rPr lang="en-US" sz="3600" b="0" i="0"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𝑑</m:t>
                    </m:r>
                    <m:sSubSup>
                      <m:sSubSupPr>
                        <m:ctrlPr>
                          <a:rPr lang="en-US" sz="3600" b="0" i="1" smtClean="0">
                            <a:solidFill>
                              <a:schemeClr val="tx1"/>
                            </a:solidFill>
                            <a:latin typeface="Cambria Math" panose="02040503050406030204" pitchFamily="18" charset="0"/>
                          </a:rPr>
                        </m:ctrlPr>
                      </m:sSubSupPr>
                      <m:e>
                        <m:r>
                          <m:rPr>
                            <m:sty m:val="p"/>
                          </m:rPr>
                          <a:rPr lang="en-US" sz="3600" b="0" i="0" smtClean="0">
                            <a:solidFill>
                              <a:schemeClr val="tx1"/>
                            </a:solidFill>
                            <a:latin typeface="Cambria Math" panose="02040503050406030204" pitchFamily="18" charset="0"/>
                          </a:rPr>
                          <m:t>Δ</m:t>
                        </m:r>
                      </m:e>
                      <m:sub>
                        <m:r>
                          <a:rPr lang="en-US" sz="3600" b="0" i="1" smtClean="0">
                            <a:solidFill>
                              <a:schemeClr val="tx1"/>
                            </a:solidFill>
                            <a:latin typeface="Cambria Math" panose="02040503050406030204" pitchFamily="18" charset="0"/>
                          </a:rPr>
                          <m:t>𝑡</m:t>
                        </m:r>
                      </m:sub>
                      <m:sup>
                        <m:r>
                          <a:rPr lang="en-US" sz="3600" b="0" i="1" smtClean="0">
                            <a:solidFill>
                              <a:schemeClr val="tx1"/>
                            </a:solidFill>
                            <a:latin typeface="Cambria Math" panose="02040503050406030204" pitchFamily="18" charset="0"/>
                          </a:rPr>
                          <m:t>𝑘</m:t>
                        </m:r>
                        <m:r>
                          <a:rPr lang="en-US" sz="3600" b="0" i="1" smtClean="0">
                            <a:solidFill>
                              <a:schemeClr val="tx1"/>
                            </a:solidFill>
                            <a:latin typeface="Cambria Math" panose="02040503050406030204" pitchFamily="18" charset="0"/>
                          </a:rPr>
                          <m:t>,</m:t>
                        </m:r>
                        <m:acc>
                          <m:accPr>
                            <m:chr m:val="̃"/>
                            <m:ctrlPr>
                              <a:rPr lang="en-US" sz="3600" i="1">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𝑖</m:t>
                            </m:r>
                          </m:e>
                        </m:acc>
                      </m:sup>
                    </m:sSubSup>
                    <m:r>
                      <a:rPr lang="en-US" sz="3600" b="0" i="1" smtClean="0">
                        <a:solidFill>
                          <a:srgbClr val="667E84"/>
                        </a:solidFill>
                        <a:latin typeface="Cambria Math" panose="02040503050406030204" pitchFamily="18" charset="0"/>
                      </a:rPr>
                      <m:t> </m:t>
                    </m:r>
                  </m:oMath>
                </a14:m>
                <a:endParaRPr lang="en-US" sz="3600" dirty="0"/>
              </a:p>
              <a:p>
                <a:pPr lvl="2"/>
                <a14:m>
                  <m:oMath xmlns:m="http://schemas.openxmlformats.org/officeDocument/2006/math">
                    <m:r>
                      <a:rPr lang="en-US" sz="3200" i="1" smtClean="0">
                        <a:solidFill>
                          <a:srgbClr val="667E84"/>
                        </a:solidFill>
                        <a:latin typeface="Cambria Math" panose="02040503050406030204" pitchFamily="18" charset="0"/>
                      </a:rPr>
                      <m:t>𝑑</m:t>
                    </m:r>
                    <m:sSubSup>
                      <m:sSubSupPr>
                        <m:ctrlPr>
                          <a:rPr lang="en-US" sz="3200" i="1">
                            <a:solidFill>
                              <a:srgbClr val="667E84"/>
                            </a:solidFill>
                            <a:latin typeface="Cambria Math" panose="02040503050406030204" pitchFamily="18" charset="0"/>
                          </a:rPr>
                        </m:ctrlPr>
                      </m:sSubSupPr>
                      <m:e>
                        <m:acc>
                          <m:accPr>
                            <m:chr m:val="̃"/>
                            <m:ctrlPr>
                              <a:rPr lang="en-US" sz="3200" i="1">
                                <a:solidFill>
                                  <a:srgbClr val="667E84"/>
                                </a:solidFill>
                                <a:latin typeface="Cambria Math" panose="02040503050406030204" pitchFamily="18" charset="0"/>
                              </a:rPr>
                            </m:ctrlPr>
                          </m:accPr>
                          <m:e>
                            <m:r>
                              <a:rPr lang="en-US" sz="3200" i="1">
                                <a:solidFill>
                                  <a:srgbClr val="667E84"/>
                                </a:solidFill>
                                <a:latin typeface="Cambria Math" panose="02040503050406030204" pitchFamily="18" charset="0"/>
                              </a:rPr>
                              <m:t>𝑍</m:t>
                            </m:r>
                          </m:e>
                        </m:acc>
                      </m:e>
                      <m:sub>
                        <m:r>
                          <a:rPr lang="en-US" sz="3200" i="1">
                            <a:solidFill>
                              <a:srgbClr val="667E84"/>
                            </a:solidFill>
                            <a:latin typeface="Cambria Math" panose="02040503050406030204" pitchFamily="18" charset="0"/>
                          </a:rPr>
                          <m:t>𝑡</m:t>
                        </m:r>
                      </m:sub>
                      <m:sup>
                        <m:acc>
                          <m:accPr>
                            <m:chr m:val="̃"/>
                            <m:ctrlPr>
                              <a:rPr lang="en-US" sz="3200" i="1">
                                <a:solidFill>
                                  <a:srgbClr val="667E84"/>
                                </a:solidFill>
                                <a:latin typeface="Cambria Math" panose="02040503050406030204" pitchFamily="18" charset="0"/>
                              </a:rPr>
                            </m:ctrlPr>
                          </m:accPr>
                          <m:e>
                            <m:r>
                              <a:rPr lang="en-US" sz="3200" i="1">
                                <a:solidFill>
                                  <a:srgbClr val="667E84"/>
                                </a:solidFill>
                                <a:latin typeface="Cambria Math" panose="02040503050406030204" pitchFamily="18" charset="0"/>
                              </a:rPr>
                              <m:t>𝑖</m:t>
                            </m:r>
                          </m:e>
                        </m:acc>
                      </m:sup>
                    </m:sSubSup>
                  </m:oMath>
                </a14:m>
                <a:r>
                  <a:rPr lang="en-US" sz="3200" dirty="0"/>
                  <a:t> idiosyncratic Brownian </a:t>
                </a:r>
              </a:p>
              <a:p>
                <a:pPr lvl="2"/>
                <a14:m>
                  <m:oMath xmlns:m="http://schemas.openxmlformats.org/officeDocument/2006/math">
                    <m:sSub>
                      <m:sSubPr>
                        <m:ctrlPr>
                          <a:rPr lang="en-US" sz="320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𝜎</m:t>
                            </m:r>
                          </m:e>
                        </m:acc>
                      </m:e>
                      <m:sub>
                        <m:r>
                          <a:rPr lang="en-US" sz="3200" i="1" smtClean="0">
                            <a:solidFill>
                              <a:srgbClr val="667E84"/>
                            </a:solidFill>
                            <a:latin typeface="Cambria Math" panose="02040503050406030204" pitchFamily="18" charset="0"/>
                          </a:rPr>
                          <m:t>𝑡</m:t>
                        </m:r>
                      </m:sub>
                    </m:sSub>
                    <m:r>
                      <a:rPr lang="en-US" sz="3200" b="0" i="1" smtClean="0">
                        <a:solidFill>
                          <a:srgbClr val="667E84"/>
                        </a:solidFill>
                        <a:latin typeface="Cambria Math" panose="02040503050406030204" pitchFamily="18" charset="0"/>
                      </a:rPr>
                      <m:t>∈{</m:t>
                    </m:r>
                    <m:sSup>
                      <m:sSupPr>
                        <m:ctrlPr>
                          <a:rPr lang="en-US" sz="3200" b="0" i="1" smtClean="0">
                            <a:latin typeface="Cambria Math" panose="02040503050406030204" pitchFamily="18" charset="0"/>
                          </a:rPr>
                        </m:ctrlPr>
                      </m:sSupPr>
                      <m:e>
                        <m:acc>
                          <m:accPr>
                            <m:chr m:val="̃"/>
                            <m:ctrlPr>
                              <a:rPr lang="en-US" sz="3200" i="1">
                                <a:latin typeface="Cambria Math" panose="02040503050406030204" pitchFamily="18" charset="0"/>
                              </a:rPr>
                            </m:ctrlPr>
                          </m:accPr>
                          <m:e>
                            <m:r>
                              <a:rPr lang="en-US" sz="3200" i="1">
                                <a:latin typeface="Cambria Math" panose="02040503050406030204" pitchFamily="18" charset="0"/>
                              </a:rPr>
                              <m:t>𝜎</m:t>
                            </m:r>
                          </m:e>
                        </m:acc>
                      </m:e>
                      <m:sup>
                        <m:r>
                          <a:rPr lang="en-US" sz="3200" b="0" i="1" smtClean="0">
                            <a:latin typeface="Cambria Math" panose="02040503050406030204" pitchFamily="18" charset="0"/>
                          </a:rPr>
                          <m:t>𝐿</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acc>
                          <m:accPr>
                            <m:chr m:val="̃"/>
                            <m:ctrlPr>
                              <a:rPr lang="en-US" sz="3200" i="1">
                                <a:latin typeface="Cambria Math" panose="02040503050406030204" pitchFamily="18" charset="0"/>
                              </a:rPr>
                            </m:ctrlPr>
                          </m:accPr>
                          <m:e>
                            <m:r>
                              <a:rPr lang="en-US" sz="3200" i="1">
                                <a:latin typeface="Cambria Math" panose="02040503050406030204" pitchFamily="18" charset="0"/>
                              </a:rPr>
                              <m:t>𝜎</m:t>
                            </m:r>
                          </m:e>
                        </m:acc>
                      </m:e>
                      <m:sup>
                        <m:r>
                          <a:rPr lang="en-US" sz="3200" b="0" i="1" smtClean="0">
                            <a:latin typeface="Cambria Math" panose="02040503050406030204" pitchFamily="18" charset="0"/>
                          </a:rPr>
                          <m:t>𝐻</m:t>
                        </m:r>
                      </m:sup>
                    </m:sSup>
                    <m:r>
                      <a:rPr lang="en-US" sz="3200" b="0" i="1" smtClean="0">
                        <a:solidFill>
                          <a:srgbClr val="667E84"/>
                        </a:solidFill>
                        <a:latin typeface="Cambria Math" panose="02040503050406030204" pitchFamily="18" charset="0"/>
                      </a:rPr>
                      <m:t>}</m:t>
                    </m:r>
                    <m:r>
                      <a:rPr lang="en-US" sz="3200" i="1">
                        <a:solidFill>
                          <a:schemeClr val="bg1"/>
                        </a:solidFill>
                        <a:latin typeface="Cambria Math" panose="02040503050406030204" pitchFamily="18" charset="0"/>
                      </a:rPr>
                      <m:t> </m:t>
                    </m:r>
                  </m:oMath>
                </a14:m>
                <a:r>
                  <a:rPr lang="en-US" sz="3200" dirty="0"/>
                  <a:t>exogenous process with Poisson arrival rate</a:t>
                </a:r>
              </a:p>
              <a:p>
                <a14:m>
                  <m:oMath xmlns:m="http://schemas.openxmlformats.org/officeDocument/2006/math">
                    <m:r>
                      <a:rPr lang="en-US" sz="4000" b="0" i="1" dirty="0" smtClean="0">
                        <a:latin typeface="Cambria Math" panose="02040503050406030204" pitchFamily="18" charset="0"/>
                      </a:rPr>
                      <m:t>𝑁</m:t>
                    </m:r>
                  </m:oMath>
                </a14:m>
                <a:r>
                  <a:rPr lang="en-US" sz="4000" dirty="0"/>
                  <a:t>‘s capital share: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𝜅</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sSubSup>
                      <m:sSubSupPr>
                        <m:ctrlPr>
                          <a:rPr lang="en-US" sz="4000" b="0" i="1" smtClean="0">
                            <a:latin typeface="Cambria Math" panose="02040503050406030204" pitchFamily="18" charset="0"/>
                          </a:rPr>
                        </m:ctrlPr>
                      </m:sSubSupPr>
                      <m:e>
                        <m:r>
                          <a:rPr lang="en-US" sz="4000" b="0" i="1" smtClean="0">
                            <a:latin typeface="Cambria Math" panose="02040503050406030204" pitchFamily="18" charset="0"/>
                          </a:rPr>
                          <m:t>𝐾</m:t>
                        </m:r>
                      </m:e>
                      <m:sub>
                        <m:r>
                          <a:rPr lang="en-US" sz="4000" b="0" i="1" smtClean="0">
                            <a:latin typeface="Cambria Math" panose="02040503050406030204" pitchFamily="18" charset="0"/>
                          </a:rPr>
                          <m:t>𝑡</m:t>
                        </m:r>
                      </m:sub>
                      <m:sup>
                        <m:r>
                          <a:rPr lang="en-US" sz="4000" b="0" i="1" smtClean="0">
                            <a:latin typeface="Cambria Math" panose="02040503050406030204" pitchFamily="18" charset="0"/>
                          </a:rPr>
                          <m:t>𝑁</m:t>
                        </m:r>
                      </m:sup>
                    </m:sSubSup>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𝐾</m:t>
                        </m:r>
                      </m:e>
                      <m:sub>
                        <m:r>
                          <a:rPr lang="en-US" sz="4000" b="0" i="1" smtClean="0">
                            <a:latin typeface="Cambria Math" panose="02040503050406030204" pitchFamily="18" charset="0"/>
                          </a:rPr>
                          <m:t>𝑡</m:t>
                        </m:r>
                      </m:sub>
                    </m:sSub>
                  </m:oMath>
                </a14:m>
                <a:r>
                  <a:rPr lang="en-US" sz="4000" dirty="0"/>
                  <a:t>,         </a:t>
                </a:r>
                <a14:m>
                  <m:oMath xmlns:m="http://schemas.openxmlformats.org/officeDocument/2006/math">
                    <m:sSubSup>
                      <m:sSubSupPr>
                        <m:ctrlPr>
                          <a:rPr lang="en-US" sz="4000" b="0" i="1" smtClean="0">
                            <a:latin typeface="Cambria Math" panose="02040503050406030204" pitchFamily="18" charset="0"/>
                          </a:rPr>
                        </m:ctrlPr>
                      </m:sSubSupPr>
                      <m:e>
                        <m:r>
                          <a:rPr lang="en-US" sz="4000" b="0" i="1" smtClean="0">
                            <a:latin typeface="Cambria Math" panose="02040503050406030204" pitchFamily="18" charset="0"/>
                          </a:rPr>
                          <m:t>𝐾</m:t>
                        </m:r>
                      </m:e>
                      <m:sub>
                        <m:r>
                          <a:rPr lang="en-US" sz="4000" b="0" i="1" smtClean="0">
                            <a:latin typeface="Cambria Math" panose="02040503050406030204" pitchFamily="18" charset="0"/>
                          </a:rPr>
                          <m:t>𝑡</m:t>
                        </m:r>
                      </m:sub>
                      <m:sup>
                        <m:r>
                          <a:rPr lang="en-US" sz="4000" b="0" i="1" smtClean="0">
                            <a:latin typeface="Cambria Math" panose="02040503050406030204" pitchFamily="18" charset="0"/>
                          </a:rPr>
                          <m:t>𝑁</m:t>
                        </m:r>
                      </m:sup>
                    </m:sSubSup>
                    <m:r>
                      <a:rPr lang="en-US" sz="4000" b="0" i="1" smtClean="0">
                        <a:latin typeface="Cambria Math" panose="02040503050406030204" pitchFamily="18" charset="0"/>
                      </a:rPr>
                      <m:t>≔</m:t>
                    </m:r>
                    <m:nary>
                      <m:naryPr>
                        <m:ctrlPr>
                          <a:rPr lang="en-US" sz="4000" b="0" i="1" smtClean="0">
                            <a:latin typeface="Cambria Math" panose="02040503050406030204" pitchFamily="18" charset="0"/>
                          </a:rPr>
                        </m:ctrlPr>
                      </m:naryPr>
                      <m:sub>
                        <m:r>
                          <m:rPr>
                            <m:brk m:alnAt="23"/>
                          </m:rPr>
                          <a:rPr lang="en-US" sz="4000" b="0" i="1" smtClean="0">
                            <a:latin typeface="Cambria Math" panose="02040503050406030204" pitchFamily="18" charset="0"/>
                          </a:rPr>
                          <m:t>0</m:t>
                        </m:r>
                      </m:sub>
                      <m:sup>
                        <m:r>
                          <a:rPr lang="en-US" sz="4000" i="1">
                            <a:latin typeface="Cambria Math" panose="02040503050406030204" pitchFamily="18" charset="0"/>
                          </a:rPr>
                          <m:t>1/2</m:t>
                        </m:r>
                      </m:sup>
                      <m:e>
                        <m:sSubSup>
                          <m:sSubSupPr>
                            <m:ctrlPr>
                              <a:rPr lang="en-US" sz="4000" b="0" i="1" smtClean="0">
                                <a:latin typeface="Cambria Math" panose="02040503050406030204" pitchFamily="18" charset="0"/>
                              </a:rPr>
                            </m:ctrlPr>
                          </m:sSubSupPr>
                          <m:e>
                            <m:r>
                              <a:rPr lang="en-US" sz="4000" b="0" i="1" smtClean="0">
                                <a:latin typeface="Cambria Math" panose="02040503050406030204" pitchFamily="18" charset="0"/>
                              </a:rPr>
                              <m:t>𝑘</m:t>
                            </m:r>
                          </m:e>
                          <m:sub>
                            <m:r>
                              <a:rPr lang="en-US" sz="4000" b="0" i="1" smtClean="0">
                                <a:latin typeface="Cambria Math" panose="02040503050406030204" pitchFamily="18" charset="0"/>
                              </a:rPr>
                              <m:t>𝑡</m:t>
                            </m:r>
                          </m:sub>
                          <m:sup>
                            <m:acc>
                              <m:accPr>
                                <m:chr m:val="̃"/>
                                <m:ctrlPr>
                                  <a:rPr lang="de-DE" sz="4000" i="1">
                                    <a:latin typeface="Cambria Math" panose="02040503050406030204" pitchFamily="18" charset="0"/>
                                  </a:rPr>
                                </m:ctrlPr>
                              </m:accPr>
                              <m:e>
                                <m:r>
                                  <a:rPr lang="de-DE" sz="4000" i="1">
                                    <a:latin typeface="Cambria Math" panose="02040503050406030204" pitchFamily="18" charset="0"/>
                                  </a:rPr>
                                  <m:t>𝑖</m:t>
                                </m:r>
                              </m:e>
                            </m:acc>
                          </m:sup>
                        </m:sSubSup>
                        <m:r>
                          <a:rPr lang="en-US" sz="4000" b="0" i="1" smtClean="0">
                            <a:latin typeface="Cambria Math" panose="02040503050406030204" pitchFamily="18" charset="0"/>
                          </a:rPr>
                          <m:t>𝑑</m:t>
                        </m:r>
                        <m:acc>
                          <m:accPr>
                            <m:chr m:val="̃"/>
                            <m:ctrlPr>
                              <a:rPr lang="de-DE" sz="4000" i="1">
                                <a:latin typeface="Cambria Math" panose="02040503050406030204" pitchFamily="18" charset="0"/>
                              </a:rPr>
                            </m:ctrlPr>
                          </m:accPr>
                          <m:e>
                            <m:r>
                              <a:rPr lang="de-DE" sz="4000" i="1">
                                <a:latin typeface="Cambria Math" panose="02040503050406030204" pitchFamily="18" charset="0"/>
                              </a:rPr>
                              <m:t>𝑖</m:t>
                            </m:r>
                          </m:e>
                        </m:acc>
                      </m:e>
                    </m:nary>
                  </m:oMath>
                </a14:m>
                <a:r>
                  <a:rPr lang="en-US" sz="4000" dirty="0"/>
                  <a:t>,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𝐾</m:t>
                        </m:r>
                      </m:e>
                      <m:sub>
                        <m:r>
                          <a:rPr lang="en-US" sz="4000" b="0" i="1" smtClean="0">
                            <a:latin typeface="Cambria Math" panose="02040503050406030204" pitchFamily="18" charset="0"/>
                          </a:rPr>
                          <m:t>𝑡</m:t>
                        </m:r>
                      </m:sub>
                    </m:sSub>
                    <m:r>
                      <a:rPr lang="en-US" sz="4000" i="1">
                        <a:latin typeface="Cambria Math" panose="02040503050406030204" pitchFamily="18" charset="0"/>
                      </a:rPr>
                      <m:t>≔</m:t>
                    </m:r>
                    <m:nary>
                      <m:naryPr>
                        <m:ctrlPr>
                          <a:rPr lang="en-US" sz="4000" i="1">
                            <a:latin typeface="Cambria Math" panose="02040503050406030204" pitchFamily="18" charset="0"/>
                          </a:rPr>
                        </m:ctrlPr>
                      </m:naryPr>
                      <m:sub>
                        <m:r>
                          <m:rPr>
                            <m:brk m:alnAt="23"/>
                          </m:rPr>
                          <a:rPr lang="en-US" sz="4000" i="1">
                            <a:latin typeface="Cambria Math" panose="02040503050406030204" pitchFamily="18" charset="0"/>
                          </a:rPr>
                          <m:t>0</m:t>
                        </m:r>
                      </m:sub>
                      <m:sup>
                        <m:r>
                          <a:rPr lang="en-US" sz="4000" i="1">
                            <a:latin typeface="Cambria Math" panose="02040503050406030204" pitchFamily="18" charset="0"/>
                          </a:rPr>
                          <m:t>1</m:t>
                        </m:r>
                      </m:sup>
                      <m:e>
                        <m:sSubSup>
                          <m:sSubSupPr>
                            <m:ctrlPr>
                              <a:rPr lang="en-US" sz="4000" i="1">
                                <a:latin typeface="Cambria Math" panose="02040503050406030204" pitchFamily="18" charset="0"/>
                              </a:rPr>
                            </m:ctrlPr>
                          </m:sSubSupPr>
                          <m:e>
                            <m:r>
                              <a:rPr lang="en-US" sz="4000" i="1">
                                <a:latin typeface="Cambria Math" panose="02040503050406030204" pitchFamily="18" charset="0"/>
                              </a:rPr>
                              <m:t>𝑘</m:t>
                            </m:r>
                          </m:e>
                          <m:sub>
                            <m:r>
                              <a:rPr lang="en-US" sz="4000" i="1">
                                <a:latin typeface="Cambria Math" panose="02040503050406030204" pitchFamily="18" charset="0"/>
                              </a:rPr>
                              <m:t>𝑡</m:t>
                            </m:r>
                          </m:sub>
                          <m:sup>
                            <m:acc>
                              <m:accPr>
                                <m:chr m:val="̃"/>
                                <m:ctrlPr>
                                  <a:rPr lang="de-DE" sz="4000" i="1">
                                    <a:latin typeface="Cambria Math" panose="02040503050406030204" pitchFamily="18" charset="0"/>
                                  </a:rPr>
                                </m:ctrlPr>
                              </m:accPr>
                              <m:e>
                                <m:r>
                                  <a:rPr lang="de-DE" sz="4000" i="1">
                                    <a:latin typeface="Cambria Math" panose="02040503050406030204" pitchFamily="18" charset="0"/>
                                  </a:rPr>
                                  <m:t>𝑖</m:t>
                                </m:r>
                              </m:e>
                            </m:acc>
                          </m:sup>
                        </m:sSubSup>
                        <m:r>
                          <a:rPr lang="en-US" sz="4000" i="1">
                            <a:latin typeface="Cambria Math" panose="02040503050406030204" pitchFamily="18" charset="0"/>
                          </a:rPr>
                          <m:t>𝑑</m:t>
                        </m:r>
                        <m:acc>
                          <m:accPr>
                            <m:chr m:val="̃"/>
                            <m:ctrlPr>
                              <a:rPr lang="de-DE" sz="4000" i="1">
                                <a:latin typeface="Cambria Math" panose="02040503050406030204" pitchFamily="18" charset="0"/>
                              </a:rPr>
                            </m:ctrlPr>
                          </m:accPr>
                          <m:e>
                            <m:r>
                              <a:rPr lang="de-DE" sz="4000" i="1">
                                <a:latin typeface="Cambria Math" panose="02040503050406030204" pitchFamily="18" charset="0"/>
                              </a:rPr>
                              <m:t>𝑖</m:t>
                            </m:r>
                          </m:e>
                        </m:acc>
                      </m:e>
                    </m:nary>
                  </m:oMath>
                </a14:m>
                <a:r>
                  <a:rPr lang="en-US" sz="4000" dirty="0"/>
                  <a:t> </a:t>
                </a:r>
              </a:p>
              <a:p>
                <a14:m>
                  <m:oMath xmlns:m="http://schemas.openxmlformats.org/officeDocument/2006/math">
                    <m:r>
                      <a:rPr lang="en-US" sz="4000" b="0" i="1" dirty="0" smtClean="0">
                        <a:latin typeface="Cambria Math" panose="02040503050406030204" pitchFamily="18" charset="0"/>
                      </a:rPr>
                      <m:t>𝑁</m:t>
                    </m:r>
                  </m:oMath>
                </a14:m>
                <a:r>
                  <a:rPr lang="en-US" sz="4000" dirty="0"/>
                  <a:t>‘s net worth share: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𝜂</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oMath>
                </a14:m>
                <a:r>
                  <a:rPr lang="en-US" sz="4000" dirty="0"/>
                  <a:t> </a:t>
                </a:r>
                <a14:m>
                  <m:oMath xmlns:m="http://schemas.openxmlformats.org/officeDocument/2006/math">
                    <m:sSubSup>
                      <m:sSubSupPr>
                        <m:ctrlPr>
                          <a:rPr lang="en-US" sz="4000" i="1">
                            <a:latin typeface="Cambria Math" panose="02040503050406030204" pitchFamily="18" charset="0"/>
                          </a:rPr>
                        </m:ctrlPr>
                      </m:sSubSupPr>
                      <m:e>
                        <m:r>
                          <a:rPr lang="en-US" sz="4000" b="0" i="1" smtClean="0">
                            <a:latin typeface="Cambria Math" panose="02040503050406030204" pitchFamily="18" charset="0"/>
                          </a:rPr>
                          <m:t>𝑁</m:t>
                        </m:r>
                      </m:e>
                      <m:sub>
                        <m:r>
                          <a:rPr lang="en-US" sz="4000" i="1">
                            <a:latin typeface="Cambria Math" panose="02040503050406030204" pitchFamily="18" charset="0"/>
                          </a:rPr>
                          <m:t>𝑡</m:t>
                        </m:r>
                      </m:sub>
                      <m:sup>
                        <m:r>
                          <a:rPr lang="en-US" sz="4000" b="0" i="1" smtClean="0">
                            <a:latin typeface="Cambria Math" panose="02040503050406030204" pitchFamily="18" charset="0"/>
                          </a:rPr>
                          <m:t>𝑁</m:t>
                        </m:r>
                      </m:sup>
                    </m:sSubSup>
                    <m:r>
                      <a:rPr lang="en-US" sz="4000" b="0" i="1" smtClean="0">
                        <a:latin typeface="Cambria Math" panose="02040503050406030204" pitchFamily="18" charset="0"/>
                      </a:rPr>
                      <m:t>/</m:t>
                    </m:r>
                    <m:sSub>
                      <m:sSubPr>
                        <m:ctrlPr>
                          <a:rPr lang="en-US" sz="4000" i="1">
                            <a:latin typeface="Cambria Math" panose="02040503050406030204" pitchFamily="18" charset="0"/>
                          </a:rPr>
                        </m:ctrlPr>
                      </m:sSubPr>
                      <m:e>
                        <m:r>
                          <a:rPr lang="en-US" sz="4000" b="0" i="1" smtClean="0">
                            <a:latin typeface="Cambria Math" panose="02040503050406030204" pitchFamily="18" charset="0"/>
                          </a:rPr>
                          <m:t>𝑁</m:t>
                        </m:r>
                      </m:e>
                      <m:sub>
                        <m:r>
                          <a:rPr lang="en-US" sz="4000" i="1">
                            <a:latin typeface="Cambria Math" panose="02040503050406030204" pitchFamily="18" charset="0"/>
                          </a:rPr>
                          <m:t>𝑡</m:t>
                        </m:r>
                      </m:sub>
                    </m:sSub>
                  </m:oMath>
                </a14:m>
                <a:r>
                  <a:rPr lang="en-US" sz="4000" dirty="0"/>
                  <a:t>,       </a:t>
                </a:r>
                <a14:m>
                  <m:oMath xmlns:m="http://schemas.openxmlformats.org/officeDocument/2006/math">
                    <m:sSubSup>
                      <m:sSubSupPr>
                        <m:ctrlPr>
                          <a:rPr lang="en-US" sz="4000" i="1">
                            <a:latin typeface="Cambria Math" panose="02040503050406030204" pitchFamily="18" charset="0"/>
                          </a:rPr>
                        </m:ctrlPr>
                      </m:sSubSupPr>
                      <m:e>
                        <m:r>
                          <a:rPr lang="en-US" sz="4000" i="1">
                            <a:latin typeface="Cambria Math" panose="02040503050406030204" pitchFamily="18" charset="0"/>
                          </a:rPr>
                          <m:t>𝑁</m:t>
                        </m:r>
                      </m:e>
                      <m:sub>
                        <m:r>
                          <a:rPr lang="en-US" sz="4000" i="1">
                            <a:latin typeface="Cambria Math" panose="02040503050406030204" pitchFamily="18" charset="0"/>
                          </a:rPr>
                          <m:t>𝑡</m:t>
                        </m:r>
                      </m:sub>
                      <m:sup>
                        <m:r>
                          <a:rPr lang="en-US" sz="4000" b="0" i="1" smtClean="0">
                            <a:latin typeface="Cambria Math" panose="02040503050406030204" pitchFamily="18" charset="0"/>
                          </a:rPr>
                          <m:t>𝑁</m:t>
                        </m:r>
                      </m:sup>
                    </m:sSubSup>
                    <m:r>
                      <a:rPr lang="en-US" sz="4000" i="1">
                        <a:latin typeface="Cambria Math" panose="02040503050406030204" pitchFamily="18" charset="0"/>
                      </a:rPr>
                      <m:t>≔</m:t>
                    </m:r>
                    <m:nary>
                      <m:naryPr>
                        <m:ctrlPr>
                          <a:rPr lang="en-US" sz="4000" i="1">
                            <a:latin typeface="Cambria Math" panose="02040503050406030204" pitchFamily="18" charset="0"/>
                          </a:rPr>
                        </m:ctrlPr>
                      </m:naryPr>
                      <m:sub>
                        <m:r>
                          <m:rPr>
                            <m:brk m:alnAt="23"/>
                          </m:rPr>
                          <a:rPr lang="en-US" sz="4000" i="1">
                            <a:latin typeface="Cambria Math" panose="02040503050406030204" pitchFamily="18" charset="0"/>
                          </a:rPr>
                          <m:t>0</m:t>
                        </m:r>
                      </m:sub>
                      <m:sup>
                        <m:r>
                          <a:rPr lang="en-US" sz="4000" i="1">
                            <a:latin typeface="Cambria Math" panose="02040503050406030204" pitchFamily="18" charset="0"/>
                          </a:rPr>
                          <m:t>1/2</m:t>
                        </m:r>
                      </m:sup>
                      <m:e>
                        <m:sSubSup>
                          <m:sSubSupPr>
                            <m:ctrlPr>
                              <a:rPr lang="en-US" sz="4000" i="1">
                                <a:latin typeface="Cambria Math" panose="02040503050406030204" pitchFamily="18" charset="0"/>
                              </a:rPr>
                            </m:ctrlPr>
                          </m:sSubSupPr>
                          <m:e>
                            <m:r>
                              <a:rPr lang="en-US" sz="4000" i="1">
                                <a:latin typeface="Cambria Math" panose="02040503050406030204" pitchFamily="18" charset="0"/>
                              </a:rPr>
                              <m:t>𝑛</m:t>
                            </m:r>
                          </m:e>
                          <m:sub>
                            <m:r>
                              <a:rPr lang="en-US" sz="4000" i="1">
                                <a:latin typeface="Cambria Math" panose="02040503050406030204" pitchFamily="18" charset="0"/>
                              </a:rPr>
                              <m:t>𝑡</m:t>
                            </m:r>
                          </m:sub>
                          <m:sup>
                            <m:acc>
                              <m:accPr>
                                <m:chr m:val="̃"/>
                                <m:ctrlPr>
                                  <a:rPr lang="de-DE" sz="4000" i="1">
                                    <a:latin typeface="Cambria Math" panose="02040503050406030204" pitchFamily="18" charset="0"/>
                                  </a:rPr>
                                </m:ctrlPr>
                              </m:accPr>
                              <m:e>
                                <m:r>
                                  <a:rPr lang="de-DE" sz="4000" i="1">
                                    <a:latin typeface="Cambria Math" panose="02040503050406030204" pitchFamily="18" charset="0"/>
                                  </a:rPr>
                                  <m:t>𝑖</m:t>
                                </m:r>
                              </m:e>
                            </m:acc>
                          </m:sup>
                        </m:sSubSup>
                        <m:r>
                          <a:rPr lang="en-US" sz="4000" i="1">
                            <a:latin typeface="Cambria Math" panose="02040503050406030204" pitchFamily="18" charset="0"/>
                          </a:rPr>
                          <m:t>𝑑</m:t>
                        </m:r>
                        <m:acc>
                          <m:accPr>
                            <m:chr m:val="̃"/>
                            <m:ctrlPr>
                              <a:rPr lang="de-DE" sz="4000" i="1">
                                <a:latin typeface="Cambria Math" panose="02040503050406030204" pitchFamily="18" charset="0"/>
                              </a:rPr>
                            </m:ctrlPr>
                          </m:accPr>
                          <m:e>
                            <m:r>
                              <a:rPr lang="de-DE" sz="4000" i="1">
                                <a:latin typeface="Cambria Math" panose="02040503050406030204" pitchFamily="18" charset="0"/>
                              </a:rPr>
                              <m:t>𝑖</m:t>
                            </m:r>
                          </m:e>
                        </m:acc>
                      </m:e>
                    </m:nary>
                  </m:oMath>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9305" y="1179761"/>
                <a:ext cx="15993085" cy="8370640"/>
              </a:xfrm>
              <a:blipFill>
                <a:blip r:embed="rId2"/>
                <a:stretch>
                  <a:fillRect l="-1029" t="-8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15094375" y="4055911"/>
            <a:ext cx="988904" cy="546946"/>
          </a:xfrm>
        </p:spPr>
        <p:txBody>
          <a:bodyPr/>
          <a:lstStyle/>
          <a:p>
            <a:fld id="{3488EFA5-B9E7-4918-BF97-C27C2BBB1656}" type="slidenum">
              <a:rPr lang="en-US" smtClean="0"/>
              <a:t>18</a:t>
            </a:fld>
            <a:endParaRPr lang="en-US" dirty="0"/>
          </a:p>
        </p:txBody>
      </p:sp>
      <p:sp>
        <p:nvSpPr>
          <p:cNvPr id="39" name="Rectangle 38">
            <a:extLst>
              <a:ext uri="{FF2B5EF4-FFF2-40B4-BE49-F238E27FC236}">
                <a16:creationId xmlns:a16="http://schemas.microsoft.com/office/drawing/2014/main" id="{9E4A8529-30B0-4DFE-BF14-AF5AC609171F}"/>
              </a:ext>
            </a:extLst>
          </p:cNvPr>
          <p:cNvSpPr/>
          <p:nvPr/>
        </p:nvSpPr>
        <p:spPr>
          <a:xfrm>
            <a:off x="12559220" y="3377528"/>
            <a:ext cx="1422769"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a:extLst>
              <a:ext uri="{FF2B5EF4-FFF2-40B4-BE49-F238E27FC236}">
                <a16:creationId xmlns:a16="http://schemas.microsoft.com/office/drawing/2014/main" id="{A89D49F4-99C2-497C-9E4F-EBD4F66D20B3}"/>
              </a:ext>
            </a:extLst>
          </p:cNvPr>
          <p:cNvSpPr/>
          <p:nvPr/>
        </p:nvSpPr>
        <p:spPr>
          <a:xfrm>
            <a:off x="12762420" y="3580728"/>
            <a:ext cx="1422769"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a:extLst>
              <a:ext uri="{FF2B5EF4-FFF2-40B4-BE49-F238E27FC236}">
                <a16:creationId xmlns:a16="http://schemas.microsoft.com/office/drawing/2014/main" id="{7D6CC05C-95D5-4D01-9BE7-AB7E8157289F}"/>
              </a:ext>
            </a:extLst>
          </p:cNvPr>
          <p:cNvSpPr/>
          <p:nvPr/>
        </p:nvSpPr>
        <p:spPr>
          <a:xfrm>
            <a:off x="12965620" y="3783928"/>
            <a:ext cx="1422769"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9C572BD9-BE10-4333-836D-6C50EE5CFC4C}"/>
              </a:ext>
            </a:extLst>
          </p:cNvPr>
          <p:cNvCxnSpPr/>
          <p:nvPr/>
        </p:nvCxnSpPr>
        <p:spPr>
          <a:xfrm>
            <a:off x="12569265" y="2225779"/>
            <a:ext cx="2852363" cy="0"/>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EF09C361-EDD3-4759-85B9-D61DE39C4698}"/>
              </a:ext>
            </a:extLst>
          </p:cNvPr>
          <p:cNvSpPr txBox="1"/>
          <p:nvPr/>
        </p:nvSpPr>
        <p:spPr>
          <a:xfrm>
            <a:off x="12462798" y="18777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44" name="TextBox 43">
            <a:extLst>
              <a:ext uri="{FF2B5EF4-FFF2-40B4-BE49-F238E27FC236}">
                <a16:creationId xmlns:a16="http://schemas.microsoft.com/office/drawing/2014/main" id="{00AED3F7-6AC2-4A87-946B-6C9E11F0B7EF}"/>
              </a:ext>
            </a:extLst>
          </p:cNvPr>
          <p:cNvSpPr txBox="1"/>
          <p:nvPr/>
        </p:nvSpPr>
        <p:spPr>
          <a:xfrm>
            <a:off x="15174721" y="18753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45" name="Straight Connector 44">
            <a:extLst>
              <a:ext uri="{FF2B5EF4-FFF2-40B4-BE49-F238E27FC236}">
                <a16:creationId xmlns:a16="http://schemas.microsoft.com/office/drawing/2014/main" id="{65F0A017-1975-4E73-B1FA-267B157AF1FB}"/>
              </a:ext>
            </a:extLst>
          </p:cNvPr>
          <p:cNvCxnSpPr/>
          <p:nvPr/>
        </p:nvCxnSpPr>
        <p:spPr>
          <a:xfrm>
            <a:off x="13984995" y="2225972"/>
            <a:ext cx="0" cy="1746665"/>
          </a:xfrm>
          <a:prstGeom prst="line">
            <a:avLst/>
          </a:prstGeom>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113354F4-4A2C-4D85-BF0D-D9A60C00B5AD}"/>
              </a:ext>
            </a:extLst>
          </p:cNvPr>
          <p:cNvSpPr/>
          <p:nvPr/>
        </p:nvSpPr>
        <p:spPr>
          <a:xfrm>
            <a:off x="12554026" y="2484919"/>
            <a:ext cx="1395825" cy="877925"/>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0B1BFD8D-CAEC-4E55-B417-43B816AE75C5}"/>
              </a:ext>
            </a:extLst>
          </p:cNvPr>
          <p:cNvSpPr/>
          <p:nvPr/>
        </p:nvSpPr>
        <p:spPr>
          <a:xfrm>
            <a:off x="14029768" y="2489285"/>
            <a:ext cx="1383188" cy="1676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48" name="Straight Connector 47">
            <a:extLst>
              <a:ext uri="{FF2B5EF4-FFF2-40B4-BE49-F238E27FC236}">
                <a16:creationId xmlns:a16="http://schemas.microsoft.com/office/drawing/2014/main" id="{0C93A2F8-3710-436D-870B-01CCC0B3A035}"/>
              </a:ext>
            </a:extLst>
          </p:cNvPr>
          <p:cNvCxnSpPr/>
          <p:nvPr/>
        </p:nvCxnSpPr>
        <p:spPr>
          <a:xfrm>
            <a:off x="12772465" y="2428979"/>
            <a:ext cx="2852363" cy="0"/>
          </a:xfrm>
          <a:prstGeom prst="line">
            <a:avLst/>
          </a:prstGeom>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04927E11-1D1A-4161-99BC-ABCF77C6E56F}"/>
              </a:ext>
            </a:extLst>
          </p:cNvPr>
          <p:cNvSpPr txBox="1"/>
          <p:nvPr/>
        </p:nvSpPr>
        <p:spPr>
          <a:xfrm>
            <a:off x="12665998" y="20809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50" name="TextBox 49">
            <a:extLst>
              <a:ext uri="{FF2B5EF4-FFF2-40B4-BE49-F238E27FC236}">
                <a16:creationId xmlns:a16="http://schemas.microsoft.com/office/drawing/2014/main" id="{090148D1-409E-4D17-A05A-95C98FE6BB9D}"/>
              </a:ext>
            </a:extLst>
          </p:cNvPr>
          <p:cNvSpPr txBox="1"/>
          <p:nvPr/>
        </p:nvSpPr>
        <p:spPr>
          <a:xfrm>
            <a:off x="15377921" y="20785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51" name="Straight Connector 50">
            <a:extLst>
              <a:ext uri="{FF2B5EF4-FFF2-40B4-BE49-F238E27FC236}">
                <a16:creationId xmlns:a16="http://schemas.microsoft.com/office/drawing/2014/main" id="{4BF85784-36CA-4BDD-9809-B1F8DA51C3EA}"/>
              </a:ext>
            </a:extLst>
          </p:cNvPr>
          <p:cNvCxnSpPr/>
          <p:nvPr/>
        </p:nvCxnSpPr>
        <p:spPr>
          <a:xfrm>
            <a:off x="14198646" y="2418766"/>
            <a:ext cx="0" cy="1543465"/>
          </a:xfrm>
          <a:prstGeom prst="line">
            <a:avLst/>
          </a:prstGeom>
        </p:spPr>
        <p:style>
          <a:lnRef idx="3">
            <a:schemeClr val="dk1"/>
          </a:lnRef>
          <a:fillRef idx="0">
            <a:schemeClr val="dk1"/>
          </a:fillRef>
          <a:effectRef idx="2">
            <a:schemeClr val="dk1"/>
          </a:effectRef>
          <a:fontRef idx="minor">
            <a:schemeClr val="tx1"/>
          </a:fontRef>
        </p:style>
      </p:cxnSp>
      <p:sp>
        <p:nvSpPr>
          <p:cNvPr id="52" name="Rectangle 51">
            <a:extLst>
              <a:ext uri="{FF2B5EF4-FFF2-40B4-BE49-F238E27FC236}">
                <a16:creationId xmlns:a16="http://schemas.microsoft.com/office/drawing/2014/main" id="{7F8F2929-5C67-44A2-87F5-01D8A448B829}"/>
              </a:ext>
            </a:extLst>
          </p:cNvPr>
          <p:cNvSpPr/>
          <p:nvPr/>
        </p:nvSpPr>
        <p:spPr>
          <a:xfrm>
            <a:off x="12757226" y="2691401"/>
            <a:ext cx="1395825" cy="859403"/>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53" name="Rectangle 52">
            <a:extLst>
              <a:ext uri="{FF2B5EF4-FFF2-40B4-BE49-F238E27FC236}">
                <a16:creationId xmlns:a16="http://schemas.microsoft.com/office/drawing/2014/main" id="{EA4CF678-EDCB-4D03-95CD-1F47FF90627A}"/>
              </a:ext>
            </a:extLst>
          </p:cNvPr>
          <p:cNvSpPr/>
          <p:nvPr/>
        </p:nvSpPr>
        <p:spPr>
          <a:xfrm>
            <a:off x="14232968" y="2699915"/>
            <a:ext cx="1383188" cy="1267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54" name="Straight Connector 53">
            <a:extLst>
              <a:ext uri="{FF2B5EF4-FFF2-40B4-BE49-F238E27FC236}">
                <a16:creationId xmlns:a16="http://schemas.microsoft.com/office/drawing/2014/main" id="{3AFBD0AC-1C1F-4F4D-B7EA-AE5B7AE37B06}"/>
              </a:ext>
            </a:extLst>
          </p:cNvPr>
          <p:cNvCxnSpPr/>
          <p:nvPr/>
        </p:nvCxnSpPr>
        <p:spPr>
          <a:xfrm>
            <a:off x="12975665" y="2632179"/>
            <a:ext cx="2852363" cy="0"/>
          </a:xfrm>
          <a:prstGeom prst="line">
            <a:avLst/>
          </a:prstGeom>
        </p:spPr>
        <p:style>
          <a:lnRef idx="3">
            <a:schemeClr val="dk1"/>
          </a:lnRef>
          <a:fillRef idx="0">
            <a:schemeClr val="dk1"/>
          </a:fillRef>
          <a:effectRef idx="2">
            <a:schemeClr val="dk1"/>
          </a:effectRef>
          <a:fontRef idx="minor">
            <a:schemeClr val="tx1"/>
          </a:fontRef>
        </p:style>
      </p:cxnSp>
      <p:sp>
        <p:nvSpPr>
          <p:cNvPr id="55" name="TextBox 54">
            <a:extLst>
              <a:ext uri="{FF2B5EF4-FFF2-40B4-BE49-F238E27FC236}">
                <a16:creationId xmlns:a16="http://schemas.microsoft.com/office/drawing/2014/main" id="{4BDD3412-68D3-44C6-A3CD-50FE02CE6B49}"/>
              </a:ext>
            </a:extLst>
          </p:cNvPr>
          <p:cNvSpPr txBox="1"/>
          <p:nvPr/>
        </p:nvSpPr>
        <p:spPr>
          <a:xfrm>
            <a:off x="12869198" y="22841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56" name="TextBox 55">
            <a:extLst>
              <a:ext uri="{FF2B5EF4-FFF2-40B4-BE49-F238E27FC236}">
                <a16:creationId xmlns:a16="http://schemas.microsoft.com/office/drawing/2014/main" id="{D5FDD47A-1A5E-4AAB-9324-95D5807EB84B}"/>
              </a:ext>
            </a:extLst>
          </p:cNvPr>
          <p:cNvSpPr txBox="1"/>
          <p:nvPr/>
        </p:nvSpPr>
        <p:spPr>
          <a:xfrm>
            <a:off x="15581121" y="22817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57" name="Straight Connector 56">
            <a:extLst>
              <a:ext uri="{FF2B5EF4-FFF2-40B4-BE49-F238E27FC236}">
                <a16:creationId xmlns:a16="http://schemas.microsoft.com/office/drawing/2014/main" id="{97ED11A3-064A-4A95-A930-8BDE79CF811B}"/>
              </a:ext>
            </a:extLst>
          </p:cNvPr>
          <p:cNvCxnSpPr/>
          <p:nvPr/>
        </p:nvCxnSpPr>
        <p:spPr>
          <a:xfrm>
            <a:off x="14394130" y="2632371"/>
            <a:ext cx="0" cy="1192024"/>
          </a:xfrm>
          <a:prstGeom prst="line">
            <a:avLst/>
          </a:prstGeom>
        </p:spPr>
        <p:style>
          <a:lnRef idx="3">
            <a:schemeClr val="dk1"/>
          </a:lnRef>
          <a:fillRef idx="0">
            <a:schemeClr val="dk1"/>
          </a:fillRef>
          <a:effectRef idx="2">
            <a:schemeClr val="dk1"/>
          </a:effectRef>
          <a:fontRef idx="minor">
            <a:schemeClr val="tx1"/>
          </a:fontRef>
        </p:style>
      </p:cxnSp>
      <p:sp>
        <p:nvSpPr>
          <p:cNvPr id="58" name="Rectangle 57">
            <a:extLst>
              <a:ext uri="{FF2B5EF4-FFF2-40B4-BE49-F238E27FC236}">
                <a16:creationId xmlns:a16="http://schemas.microsoft.com/office/drawing/2014/main" id="{2409F672-7640-4169-8902-1BFD76D6D1C8}"/>
              </a:ext>
            </a:extLst>
          </p:cNvPr>
          <p:cNvSpPr/>
          <p:nvPr/>
        </p:nvSpPr>
        <p:spPr>
          <a:xfrm>
            <a:off x="12960426" y="2896174"/>
            <a:ext cx="1395825" cy="842399"/>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59" name="Rectangle 58">
            <a:extLst>
              <a:ext uri="{FF2B5EF4-FFF2-40B4-BE49-F238E27FC236}">
                <a16:creationId xmlns:a16="http://schemas.microsoft.com/office/drawing/2014/main" id="{73F80C30-7AB9-471A-8E15-8DDA4EFEB9F2}"/>
              </a:ext>
            </a:extLst>
          </p:cNvPr>
          <p:cNvSpPr/>
          <p:nvPr/>
        </p:nvSpPr>
        <p:spPr>
          <a:xfrm>
            <a:off x="14436168" y="2887875"/>
            <a:ext cx="1383188" cy="10644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60" name="Straight Connector 59">
            <a:extLst>
              <a:ext uri="{FF2B5EF4-FFF2-40B4-BE49-F238E27FC236}">
                <a16:creationId xmlns:a16="http://schemas.microsoft.com/office/drawing/2014/main" id="{887BBDD9-70E4-4657-9FA7-773F50348D86}"/>
              </a:ext>
            </a:extLst>
          </p:cNvPr>
          <p:cNvCxnSpPr/>
          <p:nvPr/>
        </p:nvCxnSpPr>
        <p:spPr>
          <a:xfrm>
            <a:off x="13178865" y="2820139"/>
            <a:ext cx="2852363" cy="0"/>
          </a:xfrm>
          <a:prstGeom prst="line">
            <a:avLst/>
          </a:prstGeom>
        </p:spPr>
        <p:style>
          <a:lnRef idx="3">
            <a:schemeClr val="dk1"/>
          </a:lnRef>
          <a:fillRef idx="0">
            <a:schemeClr val="dk1"/>
          </a:fillRef>
          <a:effectRef idx="2">
            <a:schemeClr val="dk1"/>
          </a:effectRef>
          <a:fontRef idx="minor">
            <a:schemeClr val="tx1"/>
          </a:fontRef>
        </p:style>
      </p:cxnSp>
      <p:sp>
        <p:nvSpPr>
          <p:cNvPr id="61" name="TextBox 60">
            <a:extLst>
              <a:ext uri="{FF2B5EF4-FFF2-40B4-BE49-F238E27FC236}">
                <a16:creationId xmlns:a16="http://schemas.microsoft.com/office/drawing/2014/main" id="{17F118A0-0A15-4409-BEBE-7C104DD452AA}"/>
              </a:ext>
            </a:extLst>
          </p:cNvPr>
          <p:cNvSpPr txBox="1"/>
          <p:nvPr/>
        </p:nvSpPr>
        <p:spPr>
          <a:xfrm>
            <a:off x="13072398" y="24873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62" name="TextBox 61">
            <a:extLst>
              <a:ext uri="{FF2B5EF4-FFF2-40B4-BE49-F238E27FC236}">
                <a16:creationId xmlns:a16="http://schemas.microsoft.com/office/drawing/2014/main" id="{40C7BEBC-4C50-405C-80CD-E72DBD16CD01}"/>
              </a:ext>
            </a:extLst>
          </p:cNvPr>
          <p:cNvSpPr txBox="1"/>
          <p:nvPr/>
        </p:nvSpPr>
        <p:spPr>
          <a:xfrm>
            <a:off x="15784321" y="24849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63" name="Straight Connector 62">
            <a:extLst>
              <a:ext uri="{FF2B5EF4-FFF2-40B4-BE49-F238E27FC236}">
                <a16:creationId xmlns:a16="http://schemas.microsoft.com/office/drawing/2014/main" id="{49E1C9FF-B431-4CA8-B3AC-89E3ED275209}"/>
              </a:ext>
            </a:extLst>
          </p:cNvPr>
          <p:cNvCxnSpPr/>
          <p:nvPr/>
        </p:nvCxnSpPr>
        <p:spPr>
          <a:xfrm flipH="1">
            <a:off x="14597138" y="2820139"/>
            <a:ext cx="0" cy="221742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9E7E4A60-92B4-45C9-80FC-44BF1D3C0866}"/>
                  </a:ext>
                </a:extLst>
              </p:cNvPr>
              <p:cNvSpPr/>
              <p:nvPr/>
            </p:nvSpPr>
            <p:spPr>
              <a:xfrm>
                <a:off x="13163626" y="3085873"/>
                <a:ext cx="1395825" cy="871332"/>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Gov. deb</a:t>
                </a:r>
                <a14:m>
                  <m:oMath xmlns:m="http://schemas.openxmlformats.org/officeDocument/2006/math">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t</m:t>
                        </m:r>
                      </m:e>
                      <m:sup>
                        <m:r>
                          <a:rPr lang="en-US" sz="2000" b="0" i="1" smtClean="0">
                            <a:latin typeface="Cambria Math" panose="02040503050406030204" pitchFamily="18" charset="0"/>
                          </a:rPr>
                          <m:t>𝑁</m:t>
                        </m:r>
                      </m:sup>
                    </m:sSup>
                  </m:oMath>
                </a14:m>
                <a:br>
                  <a:rPr lang="en-US" sz="2000" dirty="0">
                    <a:latin typeface="+mj-lt"/>
                  </a:rPr>
                </a:br>
                <a14:m>
                  <m:oMathPara xmlns:m="http://schemas.openxmlformats.org/officeDocument/2006/math">
                    <m:oMathParaPr>
                      <m:jc m:val="centerGroup"/>
                    </m:oMathParaPr>
                    <m:oMath xmlns:m="http://schemas.openxmlformats.org/officeDocument/2006/math">
                      <m:r>
                        <m:rPr>
                          <m:nor/>
                        </m:rPr>
                        <a:rPr lang="en-US" sz="2000" dirty="0"/>
                        <m:t>Gov</m:t>
                      </m:r>
                      <m:r>
                        <m:rPr>
                          <m:nor/>
                        </m:rPr>
                        <a:rPr lang="en-US" sz="2000" dirty="0"/>
                        <m:t>. </m:t>
                      </m:r>
                      <m:r>
                        <m:rPr>
                          <m:nor/>
                        </m:rPr>
                        <a:rPr lang="en-US" sz="2000" dirty="0"/>
                        <m:t>deb</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t</m:t>
                          </m:r>
                        </m:e>
                        <m:sup>
                          <m:r>
                            <a:rPr lang="en-US" sz="2000" b="0" i="1" smtClean="0">
                              <a:latin typeface="Cambria Math" panose="02040503050406030204" pitchFamily="18" charset="0"/>
                            </a:rPr>
                            <m:t>𝑆</m:t>
                          </m:r>
                        </m:sup>
                      </m:sSup>
                    </m:oMath>
                  </m:oMathPara>
                </a14:m>
                <a:endParaRPr lang="en-US" sz="2000" dirty="0">
                  <a:latin typeface="+mj-lt"/>
                </a:endParaRPr>
              </a:p>
            </p:txBody>
          </p:sp>
        </mc:Choice>
        <mc:Fallback xmlns="">
          <p:sp>
            <p:nvSpPr>
              <p:cNvPr id="64" name="Rectangle 63">
                <a:extLst>
                  <a:ext uri="{FF2B5EF4-FFF2-40B4-BE49-F238E27FC236}">
                    <a16:creationId xmlns:a16="http://schemas.microsoft.com/office/drawing/2014/main" id="{9E7E4A60-92B4-45C9-80FC-44BF1D3C0866}"/>
                  </a:ext>
                </a:extLst>
              </p:cNvPr>
              <p:cNvSpPr>
                <a:spLocks noRot="1" noChangeAspect="1" noMove="1" noResize="1" noEditPoints="1" noAdjustHandles="1" noChangeArrowheads="1" noChangeShapeType="1" noTextEdit="1"/>
              </p:cNvSpPr>
              <p:nvPr/>
            </p:nvSpPr>
            <p:spPr>
              <a:xfrm>
                <a:off x="13163626" y="3085873"/>
                <a:ext cx="1395825" cy="871332"/>
              </a:xfrm>
              <a:prstGeom prst="rect">
                <a:avLst/>
              </a:prstGeom>
              <a:blipFill>
                <a:blip r:embed="rId3"/>
                <a:stretch>
                  <a:fillRect l="-3913"/>
                </a:stretch>
              </a:blipFill>
            </p:spPr>
            <p:txBody>
              <a:bodyPr/>
              <a:lstStyle/>
              <a:p>
                <a:r>
                  <a:rPr lang="en-US">
                    <a:noFill/>
                  </a:rPr>
                  <a:t> </a:t>
                </a:r>
              </a:p>
            </p:txBody>
          </p:sp>
        </mc:Fallback>
      </mc:AlternateContent>
      <p:sp>
        <p:nvSpPr>
          <p:cNvPr id="65" name="Rectangle 64">
            <a:extLst>
              <a:ext uri="{FF2B5EF4-FFF2-40B4-BE49-F238E27FC236}">
                <a16:creationId xmlns:a16="http://schemas.microsoft.com/office/drawing/2014/main" id="{6396F4E0-EAC1-4676-BAE6-B24D12F78972}"/>
              </a:ext>
            </a:extLst>
          </p:cNvPr>
          <p:cNvSpPr/>
          <p:nvPr/>
        </p:nvSpPr>
        <p:spPr>
          <a:xfrm>
            <a:off x="14639175" y="3079219"/>
            <a:ext cx="1383188" cy="1779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66" name="TextBox 65">
            <a:extLst>
              <a:ext uri="{FF2B5EF4-FFF2-40B4-BE49-F238E27FC236}">
                <a16:creationId xmlns:a16="http://schemas.microsoft.com/office/drawing/2014/main" id="{7FE432E5-CE87-4484-BD68-4939BC7E0220}"/>
              </a:ext>
            </a:extLst>
          </p:cNvPr>
          <p:cNvSpPr txBox="1"/>
          <p:nvPr/>
        </p:nvSpPr>
        <p:spPr>
          <a:xfrm rot="16200000">
            <a:off x="14476739" y="3761222"/>
            <a:ext cx="1580689" cy="502766"/>
          </a:xfrm>
          <a:prstGeom prst="rect">
            <a:avLst/>
          </a:prstGeom>
          <a:noFill/>
        </p:spPr>
        <p:txBody>
          <a:bodyPr wrap="none" rtlCol="0">
            <a:spAutoFit/>
          </a:bodyPr>
          <a:lstStyle/>
          <a:p>
            <a:r>
              <a:rPr lang="en-US" sz="2667" dirty="0">
                <a:latin typeface="+mj-lt"/>
              </a:rPr>
              <a:t>Net worth</a:t>
            </a: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41811245-495E-4649-BDD8-4A7D7FA9288E}"/>
                  </a:ext>
                </a:extLst>
              </p:cNvPr>
              <p:cNvSpPr/>
              <p:nvPr/>
            </p:nvSpPr>
            <p:spPr>
              <a:xfrm>
                <a:off x="13168820" y="3987128"/>
                <a:ext cx="1395825"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a:rPr lang="en-US" sz="2400" i="1">
                              <a:latin typeface="Cambria Math" panose="02040503050406030204" pitchFamily="18" charset="0"/>
                            </a:rPr>
                            <m:t>𝑡</m:t>
                          </m:r>
                        </m:sub>
                        <m:sup>
                          <m:acc>
                            <m:accPr>
                              <m:chr m:val="̃"/>
                              <m:ctrlPr>
                                <a:rPr lang="en-US" sz="2400" i="1">
                                  <a:latin typeface="Cambria Math" panose="02040503050406030204" pitchFamily="18" charset="0"/>
                                </a:rPr>
                              </m:ctrlPr>
                            </m:accPr>
                            <m:e>
                              <m:r>
                                <a:rPr lang="en-US" sz="2400" i="1">
                                  <a:latin typeface="Cambria Math" panose="02040503050406030204" pitchFamily="18" charset="0"/>
                                </a:rPr>
                                <m:t>𝑖</m:t>
                              </m:r>
                            </m:e>
                          </m:acc>
                        </m:sup>
                      </m:sSubSup>
                    </m:oMath>
                  </m:oMathPara>
                </a14:m>
                <a:endParaRPr lang="en-US" sz="2400" dirty="0"/>
              </a:p>
            </p:txBody>
          </p:sp>
        </mc:Choice>
        <mc:Fallback xmlns="">
          <p:sp>
            <p:nvSpPr>
              <p:cNvPr id="67" name="Rectangle 66">
                <a:extLst>
                  <a:ext uri="{FF2B5EF4-FFF2-40B4-BE49-F238E27FC236}">
                    <a16:creationId xmlns:a16="http://schemas.microsoft.com/office/drawing/2014/main" id="{41811245-495E-4649-BDD8-4A7D7FA9288E}"/>
                  </a:ext>
                </a:extLst>
              </p:cNvPr>
              <p:cNvSpPr>
                <a:spLocks noRot="1" noChangeAspect="1" noMove="1" noResize="1" noEditPoints="1" noAdjustHandles="1" noChangeArrowheads="1" noChangeShapeType="1" noTextEdit="1"/>
              </p:cNvSpPr>
              <p:nvPr/>
            </p:nvSpPr>
            <p:spPr>
              <a:xfrm>
                <a:off x="13168820" y="3987128"/>
                <a:ext cx="1395825" cy="8764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B5FA71A-B680-4E9C-A938-647175980B89}"/>
                  </a:ext>
                </a:extLst>
              </p:cNvPr>
              <p:cNvSpPr txBox="1"/>
              <p:nvPr/>
            </p:nvSpPr>
            <p:spPr>
              <a:xfrm>
                <a:off x="15330768" y="3700726"/>
                <a:ext cx="526490" cy="4723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acc>
                            <m:accPr>
                              <m:chr m:val="̃"/>
                              <m:ctrlPr>
                                <a:rPr lang="en-US" sz="2400" i="1">
                                  <a:latin typeface="Cambria Math" panose="02040503050406030204" pitchFamily="18" charset="0"/>
                                </a:rPr>
                              </m:ctrlPr>
                            </m:accPr>
                            <m:e>
                              <m:r>
                                <a:rPr lang="en-US" sz="2400" i="1">
                                  <a:latin typeface="Cambria Math" panose="02040503050406030204" pitchFamily="18" charset="0"/>
                                </a:rPr>
                                <m:t>𝑖</m:t>
                              </m:r>
                            </m:e>
                          </m:acc>
                        </m:sup>
                      </m:sSup>
                    </m:oMath>
                  </m:oMathPara>
                </a14:m>
                <a:endParaRPr lang="en-US" sz="2400" dirty="0"/>
              </a:p>
            </p:txBody>
          </p:sp>
        </mc:Choice>
        <mc:Fallback xmlns="">
          <p:sp>
            <p:nvSpPr>
              <p:cNvPr id="68" name="TextBox 67">
                <a:extLst>
                  <a:ext uri="{FF2B5EF4-FFF2-40B4-BE49-F238E27FC236}">
                    <a16:creationId xmlns:a16="http://schemas.microsoft.com/office/drawing/2014/main" id="{BB5FA71A-B680-4E9C-A938-647175980B89}"/>
                  </a:ext>
                </a:extLst>
              </p:cNvPr>
              <p:cNvSpPr txBox="1">
                <a:spLocks noRot="1" noChangeAspect="1" noMove="1" noResize="1" noEditPoints="1" noAdjustHandles="1" noChangeArrowheads="1" noChangeShapeType="1" noTextEdit="1"/>
              </p:cNvSpPr>
              <p:nvPr/>
            </p:nvSpPr>
            <p:spPr>
              <a:xfrm>
                <a:off x="15330768" y="3700726"/>
                <a:ext cx="526490" cy="472309"/>
              </a:xfrm>
              <a:prstGeom prst="rect">
                <a:avLst/>
              </a:prstGeom>
              <a:blipFill>
                <a:blip r:embed="rId5"/>
                <a:stretch>
                  <a:fillRect r="-38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E56D76C-D1BD-42E3-8C53-8F1C4A9CD46B}"/>
                  </a:ext>
                </a:extLst>
              </p:cNvPr>
              <p:cNvSpPr txBox="1"/>
              <p:nvPr/>
            </p:nvSpPr>
            <p:spPr>
              <a:xfrm>
                <a:off x="508985" y="2747622"/>
                <a:ext cx="11910167" cy="12395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3200" i="1" smtClean="0">
                              <a:latin typeface="Cambria Math" panose="02040503050406030204" pitchFamily="18" charset="0"/>
                            </a:rPr>
                          </m:ctrlPr>
                        </m:fPr>
                        <m:num>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𝑛</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num>
                        <m:den>
                          <m:sSubSup>
                            <m:sSubSupPr>
                              <m:ctrlPr>
                                <a:rPr lang="de-DE" sz="3200" i="1">
                                  <a:latin typeface="Cambria Math" panose="02040503050406030204" pitchFamily="18" charset="0"/>
                                </a:rPr>
                              </m:ctrlPr>
                            </m:sSubSupPr>
                            <m:e>
                              <m:r>
                                <a:rPr lang="de-DE" sz="3200" i="1">
                                  <a:latin typeface="Cambria Math" panose="02040503050406030204" pitchFamily="18" charset="0"/>
                                </a:rPr>
                                <m:t>𝑛</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den>
                      </m:f>
                      <m:r>
                        <a:rPr lang="de-DE" sz="3200" i="1">
                          <a:latin typeface="Cambria Math" panose="02040503050406030204" pitchFamily="18" charset="0"/>
                        </a:rPr>
                        <m:t>=−</m:t>
                      </m:r>
                      <m:f>
                        <m:fPr>
                          <m:ctrlPr>
                            <a:rPr lang="de-DE" sz="3200" i="1">
                              <a:latin typeface="Cambria Math" panose="02040503050406030204" pitchFamily="18" charset="0"/>
                            </a:rPr>
                          </m:ctrlPr>
                        </m:fPr>
                        <m:num>
                          <m:sSubSup>
                            <m:sSubSupPr>
                              <m:ctrlPr>
                                <a:rPr lang="de-DE" sz="3200" i="1">
                                  <a:latin typeface="Cambria Math" panose="02040503050406030204" pitchFamily="18" charset="0"/>
                                </a:rPr>
                              </m:ctrlPr>
                            </m:sSubSupPr>
                            <m:e>
                              <m:r>
                                <a:rPr lang="de-DE" sz="3200" i="1">
                                  <a:latin typeface="Cambria Math" panose="02040503050406030204" pitchFamily="18" charset="0"/>
                                </a:rPr>
                                <m:t>𝑐</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num>
                        <m:den>
                          <m:sSubSup>
                            <m:sSubSupPr>
                              <m:ctrlPr>
                                <a:rPr lang="de-DE" sz="3200" i="1">
                                  <a:latin typeface="Cambria Math" panose="02040503050406030204" pitchFamily="18" charset="0"/>
                                </a:rPr>
                              </m:ctrlPr>
                            </m:sSubSupPr>
                            <m:e>
                              <m:r>
                                <a:rPr lang="de-DE" sz="3200" i="1">
                                  <a:latin typeface="Cambria Math" panose="02040503050406030204" pitchFamily="18" charset="0"/>
                                </a:rPr>
                                <m:t>𝑛</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den>
                      </m:f>
                      <m:r>
                        <a:rPr lang="de-DE" sz="3200" i="1">
                          <a:latin typeface="Cambria Math" panose="02040503050406030204" pitchFamily="18" charset="0"/>
                        </a:rPr>
                        <m:t>𝑑𝑡</m:t>
                      </m:r>
                      <m:r>
                        <a:rPr lang="de-DE" sz="3200" i="1">
                          <a:latin typeface="Cambria Math" panose="02040503050406030204" pitchFamily="18" charset="0"/>
                        </a:rPr>
                        <m:t>+</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𝑁</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𝑟</m:t>
                          </m:r>
                        </m:e>
                        <m:sub>
                          <m:r>
                            <a:rPr lang="de-DE" sz="3200" i="1">
                              <a:latin typeface="Cambria Math" panose="02040503050406030204" pitchFamily="18" charset="0"/>
                            </a:rPr>
                            <m:t>𝑡</m:t>
                          </m:r>
                        </m:sub>
                        <m:sup>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𝑁</m:t>
                              </m:r>
                            </m:sup>
                          </m:sSup>
                        </m:sup>
                      </m:sSubSup>
                      <m:r>
                        <a:rPr lang="de-DE" sz="3200" i="1">
                          <a:latin typeface="Cambria Math" panose="02040503050406030204" pitchFamily="18" charset="0"/>
                        </a:rPr>
                        <m:t>+</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𝑆</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𝑟</m:t>
                          </m:r>
                        </m:e>
                        <m:sub>
                          <m:r>
                            <a:rPr lang="de-DE" sz="3200" i="1">
                              <a:latin typeface="Cambria Math" panose="02040503050406030204" pitchFamily="18" charset="0"/>
                            </a:rPr>
                            <m:t>𝑡</m:t>
                          </m:r>
                        </m:sub>
                        <m:sup>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𝑆</m:t>
                              </m:r>
                            </m:sup>
                          </m:sSup>
                        </m:sup>
                      </m:sSubSup>
                      <m:r>
                        <a:rPr lang="en-US" sz="3200" b="0" i="1" smtClean="0">
                          <a:latin typeface="Cambria Math" panose="02040503050406030204" pitchFamily="18" charset="0"/>
                          <a:ea typeface="Cambria Math" panose="02040503050406030204" pitchFamily="18" charset="0"/>
                        </a:rPr>
                        <m:t>+</m:t>
                      </m:r>
                      <m:d>
                        <m:dPr>
                          <m:ctrlPr>
                            <a:rPr lang="de-DE" sz="3200" i="1">
                              <a:latin typeface="Cambria Math" panose="02040503050406030204" pitchFamily="18" charset="0"/>
                            </a:rPr>
                          </m:ctrlPr>
                        </m:dPr>
                        <m:e>
                          <m:r>
                            <a:rPr lang="de-DE" sz="3200" i="1">
                              <a:latin typeface="Cambria Math" panose="02040503050406030204" pitchFamily="18" charset="0"/>
                            </a:rPr>
                            <m:t>1−</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𝑁</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r>
                            <a:rPr lang="en-US" sz="3200" i="1">
                              <a:latin typeface="Cambria Math" panose="02040503050406030204" pitchFamily="18" charset="0"/>
                            </a:rPr>
                            <m:t>−</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𝑆</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e>
                      </m:d>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𝑟</m:t>
                          </m:r>
                        </m:e>
                        <m:sub>
                          <m:r>
                            <a:rPr lang="de-DE" sz="3200" i="1">
                              <a:latin typeface="Cambria Math" panose="02040503050406030204" pitchFamily="18" charset="0"/>
                            </a:rPr>
                            <m:t>𝑡</m:t>
                          </m:r>
                        </m:sub>
                        <m:sup>
                          <m:r>
                            <a:rPr lang="de-DE" sz="3200" i="1">
                              <a:latin typeface="Cambria Math" panose="02040503050406030204" pitchFamily="18" charset="0"/>
                            </a:rPr>
                            <m:t>𝐾</m:t>
                          </m:r>
                          <m:r>
                            <a:rPr lang="de-DE"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oMath>
                  </m:oMathPara>
                </a14:m>
                <a:endParaRPr lang="en-US" dirty="0"/>
              </a:p>
            </p:txBody>
          </p:sp>
        </mc:Choice>
        <mc:Fallback xmlns="">
          <p:sp>
            <p:nvSpPr>
              <p:cNvPr id="37" name="TextBox 36">
                <a:extLst>
                  <a:ext uri="{FF2B5EF4-FFF2-40B4-BE49-F238E27FC236}">
                    <a16:creationId xmlns:a16="http://schemas.microsoft.com/office/drawing/2014/main" id="{3E56D76C-D1BD-42E3-8C53-8F1C4A9CD46B}"/>
                  </a:ext>
                </a:extLst>
              </p:cNvPr>
              <p:cNvSpPr txBox="1">
                <a:spLocks noRot="1" noChangeAspect="1" noMove="1" noResize="1" noEditPoints="1" noAdjustHandles="1" noChangeArrowheads="1" noChangeShapeType="1" noTextEdit="1"/>
              </p:cNvSpPr>
              <p:nvPr/>
            </p:nvSpPr>
            <p:spPr>
              <a:xfrm>
                <a:off x="508985" y="2747622"/>
                <a:ext cx="11910167" cy="1239506"/>
              </a:xfrm>
              <a:prstGeom prst="rect">
                <a:avLst/>
              </a:prstGeom>
              <a:blipFill>
                <a:blip r:embed="rId6"/>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647F8E49-3D2D-964B-A9A3-B4AC18A97BEB}"/>
              </a:ext>
            </a:extLst>
          </p:cNvPr>
          <p:cNvCxnSpPr/>
          <p:nvPr/>
        </p:nvCxnSpPr>
        <p:spPr>
          <a:xfrm>
            <a:off x="13163626" y="3521539"/>
            <a:ext cx="13958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01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Country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9305" y="1125518"/>
                <a:ext cx="15993085" cy="8370640"/>
              </a:xfrm>
            </p:spPr>
            <p:txBody>
              <a:bodyPr>
                <a:normAutofit/>
              </a:bodyPr>
              <a:lstStyle/>
              <a:p>
                <a:r>
                  <a:rPr lang="en-US" dirty="0"/>
                  <a:t>Citizens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 </m:t>
                    </m:r>
                  </m:oMath>
                </a14:m>
                <a:r>
                  <a:rPr lang="en-US" dirty="0"/>
                  <a:t> in </a:t>
                </a:r>
                <a14:m>
                  <m:oMath xmlns:m="http://schemas.openxmlformats.org/officeDocument/2006/math">
                    <m:r>
                      <a:rPr lang="en-US" b="0" i="1" dirty="0" smtClean="0">
                        <a:latin typeface="Cambria Math" panose="02040503050406030204" pitchFamily="18" charset="0"/>
                      </a:rPr>
                      <m:t>𝑁</m:t>
                    </m:r>
                  </m:oMath>
                </a14:m>
                <a:r>
                  <a:rPr lang="en-US"/>
                  <a:t>, (country </a:t>
                </a:r>
                <a14:m>
                  <m:oMath xmlns:m="http://schemas.openxmlformats.org/officeDocument/2006/math">
                    <m:r>
                      <a:rPr lang="en-US" b="0" i="1" dirty="0" smtClean="0">
                        <a:latin typeface="Cambria Math" panose="02040503050406030204" pitchFamily="18" charset="0"/>
                      </a:rPr>
                      <m:t>𝑆</m:t>
                    </m:r>
                  </m:oMath>
                </a14:m>
                <a:r>
                  <a:rPr lang="en-US" dirty="0"/>
                  <a:t> symmetric)</a:t>
                </a:r>
              </a:p>
              <a:p>
                <a:pPr marL="0" indent="0">
                  <a:buNone/>
                </a:pPr>
                <a:r>
                  <a:rPr lang="en-US" sz="4000" dirty="0"/>
                  <a:t> </a:t>
                </a:r>
                <a14:m>
                  <m:oMath xmlns:m="http://schemas.openxmlformats.org/officeDocument/2006/math">
                    <m:r>
                      <a:rPr lang="en-US" sz="4000" i="1">
                        <a:latin typeface="Cambria Math"/>
                      </a:rPr>
                      <m:t>𝐸</m:t>
                    </m:r>
                    <m:d>
                      <m:dPr>
                        <m:begChr m:val="["/>
                        <m:endChr m:val="]"/>
                        <m:ctrlPr>
                          <a:rPr lang="en-US" sz="4000" i="1">
                            <a:latin typeface="Cambria Math" panose="02040503050406030204" pitchFamily="18" charset="0"/>
                          </a:rPr>
                        </m:ctrlPr>
                      </m:dPr>
                      <m:e>
                        <m:nary>
                          <m:naryPr>
                            <m:ctrlPr>
                              <a:rPr lang="en-US" sz="4000" i="1">
                                <a:latin typeface="Cambria Math" panose="02040503050406030204" pitchFamily="18" charset="0"/>
                              </a:rPr>
                            </m:ctrlPr>
                          </m:naryPr>
                          <m:sub>
                            <m:r>
                              <m:rPr>
                                <m:brk m:alnAt="23"/>
                              </m:rPr>
                              <a:rPr lang="en-US" sz="4000" i="1">
                                <a:latin typeface="Cambria Math"/>
                              </a:rPr>
                              <m:t>0</m:t>
                            </m:r>
                          </m:sub>
                          <m:sup>
                            <m:r>
                              <a:rPr lang="en-US" sz="4000" i="1">
                                <a:latin typeface="Cambria Math"/>
                                <a:ea typeface="Cambria Math"/>
                              </a:rPr>
                              <m:t>∞</m:t>
                            </m:r>
                          </m:sup>
                          <m:e>
                            <m:sSup>
                              <m:sSupPr>
                                <m:ctrlPr>
                                  <a:rPr lang="en-US" sz="4000" i="1">
                                    <a:latin typeface="Cambria Math" panose="02040503050406030204" pitchFamily="18" charset="0"/>
                                  </a:rPr>
                                </m:ctrlPr>
                              </m:sSupPr>
                              <m:e>
                                <m:r>
                                  <a:rPr lang="en-US" sz="4000" i="1">
                                    <a:latin typeface="Cambria Math"/>
                                  </a:rPr>
                                  <m:t>𝑒</m:t>
                                </m:r>
                              </m:e>
                              <m:sup>
                                <m:r>
                                  <a:rPr lang="en-US" sz="4000" i="1">
                                    <a:latin typeface="Cambria Math"/>
                                  </a:rPr>
                                  <m:t>−</m:t>
                                </m:r>
                                <m:r>
                                  <a:rPr lang="en-US" sz="4000" i="1">
                                    <a:latin typeface="Cambria Math" panose="02040503050406030204" pitchFamily="18" charset="0"/>
                                  </a:rPr>
                                  <m:t>𝜌</m:t>
                                </m:r>
                                <m:r>
                                  <a:rPr lang="en-US" sz="4000" i="1">
                                    <a:latin typeface="Cambria Math"/>
                                  </a:rPr>
                                  <m:t>𝑡</m:t>
                                </m:r>
                              </m:sup>
                            </m:sSup>
                            <m:func>
                              <m:funcPr>
                                <m:ctrlPr>
                                  <a:rPr lang="en-US" sz="4000" b="0" i="1" smtClean="0">
                                    <a:latin typeface="Cambria Math" panose="02040503050406030204" pitchFamily="18" charset="0"/>
                                  </a:rPr>
                                </m:ctrlPr>
                              </m:funcPr>
                              <m:fName>
                                <m:r>
                                  <a:rPr lang="en-US" sz="4000" b="0" i="0" smtClean="0">
                                    <a:latin typeface="Cambria Math" panose="02040503050406030204" pitchFamily="18" charset="0"/>
                                  </a:rPr>
                                  <m:t>(</m:t>
                                </m:r>
                                <m:r>
                                  <m:rPr>
                                    <m:sty m:val="p"/>
                                  </m:rPr>
                                  <a:rPr lang="en-US" sz="4000" b="0" i="0" smtClean="0">
                                    <a:latin typeface="Cambria Math" panose="02040503050406030204" pitchFamily="18" charset="0"/>
                                  </a:rPr>
                                  <m:t>log</m:t>
                                </m:r>
                              </m:fName>
                              <m:e>
                                <m:sSubSup>
                                  <m:sSubSupPr>
                                    <m:ctrlPr>
                                      <a:rPr lang="en-US" sz="4000" i="1">
                                        <a:latin typeface="Cambria Math" panose="02040503050406030204" pitchFamily="18" charset="0"/>
                                      </a:rPr>
                                    </m:ctrlPr>
                                  </m:sSubSupPr>
                                  <m:e>
                                    <m:r>
                                      <a:rPr lang="en-US" sz="4000" i="1">
                                        <a:latin typeface="Cambria Math" panose="02040503050406030204" pitchFamily="18" charset="0"/>
                                      </a:rPr>
                                      <m:t>𝑐</m:t>
                                    </m:r>
                                  </m:e>
                                  <m:sub>
                                    <m:r>
                                      <a:rPr lang="en-US" sz="4000" i="1">
                                        <a:latin typeface="Cambria Math" panose="02040503050406030204" pitchFamily="18" charset="0"/>
                                      </a:rPr>
                                      <m:t>𝑡</m:t>
                                    </m:r>
                                  </m:sub>
                                  <m:sup>
                                    <m:acc>
                                      <m:accPr>
                                        <m:chr m:val="̃"/>
                                        <m:ctrlPr>
                                          <a:rPr lang="en-US" sz="4000" i="1">
                                            <a:latin typeface="Cambria Math" panose="02040503050406030204" pitchFamily="18" charset="0"/>
                                          </a:rPr>
                                        </m:ctrlPr>
                                      </m:accPr>
                                      <m:e>
                                        <m:r>
                                          <a:rPr lang="en-US" sz="4000" i="1">
                                            <a:latin typeface="Cambria Math" panose="02040503050406030204" pitchFamily="18" charset="0"/>
                                          </a:rPr>
                                          <m:t>𝑖</m:t>
                                        </m:r>
                                      </m:e>
                                    </m:acc>
                                  </m:sup>
                                </m:sSubSup>
                              </m:e>
                            </m:func>
                            <m:r>
                              <a:rPr lang="en-US" sz="4000" b="0" i="1" smtClean="0">
                                <a:latin typeface="Cambria Math" panose="02040503050406030204" pitchFamily="18" charset="0"/>
                              </a:rPr>
                              <m:t>+</m:t>
                            </m:r>
                            <m:r>
                              <m:rPr>
                                <m:sty m:val="p"/>
                              </m:rPr>
                              <a:rPr lang="en-US" sz="4000" b="0" i="0" smtClean="0">
                                <a:latin typeface="Cambria Math" panose="02040503050406030204" pitchFamily="18" charset="0"/>
                              </a:rPr>
                              <m:t>log</m:t>
                            </m:r>
                            <m:r>
                              <a:rPr lang="en-US" sz="4000" b="0" i="1" smtClean="0">
                                <a:latin typeface="Cambria Math" panose="02040503050406030204" pitchFamily="18" charset="0"/>
                              </a:rPr>
                              <m:t>(</m:t>
                            </m:r>
                            <m:r>
                              <a:rPr lang="en-US" sz="4000" i="1">
                                <a:latin typeface="Cambria Math" panose="02040503050406030204" pitchFamily="18" charset="0"/>
                                <a:ea typeface="Cambria Math" panose="02040503050406030204" pitchFamily="18" charset="0"/>
                              </a:rPr>
                              <m:t>ℊ</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𝐾</m:t>
                                </m:r>
                              </m:e>
                              <m:sub>
                                <m:r>
                                  <a:rPr lang="en-US" sz="4000" i="1">
                                    <a:latin typeface="Cambria Math" panose="02040503050406030204" pitchFamily="18" charset="0"/>
                                  </a:rPr>
                                  <m:t>𝑡</m:t>
                                </m:r>
                              </m:sub>
                            </m:sSub>
                            <m:r>
                              <a:rPr lang="en-US" sz="4000" b="0" i="1" smtClean="0">
                                <a:latin typeface="Cambria Math" panose="02040503050406030204" pitchFamily="18" charset="0"/>
                              </a:rPr>
                              <m:t>))</m:t>
                            </m:r>
                            <m:r>
                              <a:rPr lang="en-US" sz="4000" i="1">
                                <a:latin typeface="Cambria Math"/>
                              </a:rPr>
                              <m:t>𝑑𝑡</m:t>
                            </m:r>
                          </m:e>
                        </m:nary>
                      </m:e>
                    </m:d>
                  </m:oMath>
                </a14:m>
                <a:r>
                  <a:rPr lang="en-US" dirty="0"/>
                  <a:t>  </a:t>
                </a:r>
                <a:r>
                  <a:rPr lang="en-US" dirty="0" err="1"/>
                  <a:t>s.t.</a:t>
                </a:r>
                <a:r>
                  <a:rPr lang="en-US" dirty="0"/>
                  <a:t>  No Ponzi &amp;				</a:t>
                </a:r>
                <a:r>
                  <a:rPr lang="en-US" sz="6600" dirty="0"/>
                  <a:t>	</a:t>
                </a:r>
                <a:r>
                  <a:rPr lang="en-US" sz="4800" dirty="0"/>
                  <a:t>	              </a:t>
                </a:r>
                <a:endParaRPr lang="en-US" sz="900" dirty="0"/>
              </a:p>
              <a:p>
                <a:r>
                  <a:rPr lang="en-US" dirty="0"/>
                  <a:t>Each citizen operates physical capital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𝑡</m:t>
                        </m:r>
                      </m:sub>
                      <m:sup>
                        <m:acc>
                          <m:accPr>
                            <m:chr m:val="̃"/>
                            <m:ctrlPr>
                              <a:rPr lang="en-US" i="1">
                                <a:latin typeface="Cambria Math" panose="02040503050406030204" pitchFamily="18" charset="0"/>
                              </a:rPr>
                            </m:ctrlPr>
                          </m:accPr>
                          <m:e>
                            <m:r>
                              <a:rPr lang="en-US" i="1">
                                <a:latin typeface="Cambria Math" panose="02040503050406030204" pitchFamily="18" charset="0"/>
                              </a:rPr>
                              <m:t>𝑖</m:t>
                            </m:r>
                          </m:e>
                        </m:acc>
                      </m:sup>
                    </m:sSubSup>
                  </m:oMath>
                </a14:m>
                <a:r>
                  <a:rPr lang="en-US" dirty="0"/>
                  <a:t> in his country</a:t>
                </a:r>
              </a:p>
              <a:p>
                <a:pPr lvl="1"/>
                <a:r>
                  <a:rPr lang="en-US" sz="3600" dirty="0"/>
                  <a:t>Output in nuts:   </a:t>
                </a:r>
                <a14:m>
                  <m:oMath xmlns:m="http://schemas.openxmlformats.org/officeDocument/2006/math">
                    <m:r>
                      <a:rPr lang="en-US" sz="3600" i="1">
                        <a:latin typeface="Cambria Math" panose="02040503050406030204" pitchFamily="18" charset="0"/>
                      </a:rPr>
                      <m:t>𝑎</m:t>
                    </m:r>
                    <m:sSubSup>
                      <m:sSubSupPr>
                        <m:ctrlPr>
                          <a:rPr lang="en-US" sz="3600" i="1">
                            <a:latin typeface="Cambria Math" panose="02040503050406030204" pitchFamily="18" charset="0"/>
                          </a:rPr>
                        </m:ctrlPr>
                      </m:sSubSupPr>
                      <m:e>
                        <m:r>
                          <a:rPr lang="en-US" sz="3600" i="1">
                            <a:latin typeface="Cambria Math" panose="02040503050406030204" pitchFamily="18" charset="0"/>
                          </a:rPr>
                          <m:t>𝑘</m:t>
                        </m:r>
                      </m:e>
                      <m:sub>
                        <m:r>
                          <a:rPr lang="en-US" sz="3600" i="1">
                            <a:latin typeface="Cambria Math" panose="02040503050406030204" pitchFamily="18" charset="0"/>
                          </a:rPr>
                          <m:t>𝑡</m:t>
                        </m:r>
                      </m:sub>
                      <m:sup>
                        <m:acc>
                          <m:accPr>
                            <m:chr m:val="̃"/>
                            <m:ctrlPr>
                              <a:rPr lang="en-US" sz="3600" i="1">
                                <a:latin typeface="Cambria Math" panose="02040503050406030204" pitchFamily="18" charset="0"/>
                              </a:rPr>
                            </m:ctrlPr>
                          </m:accPr>
                          <m:e>
                            <m:r>
                              <a:rPr lang="en-US" sz="3600" i="1">
                                <a:latin typeface="Cambria Math" panose="02040503050406030204" pitchFamily="18" charset="0"/>
                              </a:rPr>
                              <m:t>𝑖</m:t>
                            </m:r>
                          </m:e>
                        </m:acc>
                      </m:sup>
                    </m:sSubSup>
                    <m:r>
                      <a:rPr lang="en-US" sz="3600" i="1">
                        <a:latin typeface="Cambria Math" panose="02040503050406030204" pitchFamily="18" charset="0"/>
                      </a:rPr>
                      <m:t>𝑑𝑡</m:t>
                    </m:r>
                  </m:oMath>
                </a14:m>
                <a:endParaRPr lang="en-US" sz="3600" dirty="0"/>
              </a:p>
              <a:p>
                <a:pPr lvl="2"/>
                <a:r>
                  <a:rPr lang="en-US" sz="3200" dirty="0"/>
                  <a:t>Sold in at global market at nut price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𝑝</m:t>
                        </m:r>
                      </m:e>
                      <m:sup>
                        <m:r>
                          <a:rPr lang="en-US" sz="3200" b="0" i="1" smtClean="0">
                            <a:latin typeface="Cambria Math" panose="02040503050406030204" pitchFamily="18" charset="0"/>
                          </a:rPr>
                          <m:t>𝑛</m:t>
                        </m:r>
                      </m:sup>
                    </m:sSup>
                  </m:oMath>
                </a14:m>
                <a:r>
                  <a:rPr lang="en-US" sz="3200" dirty="0">
                    <a:solidFill>
                      <a:schemeClr val="bg1">
                        <a:lumMod val="95000"/>
                      </a:schemeClr>
                    </a:solidFill>
                  </a:rPr>
                  <a:t> in country </a:t>
                </a:r>
                <a14:m>
                  <m:oMath xmlns:m="http://schemas.openxmlformats.org/officeDocument/2006/math">
                    <m:r>
                      <a:rPr lang="en-US" sz="3200" b="0" i="1" dirty="0" smtClean="0">
                        <a:solidFill>
                          <a:schemeClr val="bg1">
                            <a:lumMod val="95000"/>
                          </a:schemeClr>
                        </a:solidFill>
                        <a:latin typeface="Cambria Math" panose="02040503050406030204" pitchFamily="18" charset="0"/>
                      </a:rPr>
                      <m:t>𝑁</m:t>
                    </m:r>
                  </m:oMath>
                </a14:m>
                <a:r>
                  <a:rPr lang="en-US" sz="3200" dirty="0">
                    <a:solidFill>
                      <a:schemeClr val="bg1">
                        <a:lumMod val="95000"/>
                      </a:schemeClr>
                    </a:solidFill>
                  </a:rPr>
                  <a:t> numeraire </a:t>
                </a:r>
                <a14:m>
                  <m:oMath xmlns:m="http://schemas.openxmlformats.org/officeDocument/2006/math">
                    <m:sSup>
                      <m:sSupPr>
                        <m:ctrlPr>
                          <a:rPr lang="en-US" sz="3200" i="1">
                            <a:solidFill>
                              <a:schemeClr val="bg1">
                                <a:lumMod val="95000"/>
                              </a:schemeClr>
                            </a:solidFill>
                            <a:latin typeface="Cambria Math" panose="02040503050406030204" pitchFamily="18" charset="0"/>
                          </a:rPr>
                        </m:ctrlPr>
                      </m:sSupPr>
                      <m:e>
                        <m:r>
                          <a:rPr lang="en-US" sz="3200" i="1">
                            <a:solidFill>
                              <a:schemeClr val="bg1">
                                <a:lumMod val="95000"/>
                              </a:schemeClr>
                            </a:solidFill>
                            <a:latin typeface="Cambria Math" panose="02040503050406030204" pitchFamily="18" charset="0"/>
                          </a:rPr>
                          <m:t>𝑐</m:t>
                        </m:r>
                      </m:e>
                      <m:sup>
                        <m:r>
                          <a:rPr lang="en-US" sz="3200" b="0" i="1" smtClean="0">
                            <a:solidFill>
                              <a:schemeClr val="bg1">
                                <a:lumMod val="95000"/>
                              </a:schemeClr>
                            </a:solidFill>
                            <a:latin typeface="Cambria Math" panose="02040503050406030204" pitchFamily="18" charset="0"/>
                          </a:rPr>
                          <m:t>𝑁</m:t>
                        </m:r>
                      </m:sup>
                    </m:sSup>
                    <m:r>
                      <a:rPr lang="en-US" sz="3200" i="1">
                        <a:latin typeface="Cambria Math" panose="02040503050406030204" pitchFamily="18" charset="0"/>
                      </a:rPr>
                      <m:t>.</m:t>
                    </m:r>
                  </m:oMath>
                </a14:m>
                <a:r>
                  <a:rPr lang="en-US" sz="3200" dirty="0"/>
                  <a:t> </a:t>
                </a:r>
                <a:endParaRPr lang="en-US" dirty="0"/>
              </a:p>
              <a:p>
                <a:pPr lvl="1"/>
                <a14:m>
                  <m:oMath xmlns:m="http://schemas.openxmlformats.org/officeDocument/2006/math">
                    <m:f>
                      <m:fPr>
                        <m:ctrlPr>
                          <a:rPr lang="en-US" sz="3600" i="1" smtClean="0">
                            <a:latin typeface="Cambria Math" panose="02040503050406030204" pitchFamily="18" charset="0"/>
                          </a:rPr>
                        </m:ctrlPr>
                      </m:fPr>
                      <m:num>
                        <m:r>
                          <a:rPr lang="en-US" sz="3600" i="1">
                            <a:latin typeface="Cambria Math"/>
                          </a:rPr>
                          <m:t>𝑑</m:t>
                        </m:r>
                        <m:sSubSup>
                          <m:sSubSupPr>
                            <m:ctrlPr>
                              <a:rPr lang="en-US" sz="3600" i="1">
                                <a:latin typeface="Cambria Math" panose="02040503050406030204" pitchFamily="18" charset="0"/>
                              </a:rPr>
                            </m:ctrlPr>
                          </m:sSubSupPr>
                          <m:e>
                            <m:r>
                              <a:rPr lang="en-US" sz="3600" i="1">
                                <a:latin typeface="Cambria Math" panose="02040503050406030204" pitchFamily="18" charset="0"/>
                              </a:rPr>
                              <m:t>𝑘</m:t>
                            </m:r>
                          </m:e>
                          <m:sub>
                            <m:r>
                              <a:rPr lang="en-US" sz="3600" i="1">
                                <a:latin typeface="Cambria Math" panose="02040503050406030204" pitchFamily="18" charset="0"/>
                              </a:rPr>
                              <m:t>𝑡</m:t>
                            </m:r>
                          </m:sub>
                          <m:sup>
                            <m:acc>
                              <m:accPr>
                                <m:chr m:val="̃"/>
                                <m:ctrlPr>
                                  <a:rPr lang="en-US" sz="3600" i="1">
                                    <a:latin typeface="Cambria Math" panose="02040503050406030204" pitchFamily="18" charset="0"/>
                                  </a:rPr>
                                </m:ctrlPr>
                              </m:accPr>
                              <m:e>
                                <m:r>
                                  <a:rPr lang="en-US" sz="3600" i="1">
                                    <a:latin typeface="Cambria Math" panose="02040503050406030204" pitchFamily="18" charset="0"/>
                                  </a:rPr>
                                  <m:t>𝑖</m:t>
                                </m:r>
                              </m:e>
                            </m:acc>
                          </m:sup>
                        </m:sSubSup>
                      </m:num>
                      <m:den>
                        <m:sSubSup>
                          <m:sSubSupPr>
                            <m:ctrlPr>
                              <a:rPr lang="en-US" sz="3600" i="1">
                                <a:latin typeface="Cambria Math" panose="02040503050406030204" pitchFamily="18" charset="0"/>
                              </a:rPr>
                            </m:ctrlPr>
                          </m:sSubSupPr>
                          <m:e>
                            <m:r>
                              <a:rPr lang="en-US" sz="3600" i="1">
                                <a:latin typeface="Cambria Math" panose="02040503050406030204" pitchFamily="18" charset="0"/>
                              </a:rPr>
                              <m:t>𝑘</m:t>
                            </m:r>
                          </m:e>
                          <m:sub>
                            <m:r>
                              <a:rPr lang="en-US" sz="3600" i="1">
                                <a:latin typeface="Cambria Math" panose="02040503050406030204" pitchFamily="18" charset="0"/>
                              </a:rPr>
                              <m:t>𝑡</m:t>
                            </m:r>
                          </m:sub>
                          <m:sup>
                            <m:acc>
                              <m:accPr>
                                <m:chr m:val="̃"/>
                                <m:ctrlPr>
                                  <a:rPr lang="en-US" sz="3600" i="1">
                                    <a:latin typeface="Cambria Math" panose="02040503050406030204" pitchFamily="18" charset="0"/>
                                  </a:rPr>
                                </m:ctrlPr>
                              </m:accPr>
                              <m:e>
                                <m:r>
                                  <a:rPr lang="en-US" sz="3600" i="1">
                                    <a:latin typeface="Cambria Math" panose="02040503050406030204" pitchFamily="18" charset="0"/>
                                  </a:rPr>
                                  <m:t>𝑖</m:t>
                                </m:r>
                              </m:e>
                            </m:acc>
                          </m:sup>
                        </m:sSubSup>
                      </m:den>
                    </m:f>
                    <m:r>
                      <a:rPr lang="en-US" sz="3600" i="1">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𝜇</m:t>
                        </m:r>
                      </m:e>
                      <m:sup>
                        <m:r>
                          <a:rPr lang="en-US" sz="3600" b="0" i="1" smtClean="0">
                            <a:latin typeface="Cambria Math" panose="02040503050406030204" pitchFamily="18" charset="0"/>
                          </a:rPr>
                          <m:t>𝐾</m:t>
                        </m:r>
                      </m:sup>
                    </m:sSup>
                    <m:r>
                      <a:rPr lang="en-US" sz="3600" i="1">
                        <a:latin typeface="Cambria Math"/>
                      </a:rPr>
                      <m:t>𝑑𝑡</m:t>
                    </m:r>
                    <m:r>
                      <a:rPr lang="en-US" sz="3600" i="1">
                        <a:latin typeface="Cambria Math" panose="02040503050406030204" pitchFamily="18" charset="0"/>
                      </a:rPr>
                      <m:t>+</m:t>
                    </m:r>
                    <m:sSub>
                      <m:sSubPr>
                        <m:ctrlPr>
                          <a:rPr lang="en-US" sz="3600" b="0" i="1" smtClean="0">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𝜎</m:t>
                            </m:r>
                          </m:e>
                        </m:acc>
                      </m:e>
                      <m:sub>
                        <m:r>
                          <a:rPr lang="en-US" sz="3600" b="0" i="1" smtClean="0">
                            <a:solidFill>
                              <a:srgbClr val="FF0000"/>
                            </a:solidFill>
                            <a:latin typeface="Cambria Math" panose="02040503050406030204" pitchFamily="18" charset="0"/>
                          </a:rPr>
                          <m:t>𝑡</m:t>
                        </m:r>
                      </m:sub>
                    </m:sSub>
                    <m:r>
                      <a:rPr lang="en-US" sz="3600" i="1" smtClean="0">
                        <a:solidFill>
                          <a:srgbClr val="667E84"/>
                        </a:solidFill>
                        <a:latin typeface="Cambria Math" panose="02040503050406030204" pitchFamily="18" charset="0"/>
                      </a:rPr>
                      <m:t>𝑑</m:t>
                    </m:r>
                    <m:sSubSup>
                      <m:sSubSupPr>
                        <m:ctrlPr>
                          <a:rPr lang="en-US" sz="3600" i="1">
                            <a:solidFill>
                              <a:srgbClr val="667E84"/>
                            </a:solidFill>
                            <a:latin typeface="Cambria Math" panose="02040503050406030204" pitchFamily="18" charset="0"/>
                          </a:rPr>
                        </m:ctrlPr>
                      </m:sSubSupPr>
                      <m:e>
                        <m:acc>
                          <m:accPr>
                            <m:chr m:val="̃"/>
                            <m:ctrlPr>
                              <a:rPr lang="en-US" sz="3600" i="1">
                                <a:solidFill>
                                  <a:srgbClr val="667E84"/>
                                </a:solidFill>
                                <a:latin typeface="Cambria Math" panose="02040503050406030204" pitchFamily="18" charset="0"/>
                              </a:rPr>
                            </m:ctrlPr>
                          </m:accPr>
                          <m:e>
                            <m:r>
                              <a:rPr lang="en-US" sz="3600" i="1">
                                <a:solidFill>
                                  <a:srgbClr val="667E84"/>
                                </a:solidFill>
                                <a:latin typeface="Cambria Math" panose="02040503050406030204" pitchFamily="18" charset="0"/>
                              </a:rPr>
                              <m:t>𝑍</m:t>
                            </m:r>
                          </m:e>
                        </m:acc>
                      </m:e>
                      <m:sub>
                        <m:r>
                          <a:rPr lang="en-US" sz="3600" i="1">
                            <a:solidFill>
                              <a:srgbClr val="667E84"/>
                            </a:solidFill>
                            <a:latin typeface="Cambria Math" panose="02040503050406030204" pitchFamily="18" charset="0"/>
                          </a:rPr>
                          <m:t>𝑡</m:t>
                        </m:r>
                      </m:sub>
                      <m:sup>
                        <m:acc>
                          <m:accPr>
                            <m:chr m:val="̃"/>
                            <m:ctrlPr>
                              <a:rPr lang="en-US" sz="3600" i="1">
                                <a:solidFill>
                                  <a:srgbClr val="667E84"/>
                                </a:solidFill>
                                <a:latin typeface="Cambria Math" panose="02040503050406030204" pitchFamily="18" charset="0"/>
                              </a:rPr>
                            </m:ctrlPr>
                          </m:accPr>
                          <m:e>
                            <m:r>
                              <a:rPr lang="en-US" sz="3600" i="1">
                                <a:solidFill>
                                  <a:srgbClr val="667E84"/>
                                </a:solidFill>
                                <a:latin typeface="Cambria Math" panose="02040503050406030204" pitchFamily="18" charset="0"/>
                              </a:rPr>
                              <m:t>𝑖</m:t>
                            </m:r>
                          </m:e>
                        </m:acc>
                      </m:sup>
                    </m:sSubSup>
                    <m:r>
                      <a:rPr lang="en-US" sz="3600" b="0" i="0"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𝑑</m:t>
                    </m:r>
                    <m:sSubSup>
                      <m:sSubSupPr>
                        <m:ctrlPr>
                          <a:rPr lang="en-US" sz="3600" b="0" i="1" smtClean="0">
                            <a:solidFill>
                              <a:schemeClr val="tx1"/>
                            </a:solidFill>
                            <a:latin typeface="Cambria Math" panose="02040503050406030204" pitchFamily="18" charset="0"/>
                          </a:rPr>
                        </m:ctrlPr>
                      </m:sSubSupPr>
                      <m:e>
                        <m:r>
                          <m:rPr>
                            <m:sty m:val="p"/>
                          </m:rPr>
                          <a:rPr lang="en-US" sz="3600" b="0" i="0" smtClean="0">
                            <a:solidFill>
                              <a:schemeClr val="tx1"/>
                            </a:solidFill>
                            <a:latin typeface="Cambria Math" panose="02040503050406030204" pitchFamily="18" charset="0"/>
                          </a:rPr>
                          <m:t>Δ</m:t>
                        </m:r>
                      </m:e>
                      <m:sub>
                        <m:r>
                          <a:rPr lang="en-US" sz="3600" b="0" i="1" smtClean="0">
                            <a:solidFill>
                              <a:schemeClr val="tx1"/>
                            </a:solidFill>
                            <a:latin typeface="Cambria Math" panose="02040503050406030204" pitchFamily="18" charset="0"/>
                          </a:rPr>
                          <m:t>𝑡</m:t>
                        </m:r>
                      </m:sub>
                      <m:sup>
                        <m:r>
                          <a:rPr lang="en-US" sz="3600" b="0" i="1" smtClean="0">
                            <a:solidFill>
                              <a:schemeClr val="tx1"/>
                            </a:solidFill>
                            <a:latin typeface="Cambria Math" panose="02040503050406030204" pitchFamily="18" charset="0"/>
                          </a:rPr>
                          <m:t>𝑘</m:t>
                        </m:r>
                        <m:r>
                          <a:rPr lang="en-US" sz="3600" b="0" i="1" smtClean="0">
                            <a:solidFill>
                              <a:schemeClr val="tx1"/>
                            </a:solidFill>
                            <a:latin typeface="Cambria Math" panose="02040503050406030204" pitchFamily="18" charset="0"/>
                          </a:rPr>
                          <m:t>,</m:t>
                        </m:r>
                        <m:acc>
                          <m:accPr>
                            <m:chr m:val="̃"/>
                            <m:ctrlPr>
                              <a:rPr lang="en-US" sz="3600" i="1">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𝑖</m:t>
                            </m:r>
                          </m:e>
                        </m:acc>
                      </m:sup>
                    </m:sSubSup>
                    <m:r>
                      <a:rPr lang="en-US" sz="3600" b="0" i="1" smtClean="0">
                        <a:solidFill>
                          <a:srgbClr val="667E84"/>
                        </a:solidFill>
                        <a:latin typeface="Cambria Math" panose="02040503050406030204" pitchFamily="18" charset="0"/>
                      </a:rPr>
                      <m:t> </m:t>
                    </m:r>
                  </m:oMath>
                </a14:m>
                <a:r>
                  <a:rPr lang="en-US" sz="3600" dirty="0"/>
                  <a:t>			</a:t>
                </a:r>
                <a14:m>
                  <m:oMath xmlns:m="http://schemas.openxmlformats.org/officeDocument/2006/math">
                    <m:r>
                      <a:rPr lang="en-US" sz="3600" b="0" i="1" smtClean="0">
                        <a:latin typeface="Cambria Math" panose="02040503050406030204" pitchFamily="18" charset="0"/>
                      </a:rPr>
                      <m:t>𝜅</m:t>
                    </m:r>
                  </m:oMath>
                </a14:m>
                <a:r>
                  <a:rPr lang="en-US" sz="3600" dirty="0"/>
                  <a:t> = capital share of </a:t>
                </a:r>
                <a14:m>
                  <m:oMath xmlns:m="http://schemas.openxmlformats.org/officeDocument/2006/math">
                    <m:r>
                      <a:rPr lang="en-US" sz="3600" i="1" dirty="0" smtClean="0">
                        <a:latin typeface="Cambria Math" panose="02040503050406030204" pitchFamily="18" charset="0"/>
                      </a:rPr>
                      <m:t>𝑁</m:t>
                    </m:r>
                  </m:oMath>
                </a14:m>
                <a:endParaRPr lang="en-US" sz="3600" dirty="0"/>
              </a:p>
              <a:p>
                <a:pPr lvl="2"/>
                <a14:m>
                  <m:oMath xmlns:m="http://schemas.openxmlformats.org/officeDocument/2006/math">
                    <m:r>
                      <a:rPr lang="en-US" sz="3200" i="1" smtClean="0">
                        <a:solidFill>
                          <a:srgbClr val="667E84"/>
                        </a:solidFill>
                        <a:latin typeface="Cambria Math" panose="02040503050406030204" pitchFamily="18" charset="0"/>
                      </a:rPr>
                      <m:t>𝑑</m:t>
                    </m:r>
                    <m:sSubSup>
                      <m:sSubSupPr>
                        <m:ctrlPr>
                          <a:rPr lang="en-US" sz="3200" i="1">
                            <a:solidFill>
                              <a:srgbClr val="667E84"/>
                            </a:solidFill>
                            <a:latin typeface="Cambria Math" panose="02040503050406030204" pitchFamily="18" charset="0"/>
                          </a:rPr>
                        </m:ctrlPr>
                      </m:sSubSupPr>
                      <m:e>
                        <m:acc>
                          <m:accPr>
                            <m:chr m:val="̃"/>
                            <m:ctrlPr>
                              <a:rPr lang="en-US" sz="3200" i="1">
                                <a:solidFill>
                                  <a:srgbClr val="667E84"/>
                                </a:solidFill>
                                <a:latin typeface="Cambria Math" panose="02040503050406030204" pitchFamily="18" charset="0"/>
                              </a:rPr>
                            </m:ctrlPr>
                          </m:accPr>
                          <m:e>
                            <m:r>
                              <a:rPr lang="en-US" sz="3200" i="1">
                                <a:solidFill>
                                  <a:srgbClr val="667E84"/>
                                </a:solidFill>
                                <a:latin typeface="Cambria Math" panose="02040503050406030204" pitchFamily="18" charset="0"/>
                              </a:rPr>
                              <m:t>𝑍</m:t>
                            </m:r>
                          </m:e>
                        </m:acc>
                      </m:e>
                      <m:sub>
                        <m:r>
                          <a:rPr lang="en-US" sz="3200" i="1">
                            <a:solidFill>
                              <a:srgbClr val="667E84"/>
                            </a:solidFill>
                            <a:latin typeface="Cambria Math" panose="02040503050406030204" pitchFamily="18" charset="0"/>
                          </a:rPr>
                          <m:t>𝑡</m:t>
                        </m:r>
                      </m:sub>
                      <m:sup>
                        <m:acc>
                          <m:accPr>
                            <m:chr m:val="̃"/>
                            <m:ctrlPr>
                              <a:rPr lang="en-US" sz="3200" i="1">
                                <a:solidFill>
                                  <a:srgbClr val="667E84"/>
                                </a:solidFill>
                                <a:latin typeface="Cambria Math" panose="02040503050406030204" pitchFamily="18" charset="0"/>
                              </a:rPr>
                            </m:ctrlPr>
                          </m:accPr>
                          <m:e>
                            <m:r>
                              <a:rPr lang="en-US" sz="3200" i="1">
                                <a:solidFill>
                                  <a:srgbClr val="667E84"/>
                                </a:solidFill>
                                <a:latin typeface="Cambria Math" panose="02040503050406030204" pitchFamily="18" charset="0"/>
                              </a:rPr>
                              <m:t>𝑖</m:t>
                            </m:r>
                          </m:e>
                        </m:acc>
                      </m:sup>
                    </m:sSubSup>
                  </m:oMath>
                </a14:m>
                <a:r>
                  <a:rPr lang="en-US" sz="3200" dirty="0"/>
                  <a:t> idiosyncratic Brownian 			</a:t>
                </a:r>
                <a14:m>
                  <m:oMath xmlns:m="http://schemas.openxmlformats.org/officeDocument/2006/math">
                    <m:r>
                      <a:rPr lang="en-US" sz="3600" b="0" i="1" smtClean="0">
                        <a:latin typeface="Cambria Math" panose="02040503050406030204" pitchFamily="18" charset="0"/>
                      </a:rPr>
                      <m:t>𝜂</m:t>
                    </m:r>
                  </m:oMath>
                </a14:m>
                <a:r>
                  <a:rPr lang="en-US" sz="3600" dirty="0"/>
                  <a:t> = net worth/wealth share of </a:t>
                </a:r>
                <a14:m>
                  <m:oMath xmlns:m="http://schemas.openxmlformats.org/officeDocument/2006/math">
                    <m:r>
                      <a:rPr lang="en-US" sz="3600" i="1" dirty="0" smtClean="0">
                        <a:latin typeface="Cambria Math" panose="02040503050406030204" pitchFamily="18" charset="0"/>
                      </a:rPr>
                      <m:t>𝑁</m:t>
                    </m:r>
                  </m:oMath>
                </a14:m>
                <a:endParaRPr lang="en-US" sz="3200" dirty="0"/>
              </a:p>
              <a:p>
                <a:pPr lvl="2"/>
                <a14:m>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𝜎</m:t>
                            </m:r>
                          </m:e>
                        </m:acc>
                      </m:e>
                      <m:sub>
                        <m:r>
                          <a:rPr lang="en-US" sz="3200" i="1">
                            <a:solidFill>
                              <a:srgbClr val="667E84"/>
                            </a:solidFill>
                            <a:latin typeface="Cambria Math" panose="02040503050406030204" pitchFamily="18" charset="0"/>
                          </a:rPr>
                          <m:t>𝑡</m:t>
                        </m:r>
                      </m:sub>
                    </m:sSub>
                    <m:r>
                      <a:rPr lang="en-US" sz="3200" i="1">
                        <a:solidFill>
                          <a:srgbClr val="667E84"/>
                        </a:solidFill>
                        <a:latin typeface="Cambria Math" panose="02040503050406030204" pitchFamily="18" charset="0"/>
                      </a:rPr>
                      <m:t>∈{</m:t>
                    </m:r>
                    <m:sSup>
                      <m:sSupPr>
                        <m:ctrlPr>
                          <a:rPr lang="en-US" sz="3200" i="1">
                            <a:latin typeface="Cambria Math" panose="02040503050406030204" pitchFamily="18" charset="0"/>
                          </a:rPr>
                        </m:ctrlPr>
                      </m:sSupPr>
                      <m:e>
                        <m:acc>
                          <m:accPr>
                            <m:chr m:val="̃"/>
                            <m:ctrlPr>
                              <a:rPr lang="en-US" sz="3200" i="1">
                                <a:latin typeface="Cambria Math" panose="02040503050406030204" pitchFamily="18" charset="0"/>
                              </a:rPr>
                            </m:ctrlPr>
                          </m:accPr>
                          <m:e>
                            <m:r>
                              <a:rPr lang="en-US" sz="3200" i="1">
                                <a:latin typeface="Cambria Math" panose="02040503050406030204" pitchFamily="18" charset="0"/>
                              </a:rPr>
                              <m:t>𝜎</m:t>
                            </m:r>
                          </m:e>
                        </m:acc>
                      </m:e>
                      <m:sup>
                        <m:r>
                          <a:rPr lang="en-US" sz="3200" i="1">
                            <a:latin typeface="Cambria Math" panose="02040503050406030204" pitchFamily="18" charset="0"/>
                          </a:rPr>
                          <m:t>𝐿</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acc>
                          <m:accPr>
                            <m:chr m:val="̃"/>
                            <m:ctrlPr>
                              <a:rPr lang="en-US" sz="3200" i="1">
                                <a:latin typeface="Cambria Math" panose="02040503050406030204" pitchFamily="18" charset="0"/>
                              </a:rPr>
                            </m:ctrlPr>
                          </m:accPr>
                          <m:e>
                            <m:r>
                              <a:rPr lang="en-US" sz="3200" i="1">
                                <a:latin typeface="Cambria Math" panose="02040503050406030204" pitchFamily="18" charset="0"/>
                              </a:rPr>
                              <m:t>𝜎</m:t>
                            </m:r>
                          </m:e>
                        </m:acc>
                      </m:e>
                      <m:sup>
                        <m:r>
                          <a:rPr lang="en-US" sz="3200" i="1">
                            <a:latin typeface="Cambria Math" panose="02040503050406030204" pitchFamily="18" charset="0"/>
                          </a:rPr>
                          <m:t>𝐻</m:t>
                        </m:r>
                      </m:sup>
                    </m:sSup>
                    <m:r>
                      <a:rPr lang="en-US" sz="3200" i="1">
                        <a:solidFill>
                          <a:srgbClr val="667E84"/>
                        </a:solidFill>
                        <a:latin typeface="Cambria Math" panose="02040503050406030204" pitchFamily="18" charset="0"/>
                      </a:rPr>
                      <m:t>}</m:t>
                    </m:r>
                    <m:r>
                      <a:rPr lang="en-US" sz="3200" i="1">
                        <a:solidFill>
                          <a:schemeClr val="bg1"/>
                        </a:solidFill>
                        <a:latin typeface="Cambria Math" panose="02040503050406030204" pitchFamily="18" charset="0"/>
                      </a:rPr>
                      <m:t> </m:t>
                    </m:r>
                  </m:oMath>
                </a14:m>
                <a:r>
                  <a:rPr lang="en-US" sz="3200" dirty="0"/>
                  <a:t>exogenous process with Poisson arrival rate</a:t>
                </a:r>
                <a:endParaRPr lang="en-US" dirty="0"/>
              </a:p>
              <a:p>
                <a:r>
                  <a:rPr lang="en-US" b="1" dirty="0">
                    <a:solidFill>
                      <a:srgbClr val="667E84"/>
                    </a:solidFill>
                    <a:latin typeface="+mn-lt"/>
                  </a:rPr>
                  <a:t>Frictions: </a:t>
                </a:r>
              </a:p>
              <a:p>
                <a:pPr lvl="1"/>
                <a:r>
                  <a:rPr lang="en-US" dirty="0"/>
                  <a:t>Incomplete markets: no </a:t>
                </a:r>
                <a14:m>
                  <m:oMath xmlns:m="http://schemas.openxmlformats.org/officeDocument/2006/math">
                    <m:r>
                      <a:rPr lang="en-US" i="1">
                        <a:solidFill>
                          <a:srgbClr val="667E84"/>
                        </a:solidFill>
                        <a:latin typeface="Cambria Math" panose="02040503050406030204" pitchFamily="18" charset="0"/>
                      </a:rPr>
                      <m:t>𝑑</m:t>
                    </m:r>
                    <m:sSubSup>
                      <m:sSubSupPr>
                        <m:ctrlPr>
                          <a:rPr lang="en-US" i="1">
                            <a:solidFill>
                              <a:srgbClr val="667E84"/>
                            </a:solidFill>
                            <a:latin typeface="Cambria Math" panose="02040503050406030204" pitchFamily="18" charset="0"/>
                          </a:rPr>
                        </m:ctrlPr>
                      </m:sSubSupPr>
                      <m:e>
                        <m:acc>
                          <m:accPr>
                            <m:chr m:val="̃"/>
                            <m:ctrlPr>
                              <a:rPr lang="en-US" i="1">
                                <a:solidFill>
                                  <a:srgbClr val="667E84"/>
                                </a:solidFill>
                                <a:latin typeface="Cambria Math" panose="02040503050406030204" pitchFamily="18" charset="0"/>
                              </a:rPr>
                            </m:ctrlPr>
                          </m:accPr>
                          <m:e>
                            <m:r>
                              <a:rPr lang="en-US" i="1">
                                <a:solidFill>
                                  <a:srgbClr val="667E84"/>
                                </a:solidFill>
                                <a:latin typeface="Cambria Math" panose="02040503050406030204" pitchFamily="18" charset="0"/>
                              </a:rPr>
                              <m:t>𝑍</m:t>
                            </m:r>
                          </m:e>
                        </m:acc>
                      </m:e>
                      <m:sub>
                        <m:r>
                          <a:rPr lang="en-US" i="1">
                            <a:solidFill>
                              <a:srgbClr val="667E84"/>
                            </a:solidFill>
                            <a:latin typeface="Cambria Math" panose="02040503050406030204" pitchFamily="18" charset="0"/>
                          </a:rPr>
                          <m:t>𝑡</m:t>
                        </m:r>
                      </m:sub>
                      <m:sup>
                        <m:acc>
                          <m:accPr>
                            <m:chr m:val="̃"/>
                            <m:ctrlPr>
                              <a:rPr lang="en-US" i="1">
                                <a:solidFill>
                                  <a:srgbClr val="667E84"/>
                                </a:solidFill>
                                <a:latin typeface="Cambria Math" panose="02040503050406030204" pitchFamily="18" charset="0"/>
                              </a:rPr>
                            </m:ctrlPr>
                          </m:accPr>
                          <m:e>
                            <m:r>
                              <a:rPr lang="en-US" i="1">
                                <a:solidFill>
                                  <a:srgbClr val="667E84"/>
                                </a:solidFill>
                                <a:latin typeface="Cambria Math" panose="02040503050406030204" pitchFamily="18" charset="0"/>
                              </a:rPr>
                              <m:t>𝑖</m:t>
                            </m:r>
                          </m:e>
                        </m:acc>
                      </m:sup>
                    </m:sSubSup>
                  </m:oMath>
                </a14:m>
                <a:r>
                  <a:rPr lang="en-US" dirty="0"/>
                  <a:t>-claims (risky equity claims)</a:t>
                </a:r>
              </a:p>
              <a:p>
                <a:pPr lvl="1"/>
                <a:r>
                  <a:rPr lang="en-US" dirty="0"/>
                  <a:t>Output goods, capital and government bonds can be traded across borders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9305" y="1125518"/>
                <a:ext cx="15993085" cy="8370640"/>
              </a:xfrm>
              <a:blipFill>
                <a:blip r:embed="rId2"/>
                <a:stretch>
                  <a:fillRect l="-1029" t="-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15094375" y="4055911"/>
            <a:ext cx="988904" cy="546946"/>
          </a:xfrm>
        </p:spPr>
        <p:txBody>
          <a:bodyPr/>
          <a:lstStyle/>
          <a:p>
            <a:fld id="{3488EFA5-B9E7-4918-BF97-C27C2BBB1656}" type="slidenum">
              <a:rPr lang="en-US" smtClean="0"/>
              <a:t>19</a:t>
            </a:fld>
            <a:endParaRPr lang="en-US" dirty="0"/>
          </a:p>
        </p:txBody>
      </p:sp>
      <p:sp>
        <p:nvSpPr>
          <p:cNvPr id="39" name="Rectangle 38">
            <a:extLst>
              <a:ext uri="{FF2B5EF4-FFF2-40B4-BE49-F238E27FC236}">
                <a16:creationId xmlns:a16="http://schemas.microsoft.com/office/drawing/2014/main" id="{9E4A8529-30B0-4DFE-BF14-AF5AC609171F}"/>
              </a:ext>
            </a:extLst>
          </p:cNvPr>
          <p:cNvSpPr/>
          <p:nvPr/>
        </p:nvSpPr>
        <p:spPr>
          <a:xfrm>
            <a:off x="12559220" y="3377528"/>
            <a:ext cx="1422769"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a:extLst>
              <a:ext uri="{FF2B5EF4-FFF2-40B4-BE49-F238E27FC236}">
                <a16:creationId xmlns:a16="http://schemas.microsoft.com/office/drawing/2014/main" id="{A89D49F4-99C2-497C-9E4F-EBD4F66D20B3}"/>
              </a:ext>
            </a:extLst>
          </p:cNvPr>
          <p:cNvSpPr/>
          <p:nvPr/>
        </p:nvSpPr>
        <p:spPr>
          <a:xfrm>
            <a:off x="12762420" y="3580728"/>
            <a:ext cx="1422769"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a:extLst>
              <a:ext uri="{FF2B5EF4-FFF2-40B4-BE49-F238E27FC236}">
                <a16:creationId xmlns:a16="http://schemas.microsoft.com/office/drawing/2014/main" id="{7D6CC05C-95D5-4D01-9BE7-AB7E8157289F}"/>
              </a:ext>
            </a:extLst>
          </p:cNvPr>
          <p:cNvSpPr/>
          <p:nvPr/>
        </p:nvSpPr>
        <p:spPr>
          <a:xfrm>
            <a:off x="12965620" y="3783928"/>
            <a:ext cx="1422769"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9C572BD9-BE10-4333-836D-6C50EE5CFC4C}"/>
              </a:ext>
            </a:extLst>
          </p:cNvPr>
          <p:cNvCxnSpPr/>
          <p:nvPr/>
        </p:nvCxnSpPr>
        <p:spPr>
          <a:xfrm>
            <a:off x="12569265" y="2225779"/>
            <a:ext cx="2852363" cy="0"/>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EF09C361-EDD3-4759-85B9-D61DE39C4698}"/>
              </a:ext>
            </a:extLst>
          </p:cNvPr>
          <p:cNvSpPr txBox="1"/>
          <p:nvPr/>
        </p:nvSpPr>
        <p:spPr>
          <a:xfrm>
            <a:off x="12462798" y="18777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44" name="TextBox 43">
            <a:extLst>
              <a:ext uri="{FF2B5EF4-FFF2-40B4-BE49-F238E27FC236}">
                <a16:creationId xmlns:a16="http://schemas.microsoft.com/office/drawing/2014/main" id="{00AED3F7-6AC2-4A87-946B-6C9E11F0B7EF}"/>
              </a:ext>
            </a:extLst>
          </p:cNvPr>
          <p:cNvSpPr txBox="1"/>
          <p:nvPr/>
        </p:nvSpPr>
        <p:spPr>
          <a:xfrm>
            <a:off x="15174721" y="18753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45" name="Straight Connector 44">
            <a:extLst>
              <a:ext uri="{FF2B5EF4-FFF2-40B4-BE49-F238E27FC236}">
                <a16:creationId xmlns:a16="http://schemas.microsoft.com/office/drawing/2014/main" id="{65F0A017-1975-4E73-B1FA-267B157AF1FB}"/>
              </a:ext>
            </a:extLst>
          </p:cNvPr>
          <p:cNvCxnSpPr/>
          <p:nvPr/>
        </p:nvCxnSpPr>
        <p:spPr>
          <a:xfrm>
            <a:off x="13984995" y="2225972"/>
            <a:ext cx="0" cy="1746665"/>
          </a:xfrm>
          <a:prstGeom prst="line">
            <a:avLst/>
          </a:prstGeom>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113354F4-4A2C-4D85-BF0D-D9A60C00B5AD}"/>
              </a:ext>
            </a:extLst>
          </p:cNvPr>
          <p:cNvSpPr/>
          <p:nvPr/>
        </p:nvSpPr>
        <p:spPr>
          <a:xfrm>
            <a:off x="12554026" y="2484919"/>
            <a:ext cx="1395825" cy="877925"/>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0B1BFD8D-CAEC-4E55-B417-43B816AE75C5}"/>
              </a:ext>
            </a:extLst>
          </p:cNvPr>
          <p:cNvSpPr/>
          <p:nvPr/>
        </p:nvSpPr>
        <p:spPr>
          <a:xfrm>
            <a:off x="14029768" y="2489285"/>
            <a:ext cx="1383188" cy="1676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48" name="Straight Connector 47">
            <a:extLst>
              <a:ext uri="{FF2B5EF4-FFF2-40B4-BE49-F238E27FC236}">
                <a16:creationId xmlns:a16="http://schemas.microsoft.com/office/drawing/2014/main" id="{0C93A2F8-3710-436D-870B-01CCC0B3A035}"/>
              </a:ext>
            </a:extLst>
          </p:cNvPr>
          <p:cNvCxnSpPr/>
          <p:nvPr/>
        </p:nvCxnSpPr>
        <p:spPr>
          <a:xfrm>
            <a:off x="12772465" y="2428979"/>
            <a:ext cx="2852363" cy="0"/>
          </a:xfrm>
          <a:prstGeom prst="line">
            <a:avLst/>
          </a:prstGeom>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04927E11-1D1A-4161-99BC-ABCF77C6E56F}"/>
              </a:ext>
            </a:extLst>
          </p:cNvPr>
          <p:cNvSpPr txBox="1"/>
          <p:nvPr/>
        </p:nvSpPr>
        <p:spPr>
          <a:xfrm>
            <a:off x="12665998" y="20809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50" name="TextBox 49">
            <a:extLst>
              <a:ext uri="{FF2B5EF4-FFF2-40B4-BE49-F238E27FC236}">
                <a16:creationId xmlns:a16="http://schemas.microsoft.com/office/drawing/2014/main" id="{090148D1-409E-4D17-A05A-95C98FE6BB9D}"/>
              </a:ext>
            </a:extLst>
          </p:cNvPr>
          <p:cNvSpPr txBox="1"/>
          <p:nvPr/>
        </p:nvSpPr>
        <p:spPr>
          <a:xfrm>
            <a:off x="15377921" y="20785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51" name="Straight Connector 50">
            <a:extLst>
              <a:ext uri="{FF2B5EF4-FFF2-40B4-BE49-F238E27FC236}">
                <a16:creationId xmlns:a16="http://schemas.microsoft.com/office/drawing/2014/main" id="{4BF85784-36CA-4BDD-9809-B1F8DA51C3EA}"/>
              </a:ext>
            </a:extLst>
          </p:cNvPr>
          <p:cNvCxnSpPr/>
          <p:nvPr/>
        </p:nvCxnSpPr>
        <p:spPr>
          <a:xfrm>
            <a:off x="14198646" y="2418766"/>
            <a:ext cx="0" cy="1543465"/>
          </a:xfrm>
          <a:prstGeom prst="line">
            <a:avLst/>
          </a:prstGeom>
        </p:spPr>
        <p:style>
          <a:lnRef idx="3">
            <a:schemeClr val="dk1"/>
          </a:lnRef>
          <a:fillRef idx="0">
            <a:schemeClr val="dk1"/>
          </a:fillRef>
          <a:effectRef idx="2">
            <a:schemeClr val="dk1"/>
          </a:effectRef>
          <a:fontRef idx="minor">
            <a:schemeClr val="tx1"/>
          </a:fontRef>
        </p:style>
      </p:cxnSp>
      <p:sp>
        <p:nvSpPr>
          <p:cNvPr id="52" name="Rectangle 51">
            <a:extLst>
              <a:ext uri="{FF2B5EF4-FFF2-40B4-BE49-F238E27FC236}">
                <a16:creationId xmlns:a16="http://schemas.microsoft.com/office/drawing/2014/main" id="{7F8F2929-5C67-44A2-87F5-01D8A448B829}"/>
              </a:ext>
            </a:extLst>
          </p:cNvPr>
          <p:cNvSpPr/>
          <p:nvPr/>
        </p:nvSpPr>
        <p:spPr>
          <a:xfrm>
            <a:off x="12757226" y="2691401"/>
            <a:ext cx="1395825" cy="859403"/>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53" name="Rectangle 52">
            <a:extLst>
              <a:ext uri="{FF2B5EF4-FFF2-40B4-BE49-F238E27FC236}">
                <a16:creationId xmlns:a16="http://schemas.microsoft.com/office/drawing/2014/main" id="{EA4CF678-EDCB-4D03-95CD-1F47FF90627A}"/>
              </a:ext>
            </a:extLst>
          </p:cNvPr>
          <p:cNvSpPr/>
          <p:nvPr/>
        </p:nvSpPr>
        <p:spPr>
          <a:xfrm>
            <a:off x="14232968" y="2699915"/>
            <a:ext cx="1383188" cy="1267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54" name="Straight Connector 53">
            <a:extLst>
              <a:ext uri="{FF2B5EF4-FFF2-40B4-BE49-F238E27FC236}">
                <a16:creationId xmlns:a16="http://schemas.microsoft.com/office/drawing/2014/main" id="{3AFBD0AC-1C1F-4F4D-B7EA-AE5B7AE37B06}"/>
              </a:ext>
            </a:extLst>
          </p:cNvPr>
          <p:cNvCxnSpPr/>
          <p:nvPr/>
        </p:nvCxnSpPr>
        <p:spPr>
          <a:xfrm>
            <a:off x="12975665" y="2632179"/>
            <a:ext cx="2852363" cy="0"/>
          </a:xfrm>
          <a:prstGeom prst="line">
            <a:avLst/>
          </a:prstGeom>
        </p:spPr>
        <p:style>
          <a:lnRef idx="3">
            <a:schemeClr val="dk1"/>
          </a:lnRef>
          <a:fillRef idx="0">
            <a:schemeClr val="dk1"/>
          </a:fillRef>
          <a:effectRef idx="2">
            <a:schemeClr val="dk1"/>
          </a:effectRef>
          <a:fontRef idx="minor">
            <a:schemeClr val="tx1"/>
          </a:fontRef>
        </p:style>
      </p:cxnSp>
      <p:sp>
        <p:nvSpPr>
          <p:cNvPr id="55" name="TextBox 54">
            <a:extLst>
              <a:ext uri="{FF2B5EF4-FFF2-40B4-BE49-F238E27FC236}">
                <a16:creationId xmlns:a16="http://schemas.microsoft.com/office/drawing/2014/main" id="{4BDD3412-68D3-44C6-A3CD-50FE02CE6B49}"/>
              </a:ext>
            </a:extLst>
          </p:cNvPr>
          <p:cNvSpPr txBox="1"/>
          <p:nvPr/>
        </p:nvSpPr>
        <p:spPr>
          <a:xfrm>
            <a:off x="12869198" y="22841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56" name="TextBox 55">
            <a:extLst>
              <a:ext uri="{FF2B5EF4-FFF2-40B4-BE49-F238E27FC236}">
                <a16:creationId xmlns:a16="http://schemas.microsoft.com/office/drawing/2014/main" id="{D5FDD47A-1A5E-4AAB-9324-95D5807EB84B}"/>
              </a:ext>
            </a:extLst>
          </p:cNvPr>
          <p:cNvSpPr txBox="1"/>
          <p:nvPr/>
        </p:nvSpPr>
        <p:spPr>
          <a:xfrm>
            <a:off x="15581121" y="22817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57" name="Straight Connector 56">
            <a:extLst>
              <a:ext uri="{FF2B5EF4-FFF2-40B4-BE49-F238E27FC236}">
                <a16:creationId xmlns:a16="http://schemas.microsoft.com/office/drawing/2014/main" id="{97ED11A3-064A-4A95-A930-8BDE79CF811B}"/>
              </a:ext>
            </a:extLst>
          </p:cNvPr>
          <p:cNvCxnSpPr/>
          <p:nvPr/>
        </p:nvCxnSpPr>
        <p:spPr>
          <a:xfrm>
            <a:off x="14394130" y="2632371"/>
            <a:ext cx="0" cy="1192024"/>
          </a:xfrm>
          <a:prstGeom prst="line">
            <a:avLst/>
          </a:prstGeom>
        </p:spPr>
        <p:style>
          <a:lnRef idx="3">
            <a:schemeClr val="dk1"/>
          </a:lnRef>
          <a:fillRef idx="0">
            <a:schemeClr val="dk1"/>
          </a:fillRef>
          <a:effectRef idx="2">
            <a:schemeClr val="dk1"/>
          </a:effectRef>
          <a:fontRef idx="minor">
            <a:schemeClr val="tx1"/>
          </a:fontRef>
        </p:style>
      </p:cxnSp>
      <p:sp>
        <p:nvSpPr>
          <p:cNvPr id="58" name="Rectangle 57">
            <a:extLst>
              <a:ext uri="{FF2B5EF4-FFF2-40B4-BE49-F238E27FC236}">
                <a16:creationId xmlns:a16="http://schemas.microsoft.com/office/drawing/2014/main" id="{2409F672-7640-4169-8902-1BFD76D6D1C8}"/>
              </a:ext>
            </a:extLst>
          </p:cNvPr>
          <p:cNvSpPr/>
          <p:nvPr/>
        </p:nvSpPr>
        <p:spPr>
          <a:xfrm>
            <a:off x="12960426" y="2896174"/>
            <a:ext cx="1395825" cy="842399"/>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59" name="Rectangle 58">
            <a:extLst>
              <a:ext uri="{FF2B5EF4-FFF2-40B4-BE49-F238E27FC236}">
                <a16:creationId xmlns:a16="http://schemas.microsoft.com/office/drawing/2014/main" id="{73F80C30-7AB9-471A-8E15-8DDA4EFEB9F2}"/>
              </a:ext>
            </a:extLst>
          </p:cNvPr>
          <p:cNvSpPr/>
          <p:nvPr/>
        </p:nvSpPr>
        <p:spPr>
          <a:xfrm>
            <a:off x="14436168" y="2887875"/>
            <a:ext cx="1383188" cy="10644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60" name="Straight Connector 59">
            <a:extLst>
              <a:ext uri="{FF2B5EF4-FFF2-40B4-BE49-F238E27FC236}">
                <a16:creationId xmlns:a16="http://schemas.microsoft.com/office/drawing/2014/main" id="{887BBDD9-70E4-4657-9FA7-773F50348D86}"/>
              </a:ext>
            </a:extLst>
          </p:cNvPr>
          <p:cNvCxnSpPr/>
          <p:nvPr/>
        </p:nvCxnSpPr>
        <p:spPr>
          <a:xfrm>
            <a:off x="13178865" y="2820139"/>
            <a:ext cx="2852363" cy="0"/>
          </a:xfrm>
          <a:prstGeom prst="line">
            <a:avLst/>
          </a:prstGeom>
        </p:spPr>
        <p:style>
          <a:lnRef idx="3">
            <a:schemeClr val="dk1"/>
          </a:lnRef>
          <a:fillRef idx="0">
            <a:schemeClr val="dk1"/>
          </a:fillRef>
          <a:effectRef idx="2">
            <a:schemeClr val="dk1"/>
          </a:effectRef>
          <a:fontRef idx="minor">
            <a:schemeClr val="tx1"/>
          </a:fontRef>
        </p:style>
      </p:cxnSp>
      <p:sp>
        <p:nvSpPr>
          <p:cNvPr id="61" name="TextBox 60">
            <a:extLst>
              <a:ext uri="{FF2B5EF4-FFF2-40B4-BE49-F238E27FC236}">
                <a16:creationId xmlns:a16="http://schemas.microsoft.com/office/drawing/2014/main" id="{17F118A0-0A15-4409-BEBE-7C104DD452AA}"/>
              </a:ext>
            </a:extLst>
          </p:cNvPr>
          <p:cNvSpPr txBox="1"/>
          <p:nvPr/>
        </p:nvSpPr>
        <p:spPr>
          <a:xfrm>
            <a:off x="13072398" y="2487369"/>
            <a:ext cx="338554" cy="420564"/>
          </a:xfrm>
          <a:prstGeom prst="rect">
            <a:avLst/>
          </a:prstGeom>
          <a:noFill/>
        </p:spPr>
        <p:txBody>
          <a:bodyPr wrap="none" rtlCol="0">
            <a:spAutoFit/>
          </a:bodyPr>
          <a:lstStyle/>
          <a:p>
            <a:r>
              <a:rPr lang="en-US" sz="2133" dirty="0">
                <a:latin typeface="+mj-lt"/>
              </a:rPr>
              <a:t>A</a:t>
            </a:r>
            <a:endParaRPr lang="en-US" sz="2400" dirty="0">
              <a:latin typeface="+mj-lt"/>
            </a:endParaRPr>
          </a:p>
        </p:txBody>
      </p:sp>
      <p:sp>
        <p:nvSpPr>
          <p:cNvPr id="62" name="TextBox 61">
            <a:extLst>
              <a:ext uri="{FF2B5EF4-FFF2-40B4-BE49-F238E27FC236}">
                <a16:creationId xmlns:a16="http://schemas.microsoft.com/office/drawing/2014/main" id="{40C7BEBC-4C50-405C-80CD-E72DBD16CD01}"/>
              </a:ext>
            </a:extLst>
          </p:cNvPr>
          <p:cNvSpPr txBox="1"/>
          <p:nvPr/>
        </p:nvSpPr>
        <p:spPr>
          <a:xfrm>
            <a:off x="15784321" y="2484919"/>
            <a:ext cx="298480" cy="420564"/>
          </a:xfrm>
          <a:prstGeom prst="rect">
            <a:avLst/>
          </a:prstGeom>
          <a:noFill/>
        </p:spPr>
        <p:txBody>
          <a:bodyPr wrap="none" rtlCol="0">
            <a:spAutoFit/>
          </a:bodyPr>
          <a:lstStyle/>
          <a:p>
            <a:r>
              <a:rPr lang="en-US" sz="2133" dirty="0">
                <a:latin typeface="+mj-lt"/>
              </a:rPr>
              <a:t>L</a:t>
            </a:r>
            <a:endParaRPr lang="en-US" sz="2400" dirty="0">
              <a:latin typeface="+mj-lt"/>
            </a:endParaRPr>
          </a:p>
        </p:txBody>
      </p:sp>
      <p:cxnSp>
        <p:nvCxnSpPr>
          <p:cNvPr id="63" name="Straight Connector 62">
            <a:extLst>
              <a:ext uri="{FF2B5EF4-FFF2-40B4-BE49-F238E27FC236}">
                <a16:creationId xmlns:a16="http://schemas.microsoft.com/office/drawing/2014/main" id="{49E1C9FF-B431-4CA8-B3AC-89E3ED275209}"/>
              </a:ext>
            </a:extLst>
          </p:cNvPr>
          <p:cNvCxnSpPr/>
          <p:nvPr/>
        </p:nvCxnSpPr>
        <p:spPr>
          <a:xfrm flipH="1">
            <a:off x="14597138" y="2820139"/>
            <a:ext cx="0" cy="221742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9E7E4A60-92B4-45C9-80FC-44BF1D3C0866}"/>
                  </a:ext>
                </a:extLst>
              </p:cNvPr>
              <p:cNvSpPr/>
              <p:nvPr/>
            </p:nvSpPr>
            <p:spPr>
              <a:xfrm>
                <a:off x="13163626" y="3085873"/>
                <a:ext cx="1395825" cy="871332"/>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Gov. deb</a:t>
                </a:r>
                <a14:m>
                  <m:oMath xmlns:m="http://schemas.openxmlformats.org/officeDocument/2006/math">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t</m:t>
                        </m:r>
                      </m:e>
                      <m:sup>
                        <m:r>
                          <a:rPr lang="en-US" sz="2000" b="0" i="1" smtClean="0">
                            <a:latin typeface="Cambria Math" panose="02040503050406030204" pitchFamily="18" charset="0"/>
                          </a:rPr>
                          <m:t>𝑁</m:t>
                        </m:r>
                      </m:sup>
                    </m:sSup>
                  </m:oMath>
                </a14:m>
                <a:br>
                  <a:rPr lang="en-US" sz="2000" dirty="0">
                    <a:latin typeface="+mj-lt"/>
                  </a:rPr>
                </a:br>
                <a14:m>
                  <m:oMathPara xmlns:m="http://schemas.openxmlformats.org/officeDocument/2006/math">
                    <m:oMathParaPr>
                      <m:jc m:val="centerGroup"/>
                    </m:oMathParaPr>
                    <m:oMath xmlns:m="http://schemas.openxmlformats.org/officeDocument/2006/math">
                      <m:r>
                        <m:rPr>
                          <m:nor/>
                        </m:rPr>
                        <a:rPr lang="en-US" sz="2000" dirty="0"/>
                        <m:t>Gov</m:t>
                      </m:r>
                      <m:r>
                        <m:rPr>
                          <m:nor/>
                        </m:rPr>
                        <a:rPr lang="en-US" sz="2000" dirty="0"/>
                        <m:t>. </m:t>
                      </m:r>
                      <m:r>
                        <m:rPr>
                          <m:nor/>
                        </m:rPr>
                        <a:rPr lang="en-US" sz="2000" dirty="0"/>
                        <m:t>deb</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t</m:t>
                          </m:r>
                        </m:e>
                        <m:sup>
                          <m:r>
                            <a:rPr lang="en-US" sz="2000" b="0" i="1" smtClean="0">
                              <a:latin typeface="Cambria Math" panose="02040503050406030204" pitchFamily="18" charset="0"/>
                            </a:rPr>
                            <m:t>𝑆</m:t>
                          </m:r>
                        </m:sup>
                      </m:sSup>
                    </m:oMath>
                  </m:oMathPara>
                </a14:m>
                <a:br>
                  <a:rPr lang="en-US" sz="2000" dirty="0">
                    <a:latin typeface="+mj-lt"/>
                  </a:rPr>
                </a:br>
                <a:endParaRPr lang="en-US" sz="2000" dirty="0">
                  <a:latin typeface="+mj-lt"/>
                </a:endParaRPr>
              </a:p>
            </p:txBody>
          </p:sp>
        </mc:Choice>
        <mc:Fallback xmlns="">
          <p:sp>
            <p:nvSpPr>
              <p:cNvPr id="64" name="Rectangle 63">
                <a:extLst>
                  <a:ext uri="{FF2B5EF4-FFF2-40B4-BE49-F238E27FC236}">
                    <a16:creationId xmlns:a16="http://schemas.microsoft.com/office/drawing/2014/main" id="{9E7E4A60-92B4-45C9-80FC-44BF1D3C0866}"/>
                  </a:ext>
                </a:extLst>
              </p:cNvPr>
              <p:cNvSpPr>
                <a:spLocks noRot="1" noChangeAspect="1" noMove="1" noResize="1" noEditPoints="1" noAdjustHandles="1" noChangeArrowheads="1" noChangeShapeType="1" noTextEdit="1"/>
              </p:cNvSpPr>
              <p:nvPr/>
            </p:nvSpPr>
            <p:spPr>
              <a:xfrm>
                <a:off x="13163626" y="3085873"/>
                <a:ext cx="1395825" cy="871332"/>
              </a:xfrm>
              <a:prstGeom prst="rect">
                <a:avLst/>
              </a:prstGeom>
              <a:blipFill>
                <a:blip r:embed="rId3"/>
                <a:stretch>
                  <a:fillRect l="-3043"/>
                </a:stretch>
              </a:blipFill>
            </p:spPr>
            <p:txBody>
              <a:bodyPr/>
              <a:lstStyle/>
              <a:p>
                <a:r>
                  <a:rPr lang="en-US">
                    <a:noFill/>
                  </a:rPr>
                  <a:t> </a:t>
                </a:r>
              </a:p>
            </p:txBody>
          </p:sp>
        </mc:Fallback>
      </mc:AlternateContent>
      <p:sp>
        <p:nvSpPr>
          <p:cNvPr id="65" name="Rectangle 64">
            <a:extLst>
              <a:ext uri="{FF2B5EF4-FFF2-40B4-BE49-F238E27FC236}">
                <a16:creationId xmlns:a16="http://schemas.microsoft.com/office/drawing/2014/main" id="{6396F4E0-EAC1-4676-BAE6-B24D12F78972}"/>
              </a:ext>
            </a:extLst>
          </p:cNvPr>
          <p:cNvSpPr/>
          <p:nvPr/>
        </p:nvSpPr>
        <p:spPr>
          <a:xfrm>
            <a:off x="14639175" y="3079219"/>
            <a:ext cx="1383188" cy="1779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66" name="TextBox 65">
            <a:extLst>
              <a:ext uri="{FF2B5EF4-FFF2-40B4-BE49-F238E27FC236}">
                <a16:creationId xmlns:a16="http://schemas.microsoft.com/office/drawing/2014/main" id="{7FE432E5-CE87-4484-BD68-4939BC7E0220}"/>
              </a:ext>
            </a:extLst>
          </p:cNvPr>
          <p:cNvSpPr txBox="1"/>
          <p:nvPr/>
        </p:nvSpPr>
        <p:spPr>
          <a:xfrm rot="16200000">
            <a:off x="14476739" y="3761222"/>
            <a:ext cx="1580689" cy="502766"/>
          </a:xfrm>
          <a:prstGeom prst="rect">
            <a:avLst/>
          </a:prstGeom>
          <a:noFill/>
        </p:spPr>
        <p:txBody>
          <a:bodyPr wrap="none" rtlCol="0">
            <a:spAutoFit/>
          </a:bodyPr>
          <a:lstStyle/>
          <a:p>
            <a:r>
              <a:rPr lang="en-US" sz="2667" dirty="0">
                <a:latin typeface="+mj-lt"/>
              </a:rPr>
              <a:t>Net worth</a:t>
            </a: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41811245-495E-4649-BDD8-4A7D7FA9288E}"/>
                  </a:ext>
                </a:extLst>
              </p:cNvPr>
              <p:cNvSpPr/>
              <p:nvPr/>
            </p:nvSpPr>
            <p:spPr>
              <a:xfrm>
                <a:off x="13168820" y="3987128"/>
                <a:ext cx="1395825" cy="87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a:rPr lang="en-US" sz="2400" i="1">
                              <a:latin typeface="Cambria Math" panose="02040503050406030204" pitchFamily="18" charset="0"/>
                            </a:rPr>
                            <m:t>𝑡</m:t>
                          </m:r>
                        </m:sub>
                        <m:sup>
                          <m:acc>
                            <m:accPr>
                              <m:chr m:val="̃"/>
                              <m:ctrlPr>
                                <a:rPr lang="en-US" sz="2400" i="1">
                                  <a:latin typeface="Cambria Math" panose="02040503050406030204" pitchFamily="18" charset="0"/>
                                </a:rPr>
                              </m:ctrlPr>
                            </m:accPr>
                            <m:e>
                              <m:r>
                                <a:rPr lang="en-US" sz="2400" i="1">
                                  <a:latin typeface="Cambria Math" panose="02040503050406030204" pitchFamily="18" charset="0"/>
                                </a:rPr>
                                <m:t>𝑖</m:t>
                              </m:r>
                            </m:e>
                          </m:acc>
                        </m:sup>
                      </m:sSubSup>
                    </m:oMath>
                  </m:oMathPara>
                </a14:m>
                <a:endParaRPr lang="en-US" sz="2400" dirty="0"/>
              </a:p>
            </p:txBody>
          </p:sp>
        </mc:Choice>
        <mc:Fallback xmlns="">
          <p:sp>
            <p:nvSpPr>
              <p:cNvPr id="67" name="Rectangle 66">
                <a:extLst>
                  <a:ext uri="{FF2B5EF4-FFF2-40B4-BE49-F238E27FC236}">
                    <a16:creationId xmlns:a16="http://schemas.microsoft.com/office/drawing/2014/main" id="{41811245-495E-4649-BDD8-4A7D7FA9288E}"/>
                  </a:ext>
                </a:extLst>
              </p:cNvPr>
              <p:cNvSpPr>
                <a:spLocks noRot="1" noChangeAspect="1" noMove="1" noResize="1" noEditPoints="1" noAdjustHandles="1" noChangeArrowheads="1" noChangeShapeType="1" noTextEdit="1"/>
              </p:cNvSpPr>
              <p:nvPr/>
            </p:nvSpPr>
            <p:spPr>
              <a:xfrm>
                <a:off x="13168820" y="3987128"/>
                <a:ext cx="1395825" cy="8764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B5FA71A-B680-4E9C-A938-647175980B89}"/>
                  </a:ext>
                </a:extLst>
              </p:cNvPr>
              <p:cNvSpPr txBox="1"/>
              <p:nvPr/>
            </p:nvSpPr>
            <p:spPr>
              <a:xfrm>
                <a:off x="15330768" y="3700726"/>
                <a:ext cx="526490" cy="4723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acc>
                            <m:accPr>
                              <m:chr m:val="̃"/>
                              <m:ctrlPr>
                                <a:rPr lang="en-US" sz="2400" i="1">
                                  <a:latin typeface="Cambria Math" panose="02040503050406030204" pitchFamily="18" charset="0"/>
                                </a:rPr>
                              </m:ctrlPr>
                            </m:accPr>
                            <m:e>
                              <m:r>
                                <a:rPr lang="en-US" sz="2400" i="1">
                                  <a:latin typeface="Cambria Math" panose="02040503050406030204" pitchFamily="18" charset="0"/>
                                </a:rPr>
                                <m:t>𝑖</m:t>
                              </m:r>
                            </m:e>
                          </m:acc>
                        </m:sup>
                      </m:sSup>
                    </m:oMath>
                  </m:oMathPara>
                </a14:m>
                <a:endParaRPr lang="en-US" sz="2400" dirty="0"/>
              </a:p>
            </p:txBody>
          </p:sp>
        </mc:Choice>
        <mc:Fallback xmlns="">
          <p:sp>
            <p:nvSpPr>
              <p:cNvPr id="68" name="TextBox 67">
                <a:extLst>
                  <a:ext uri="{FF2B5EF4-FFF2-40B4-BE49-F238E27FC236}">
                    <a16:creationId xmlns:a16="http://schemas.microsoft.com/office/drawing/2014/main" id="{BB5FA71A-B680-4E9C-A938-647175980B89}"/>
                  </a:ext>
                </a:extLst>
              </p:cNvPr>
              <p:cNvSpPr txBox="1">
                <a:spLocks noRot="1" noChangeAspect="1" noMove="1" noResize="1" noEditPoints="1" noAdjustHandles="1" noChangeArrowheads="1" noChangeShapeType="1" noTextEdit="1"/>
              </p:cNvSpPr>
              <p:nvPr/>
            </p:nvSpPr>
            <p:spPr>
              <a:xfrm>
                <a:off x="15330768" y="3700726"/>
                <a:ext cx="526490" cy="472309"/>
              </a:xfrm>
              <a:prstGeom prst="rect">
                <a:avLst/>
              </a:prstGeom>
              <a:blipFill>
                <a:blip r:embed="rId5"/>
                <a:stretch>
                  <a:fillRect r="-3837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C7E9352-2F28-2824-87B5-644E1A11CF29}"/>
              </a:ext>
            </a:extLst>
          </p:cNvPr>
          <p:cNvSpPr txBox="1"/>
          <p:nvPr/>
        </p:nvSpPr>
        <p:spPr>
          <a:xfrm>
            <a:off x="16451065" y="3491540"/>
            <a:ext cx="3463962" cy="584775"/>
          </a:xfrm>
          <a:prstGeom prst="rect">
            <a:avLst/>
          </a:prstGeom>
          <a:noFill/>
        </p:spPr>
        <p:txBody>
          <a:bodyPr wrap="none" rtlCol="0">
            <a:spAutoFit/>
          </a:bodyPr>
          <a:lstStyle/>
          <a:p>
            <a:r>
              <a:rPr lang="en-US" sz="3200" dirty="0">
                <a:latin typeface="+mj-lt"/>
              </a:rPr>
              <a:t>… budget constraint</a:t>
            </a:r>
            <a:endParaRPr lang="en-US" dirty="0">
              <a:latin typeface="+mj-lt"/>
            </a:endParaRPr>
          </a:p>
        </p:txBody>
      </p:sp>
      <p:cxnSp>
        <p:nvCxnSpPr>
          <p:cNvPr id="7" name="Straight Connector 6">
            <a:extLst>
              <a:ext uri="{FF2B5EF4-FFF2-40B4-BE49-F238E27FC236}">
                <a16:creationId xmlns:a16="http://schemas.microsoft.com/office/drawing/2014/main" id="{C481BDFB-A45E-8CFF-5FDC-85621190707D}"/>
              </a:ext>
            </a:extLst>
          </p:cNvPr>
          <p:cNvCxnSpPr>
            <a:stCxn id="64" idx="1"/>
            <a:endCxn id="64" idx="3"/>
          </p:cNvCxnSpPr>
          <p:nvPr/>
        </p:nvCxnSpPr>
        <p:spPr>
          <a:xfrm>
            <a:off x="13163626" y="3521539"/>
            <a:ext cx="1395825"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26B92B-040A-4B7E-A65F-C2F887CF2B3F}"/>
                  </a:ext>
                </a:extLst>
              </p:cNvPr>
              <p:cNvSpPr txBox="1"/>
              <p:nvPr/>
            </p:nvSpPr>
            <p:spPr>
              <a:xfrm>
                <a:off x="592286" y="2632179"/>
                <a:ext cx="11910167" cy="12395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3200" i="1" smtClean="0">
                              <a:latin typeface="Cambria Math" panose="02040503050406030204" pitchFamily="18" charset="0"/>
                            </a:rPr>
                          </m:ctrlPr>
                        </m:fPr>
                        <m:num>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𝑛</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num>
                        <m:den>
                          <m:sSubSup>
                            <m:sSubSupPr>
                              <m:ctrlPr>
                                <a:rPr lang="de-DE" sz="3200" i="1">
                                  <a:latin typeface="Cambria Math" panose="02040503050406030204" pitchFamily="18" charset="0"/>
                                </a:rPr>
                              </m:ctrlPr>
                            </m:sSubSupPr>
                            <m:e>
                              <m:r>
                                <a:rPr lang="de-DE" sz="3200" i="1">
                                  <a:latin typeface="Cambria Math" panose="02040503050406030204" pitchFamily="18" charset="0"/>
                                </a:rPr>
                                <m:t>𝑛</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den>
                      </m:f>
                      <m:r>
                        <a:rPr lang="de-DE" sz="3200" i="1">
                          <a:latin typeface="Cambria Math" panose="02040503050406030204" pitchFamily="18" charset="0"/>
                        </a:rPr>
                        <m:t>=−</m:t>
                      </m:r>
                      <m:f>
                        <m:fPr>
                          <m:ctrlPr>
                            <a:rPr lang="de-DE" sz="3200" i="1">
                              <a:latin typeface="Cambria Math" panose="02040503050406030204" pitchFamily="18" charset="0"/>
                            </a:rPr>
                          </m:ctrlPr>
                        </m:fPr>
                        <m:num>
                          <m:sSubSup>
                            <m:sSubSupPr>
                              <m:ctrlPr>
                                <a:rPr lang="de-DE" sz="3200" i="1">
                                  <a:latin typeface="Cambria Math" panose="02040503050406030204" pitchFamily="18" charset="0"/>
                                </a:rPr>
                              </m:ctrlPr>
                            </m:sSubSupPr>
                            <m:e>
                              <m:r>
                                <a:rPr lang="de-DE" sz="3200" i="1">
                                  <a:latin typeface="Cambria Math" panose="02040503050406030204" pitchFamily="18" charset="0"/>
                                </a:rPr>
                                <m:t>𝑐</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num>
                        <m:den>
                          <m:sSubSup>
                            <m:sSubSupPr>
                              <m:ctrlPr>
                                <a:rPr lang="de-DE" sz="3200" i="1">
                                  <a:latin typeface="Cambria Math" panose="02040503050406030204" pitchFamily="18" charset="0"/>
                                </a:rPr>
                              </m:ctrlPr>
                            </m:sSubSupPr>
                            <m:e>
                              <m:r>
                                <a:rPr lang="de-DE" sz="3200" i="1">
                                  <a:latin typeface="Cambria Math" panose="02040503050406030204" pitchFamily="18" charset="0"/>
                                </a:rPr>
                                <m:t>𝑛</m:t>
                              </m:r>
                            </m:e>
                            <m:sub>
                              <m:r>
                                <a:rPr lang="de-DE" sz="3200" i="1">
                                  <a:latin typeface="Cambria Math" panose="02040503050406030204" pitchFamily="18" charset="0"/>
                                </a:rPr>
                                <m:t>𝑡</m:t>
                              </m:r>
                            </m:sub>
                            <m:sup>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den>
                      </m:f>
                      <m:r>
                        <a:rPr lang="de-DE" sz="3200" i="1">
                          <a:latin typeface="Cambria Math" panose="02040503050406030204" pitchFamily="18" charset="0"/>
                        </a:rPr>
                        <m:t>𝑑𝑡</m:t>
                      </m:r>
                      <m:r>
                        <a:rPr lang="de-DE" sz="3200" i="1">
                          <a:latin typeface="Cambria Math" panose="02040503050406030204" pitchFamily="18" charset="0"/>
                        </a:rPr>
                        <m:t>+</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𝑁</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𝑟</m:t>
                          </m:r>
                        </m:e>
                        <m:sub>
                          <m:r>
                            <a:rPr lang="de-DE" sz="3200" i="1">
                              <a:latin typeface="Cambria Math" panose="02040503050406030204" pitchFamily="18" charset="0"/>
                            </a:rPr>
                            <m:t>𝑡</m:t>
                          </m:r>
                        </m:sub>
                        <m:sup>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𝑁</m:t>
                              </m:r>
                            </m:sup>
                          </m:sSup>
                        </m:sup>
                      </m:sSubSup>
                      <m:r>
                        <a:rPr lang="de-DE" sz="3200" i="1">
                          <a:latin typeface="Cambria Math" panose="02040503050406030204" pitchFamily="18" charset="0"/>
                        </a:rPr>
                        <m:t>+</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𝑆</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𝑟</m:t>
                          </m:r>
                        </m:e>
                        <m:sub>
                          <m:r>
                            <a:rPr lang="de-DE" sz="3200" i="1">
                              <a:latin typeface="Cambria Math" panose="02040503050406030204" pitchFamily="18" charset="0"/>
                            </a:rPr>
                            <m:t>𝑡</m:t>
                          </m:r>
                        </m:sub>
                        <m:sup>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𝑆</m:t>
                              </m:r>
                            </m:sup>
                          </m:sSup>
                        </m:sup>
                      </m:sSubSup>
                      <m:r>
                        <a:rPr lang="en-US" sz="3200" b="0" i="1" smtClean="0">
                          <a:latin typeface="Cambria Math" panose="02040503050406030204" pitchFamily="18" charset="0"/>
                          <a:ea typeface="Cambria Math" panose="02040503050406030204" pitchFamily="18" charset="0"/>
                        </a:rPr>
                        <m:t>+</m:t>
                      </m:r>
                      <m:d>
                        <m:dPr>
                          <m:ctrlPr>
                            <a:rPr lang="de-DE" sz="3200" i="1">
                              <a:latin typeface="Cambria Math" panose="02040503050406030204" pitchFamily="18" charset="0"/>
                            </a:rPr>
                          </m:ctrlPr>
                        </m:dPr>
                        <m:e>
                          <m:r>
                            <a:rPr lang="de-DE" sz="3200" i="1">
                              <a:latin typeface="Cambria Math" panose="02040503050406030204" pitchFamily="18" charset="0"/>
                            </a:rPr>
                            <m:t>1−</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𝑁</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r>
                            <a:rPr lang="en-US" sz="3200" i="1">
                              <a:latin typeface="Cambria Math" panose="02040503050406030204" pitchFamily="18" charset="0"/>
                            </a:rPr>
                            <m:t>−</m:t>
                          </m:r>
                          <m:sSubSup>
                            <m:sSubSupPr>
                              <m:ctrlPr>
                                <a:rPr lang="de-DE" sz="3200" i="1">
                                  <a:latin typeface="Cambria Math" panose="02040503050406030204" pitchFamily="18" charset="0"/>
                                </a:rPr>
                              </m:ctrlPr>
                            </m:sSubSupPr>
                            <m:e>
                              <m:r>
                                <a:rPr lang="de-DE" sz="3200" i="1">
                                  <a:latin typeface="Cambria Math" panose="02040503050406030204" pitchFamily="18" charset="0"/>
                                </a:rPr>
                                <m:t>𝜃</m:t>
                              </m:r>
                            </m:e>
                            <m:sub>
                              <m:r>
                                <a:rPr lang="de-DE" sz="3200" i="1">
                                  <a:latin typeface="Cambria Math" panose="02040503050406030204" pitchFamily="18" charset="0"/>
                                </a:rPr>
                                <m:t>𝑡</m:t>
                              </m:r>
                            </m:sub>
                            <m: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ℬ</m:t>
                                  </m:r>
                                </m:e>
                                <m:sup>
                                  <m:r>
                                    <a:rPr lang="en-US" sz="3200" b="0" i="1" smtClean="0">
                                      <a:latin typeface="Cambria Math" panose="02040503050406030204" pitchFamily="18" charset="0"/>
                                      <a:ea typeface="Cambria Math" panose="02040503050406030204" pitchFamily="18" charset="0"/>
                                    </a:rPr>
                                    <m:t>𝑆</m:t>
                                  </m:r>
                                </m:sup>
                              </m:sSup>
                              <m:r>
                                <a:rPr lang="en-US"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e>
                      </m:d>
                      <m:r>
                        <a:rPr lang="de-DE" sz="3200" i="1">
                          <a:latin typeface="Cambria Math" panose="02040503050406030204" pitchFamily="18" charset="0"/>
                        </a:rPr>
                        <m:t>𝑑</m:t>
                      </m:r>
                      <m:sSubSup>
                        <m:sSubSupPr>
                          <m:ctrlPr>
                            <a:rPr lang="de-DE" sz="3200" i="1">
                              <a:latin typeface="Cambria Math" panose="02040503050406030204" pitchFamily="18" charset="0"/>
                            </a:rPr>
                          </m:ctrlPr>
                        </m:sSubSupPr>
                        <m:e>
                          <m:r>
                            <a:rPr lang="de-DE" sz="3200" i="1">
                              <a:latin typeface="Cambria Math" panose="02040503050406030204" pitchFamily="18" charset="0"/>
                            </a:rPr>
                            <m:t>𝑟</m:t>
                          </m:r>
                        </m:e>
                        <m:sub>
                          <m:r>
                            <a:rPr lang="de-DE" sz="3200" i="1">
                              <a:latin typeface="Cambria Math" panose="02040503050406030204" pitchFamily="18" charset="0"/>
                            </a:rPr>
                            <m:t>𝑡</m:t>
                          </m:r>
                        </m:sub>
                        <m:sup>
                          <m:r>
                            <a:rPr lang="de-DE" sz="3200" i="1">
                              <a:latin typeface="Cambria Math" panose="02040503050406030204" pitchFamily="18" charset="0"/>
                            </a:rPr>
                            <m:t>𝐾</m:t>
                          </m:r>
                          <m:r>
                            <a:rPr lang="de-DE" sz="3200" i="1">
                              <a:latin typeface="Cambria Math" panose="02040503050406030204" pitchFamily="18" charset="0"/>
                            </a:rPr>
                            <m:t>,</m:t>
                          </m:r>
                          <m:acc>
                            <m:accPr>
                              <m:chr m:val="̃"/>
                              <m:ctrlPr>
                                <a:rPr lang="de-DE" sz="3200" i="1">
                                  <a:latin typeface="Cambria Math" panose="02040503050406030204" pitchFamily="18" charset="0"/>
                                </a:rPr>
                              </m:ctrlPr>
                            </m:accPr>
                            <m:e>
                              <m:r>
                                <a:rPr lang="de-DE" sz="3200" i="1">
                                  <a:latin typeface="Cambria Math" panose="02040503050406030204" pitchFamily="18" charset="0"/>
                                </a:rPr>
                                <m:t>𝑖</m:t>
                              </m:r>
                            </m:e>
                          </m:acc>
                        </m:sup>
                      </m:sSubSup>
                    </m:oMath>
                  </m:oMathPara>
                </a14:m>
                <a:endParaRPr lang="en-US" dirty="0"/>
              </a:p>
            </p:txBody>
          </p:sp>
        </mc:Choice>
        <mc:Fallback xmlns="">
          <p:sp>
            <p:nvSpPr>
              <p:cNvPr id="8" name="TextBox 7">
                <a:extLst>
                  <a:ext uri="{FF2B5EF4-FFF2-40B4-BE49-F238E27FC236}">
                    <a16:creationId xmlns:a16="http://schemas.microsoft.com/office/drawing/2014/main" id="{E526B92B-040A-4B7E-A65F-C2F887CF2B3F}"/>
                  </a:ext>
                </a:extLst>
              </p:cNvPr>
              <p:cNvSpPr txBox="1">
                <a:spLocks noRot="1" noChangeAspect="1" noMove="1" noResize="1" noEditPoints="1" noAdjustHandles="1" noChangeArrowheads="1" noChangeShapeType="1" noTextEdit="1"/>
              </p:cNvSpPr>
              <p:nvPr/>
            </p:nvSpPr>
            <p:spPr>
              <a:xfrm>
                <a:off x="592286" y="2632179"/>
                <a:ext cx="11910167" cy="123950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260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4BA99BA-99C0-4B40-A19D-F6CE3D5DB6E2}"/>
                  </a:ext>
                </a:extLst>
              </p:cNvPr>
              <p:cNvSpPr>
                <a:spLocks noGrp="1"/>
              </p:cNvSpPr>
              <p:nvPr>
                <p:ph idx="1"/>
              </p:nvPr>
            </p:nvSpPr>
            <p:spPr>
              <a:xfrm>
                <a:off x="413172" y="1530771"/>
                <a:ext cx="14771410" cy="7653485"/>
              </a:xfrm>
            </p:spPr>
            <p:txBody>
              <a:bodyPr>
                <a:normAutofit/>
              </a:bodyPr>
              <a:lstStyle/>
              <a:p>
                <a:r>
                  <a:rPr lang="en-US" sz="4000" dirty="0"/>
                  <a:t>Is the </a:t>
                </a:r>
                <a:r>
                  <a:rPr lang="en-US" sz="4000" b="1" dirty="0">
                    <a:solidFill>
                      <a:srgbClr val="667E84"/>
                    </a:solidFill>
                    <a:latin typeface="+mn-lt"/>
                  </a:rPr>
                  <a:t>International Monetary System</a:t>
                </a:r>
                <a:r>
                  <a:rPr lang="en-US" sz="4000" dirty="0"/>
                  <a:t>/Global Financial Architecture</a:t>
                </a:r>
                <a:br>
                  <a:rPr lang="en-US" sz="4000" dirty="0"/>
                </a:br>
                <a:r>
                  <a:rPr lang="en-US" sz="4000" dirty="0"/>
                  <a:t>inherently </a:t>
                </a:r>
                <a:r>
                  <a:rPr lang="en-US" sz="4000" b="1" dirty="0">
                    <a:latin typeface="+mn-lt"/>
                  </a:rPr>
                  <a:t>distortionary</a:t>
                </a:r>
                <a:r>
                  <a:rPr lang="en-US" sz="4000" dirty="0"/>
                  <a:t>?</a:t>
                </a:r>
              </a:p>
              <a:p>
                <a:pPr lvl="1"/>
                <a:r>
                  <a:rPr lang="en-US" sz="3600" dirty="0"/>
                  <a:t>Do the rich insure the poor or the other way around?</a:t>
                </a:r>
              </a:p>
              <a:p>
                <a:pPr lvl="1"/>
                <a:r>
                  <a:rPr lang="en-US" sz="3600" dirty="0"/>
                  <a:t>If so, why? How?</a:t>
                </a:r>
              </a:p>
              <a:p>
                <a:pPr lvl="1"/>
                <a:r>
                  <a:rPr lang="en-US" sz="3600" dirty="0"/>
                  <a:t>Who can run stimulus programs? Who is forced to run austerity programs?</a:t>
                </a:r>
              </a:p>
              <a:p>
                <a:pPr lvl="1"/>
                <a:endParaRPr lang="en-US" sz="2400" dirty="0"/>
              </a:p>
              <a:p>
                <a:r>
                  <a:rPr lang="en-US" sz="4000" dirty="0"/>
                  <a:t>What role do </a:t>
                </a:r>
                <a:r>
                  <a:rPr lang="en-US" sz="4000" b="1" dirty="0">
                    <a:solidFill>
                      <a:srgbClr val="667E84"/>
                    </a:solidFill>
                    <a:latin typeface="+mn-lt"/>
                  </a:rPr>
                  <a:t>Safe Assets </a:t>
                </a:r>
                <a:r>
                  <a:rPr lang="en-US" sz="4000" dirty="0"/>
                  <a:t>play? </a:t>
                </a:r>
              </a:p>
              <a:p>
                <a:pPr lvl="1"/>
                <a:r>
                  <a:rPr lang="en-US" sz="3600" dirty="0"/>
                  <a:t>Who enjoys Exorbitant Privilege to Issue Safe Asset?</a:t>
                </a:r>
              </a:p>
              <a:p>
                <a:pPr lvl="2"/>
                <a:r>
                  <a:rPr lang="en-US" sz="3200" dirty="0"/>
                  <a:t>Can government spend without taxation? How much?</a:t>
                </a:r>
              </a:p>
              <a:p>
                <a:pPr lvl="1"/>
                <a:r>
                  <a:rPr lang="en-US" sz="3600" dirty="0"/>
                  <a:t>What are Safe Assets and its service flow? </a:t>
                </a:r>
              </a:p>
              <a:p>
                <a:pPr lvl="1"/>
                <a:r>
                  <a:rPr lang="en-US" sz="3600" dirty="0">
                    <a:solidFill>
                      <a:srgbClr val="667E84"/>
                    </a:solidFill>
                  </a:rPr>
                  <a:t>Flight-to-safety</a:t>
                </a:r>
                <a:r>
                  <a:rPr lang="en-US" sz="3600" dirty="0"/>
                  <a:t> phenomenon (</a:t>
                </a:r>
                <a:r>
                  <a:rPr lang="en-US" sz="3600" dirty="0">
                    <a:solidFill>
                      <a:srgbClr val="667E84"/>
                    </a:solidFill>
                  </a:rPr>
                  <a:t>negative </a:t>
                </a:r>
                <a14:m>
                  <m:oMath xmlns:m="http://schemas.openxmlformats.org/officeDocument/2006/math">
                    <m:r>
                      <a:rPr lang="en-US" sz="3600" b="0" i="1" smtClean="0">
                        <a:solidFill>
                          <a:srgbClr val="667E84"/>
                        </a:solidFill>
                        <a:latin typeface="Cambria Math" panose="02040503050406030204" pitchFamily="18" charset="0"/>
                      </a:rPr>
                      <m:t>𝛽</m:t>
                    </m:r>
                  </m:oMath>
                </a14:m>
                <a:r>
                  <a:rPr lang="en-US" sz="3600" dirty="0"/>
                  <a:t>)</a:t>
                </a:r>
              </a:p>
              <a:p>
                <a:pPr lvl="1"/>
                <a:r>
                  <a:rPr lang="en-US" sz="3600" dirty="0"/>
                  <a:t>Is there a complementarity btw safe asset and bubbly asset?</a:t>
                </a:r>
              </a:p>
            </p:txBody>
          </p:sp>
        </mc:Choice>
        <mc:Fallback xmlns="">
          <p:sp>
            <p:nvSpPr>
              <p:cNvPr id="2" name="Content Placeholder 1">
                <a:extLst>
                  <a:ext uri="{FF2B5EF4-FFF2-40B4-BE49-F238E27FC236}">
                    <a16:creationId xmlns:a16="http://schemas.microsoft.com/office/drawing/2014/main" id="{34BA99BA-99C0-4B40-A19D-F6CE3D5DB6E2}"/>
                  </a:ext>
                </a:extLst>
              </p:cNvPr>
              <p:cNvSpPr>
                <a:spLocks noGrp="1" noRot="1" noChangeAspect="1" noMove="1" noResize="1" noEditPoints="1" noAdjustHandles="1" noChangeArrowheads="1" noChangeShapeType="1" noTextEdit="1"/>
              </p:cNvSpPr>
              <p:nvPr>
                <p:ph idx="1"/>
              </p:nvPr>
            </p:nvSpPr>
            <p:spPr>
              <a:xfrm>
                <a:off x="413172" y="1530771"/>
                <a:ext cx="14771410" cy="7653485"/>
              </a:xfrm>
              <a:blipFill>
                <a:blip r:embed="rId2"/>
                <a:stretch>
                  <a:fillRect l="-1321" t="-222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48FD257-5480-43AD-8A31-0174B574C4E1}"/>
              </a:ext>
            </a:extLst>
          </p:cNvPr>
          <p:cNvSpPr>
            <a:spLocks noGrp="1"/>
          </p:cNvSpPr>
          <p:nvPr>
            <p:ph type="sldNum" sz="quarter" idx="12"/>
          </p:nvPr>
        </p:nvSpPr>
        <p:spPr/>
        <p:txBody>
          <a:bodyPr/>
          <a:lstStyle/>
          <a:p>
            <a:fld id="{DDE82227-37B3-43BC-ADC8-5578DB9E1C27}" type="slidenum">
              <a:rPr lang="en-US" smtClean="0"/>
              <a:t>2</a:t>
            </a:fld>
            <a:endParaRPr lang="en-US"/>
          </a:p>
        </p:txBody>
      </p:sp>
      <p:sp>
        <p:nvSpPr>
          <p:cNvPr id="4" name="Title 3">
            <a:extLst>
              <a:ext uri="{FF2B5EF4-FFF2-40B4-BE49-F238E27FC236}">
                <a16:creationId xmlns:a16="http://schemas.microsoft.com/office/drawing/2014/main" id="{4ECE5E2A-9F5E-488C-96A4-98A74F775675}"/>
              </a:ext>
            </a:extLst>
          </p:cNvPr>
          <p:cNvSpPr>
            <a:spLocks noGrp="1"/>
          </p:cNvSpPr>
          <p:nvPr>
            <p:ph type="title"/>
          </p:nvPr>
        </p:nvSpPr>
        <p:spPr/>
        <p:txBody>
          <a:bodyPr/>
          <a:lstStyle/>
          <a:p>
            <a:r>
              <a:rPr lang="en-US" dirty="0"/>
              <a:t>Motivation</a:t>
            </a:r>
          </a:p>
        </p:txBody>
      </p:sp>
    </p:spTree>
    <p:extLst>
      <p:ext uri="{BB962C8B-B14F-4D97-AF65-F5344CB8AC3E}">
        <p14:creationId xmlns:p14="http://schemas.microsoft.com/office/powerpoint/2010/main" val="1204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BF68-463A-49CA-ADB1-C900C4188457}"/>
              </a:ext>
            </a:extLst>
          </p:cNvPr>
          <p:cNvSpPr>
            <a:spLocks noGrp="1"/>
          </p:cNvSpPr>
          <p:nvPr>
            <p:ph type="title"/>
          </p:nvPr>
        </p:nvSpPr>
        <p:spPr/>
        <p:txBody>
          <a:bodyPr/>
          <a:lstStyle/>
          <a:p>
            <a:r>
              <a:rPr lang="en-US" b="1" dirty="0">
                <a:latin typeface="+mn-lt"/>
              </a:rPr>
              <a:t>Government:</a:t>
            </a:r>
            <a:r>
              <a:rPr lang="en-US" dirty="0"/>
              <a:t> Taxes, Bond/Money Supply, Gov. Budget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3D1CB7-6563-445C-951F-FD8D5EC54994}"/>
                  </a:ext>
                </a:extLst>
              </p:cNvPr>
              <p:cNvSpPr>
                <a:spLocks noGrp="1"/>
              </p:cNvSpPr>
              <p:nvPr>
                <p:ph idx="1"/>
              </p:nvPr>
            </p:nvSpPr>
            <p:spPr>
              <a:xfrm>
                <a:off x="379306" y="1291521"/>
                <a:ext cx="15876694" cy="7534402"/>
              </a:xfrm>
            </p:spPr>
            <p:txBody>
              <a:bodyPr>
                <a:normAutofit fontScale="92500"/>
              </a:bodyPr>
              <a:lstStyle/>
              <a:p>
                <a:r>
                  <a:rPr lang="en-US" dirty="0">
                    <a:solidFill>
                      <a:srgbClr val="589390"/>
                    </a:solidFill>
                  </a:rPr>
                  <a:t>Policy Instruments</a:t>
                </a:r>
              </a:p>
              <a:p>
                <a:pPr lvl="1"/>
                <a14:m>
                  <m:oMath xmlns:m="http://schemas.openxmlformats.org/officeDocument/2006/math">
                    <m:sSub>
                      <m:sSubPr>
                        <m:ctrlPr>
                          <a:rPr lang="de-DE" i="1" smtClean="0">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ℊ</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de-DE" i="1">
                            <a:solidFill>
                              <a:schemeClr val="tx1"/>
                            </a:solidFill>
                            <a:latin typeface="Cambria Math" panose="02040503050406030204" pitchFamily="18" charset="0"/>
                            <a:ea typeface="Cambria Math" panose="02040503050406030204" pitchFamily="18" charset="0"/>
                          </a:rPr>
                          <m:t>𝐾</m:t>
                        </m:r>
                      </m:e>
                      <m:sub>
                        <m:r>
                          <a:rPr lang="de-DE" i="1">
                            <a:solidFill>
                              <a:schemeClr val="tx1"/>
                            </a:solidFill>
                            <a:latin typeface="Cambria Math" panose="02040503050406030204" pitchFamily="18" charset="0"/>
                            <a:ea typeface="Cambria Math" panose="02040503050406030204" pitchFamily="18" charset="0"/>
                          </a:rPr>
                          <m:t>𝑡</m:t>
                        </m:r>
                      </m:sub>
                    </m:sSub>
                    <m:r>
                      <a:rPr lang="de-DE" i="1">
                        <a:solidFill>
                          <a:srgbClr val="589390"/>
                        </a:solidFill>
                        <a:latin typeface="Cambria Math" panose="02040503050406030204" pitchFamily="18" charset="0"/>
                        <a:ea typeface="Cambria Math" panose="02040503050406030204" pitchFamily="18" charset="0"/>
                      </a:rPr>
                      <m:t> </m:t>
                    </m:r>
                  </m:oMath>
                </a14:m>
                <a:r>
                  <a:rPr lang="en-US" b="0" dirty="0"/>
                  <a:t>   	Government spending (with exogenous </a:t>
                </a:r>
                <a14:m>
                  <m:oMath xmlns:m="http://schemas.openxmlformats.org/officeDocument/2006/math">
                    <m:r>
                      <a:rPr lang="en-US" i="1" smtClean="0">
                        <a:solidFill>
                          <a:srgbClr val="589390"/>
                        </a:solidFill>
                        <a:latin typeface="Cambria Math" panose="02040503050406030204" pitchFamily="18" charset="0"/>
                        <a:ea typeface="Cambria Math" panose="02040503050406030204" pitchFamily="18" charset="0"/>
                      </a:rPr>
                      <m:t>ℊ</m:t>
                    </m:r>
                  </m:oMath>
                </a14:m>
                <a:r>
                  <a:rPr lang="en-US" b="0" dirty="0"/>
                  <a:t>) – identical in both countries </a:t>
                </a:r>
              </a:p>
              <a:p>
                <a:pPr lvl="1"/>
                <a14:m>
                  <m:oMath xmlns:m="http://schemas.openxmlformats.org/officeDocument/2006/math">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𝜏</m:t>
                        </m:r>
                      </m:e>
                      <m:sub>
                        <m:r>
                          <a:rPr lang="en-US" i="1">
                            <a:solidFill>
                              <a:srgbClr val="589390"/>
                            </a:solidFill>
                            <a:latin typeface="Cambria Math" panose="02040503050406030204" pitchFamily="18" charset="0"/>
                          </a:rPr>
                          <m:t>𝑡</m:t>
                        </m:r>
                      </m:sub>
                      <m:sup>
                        <m:r>
                          <a:rPr lang="en-US" b="0" i="1" smtClean="0">
                            <a:solidFill>
                              <a:srgbClr val="589390"/>
                            </a:solidFill>
                            <a:latin typeface="Cambria Math" panose="02040503050406030204" pitchFamily="18" charset="0"/>
                          </a:rPr>
                          <m:t>𝑁</m:t>
                        </m:r>
                      </m:sup>
                    </m:sSubSup>
                    <m:sSubSup>
                      <m:sSubSupPr>
                        <m:ctrlPr>
                          <a:rPr lang="en-US" b="0" i="1" smtClean="0">
                            <a:latin typeface="Cambria Math" panose="02040503050406030204" pitchFamily="18" charset="0"/>
                          </a:rPr>
                        </m:ctrlPr>
                      </m:sSubSupPr>
                      <m:e>
                        <m:r>
                          <a:rPr lang="en-US" i="1" smtClean="0">
                            <a:latin typeface="Cambria Math" panose="02040503050406030204" pitchFamily="18" charset="0"/>
                          </a:rPr>
                          <m:t>𝑝</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b="0" i="1" smtClean="0">
                        <a:latin typeface="Cambria Math" panose="02040503050406030204" pitchFamily="18" charset="0"/>
                      </a:rPr>
                      <m:t>𝑎</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oMath>
                </a14:m>
                <a:r>
                  <a:rPr lang="en-US" dirty="0"/>
                  <a:t>	Proportional output tax at rate </a:t>
                </a:r>
                <a14:m>
                  <m:oMath xmlns:m="http://schemas.openxmlformats.org/officeDocument/2006/math">
                    <m:sSubSup>
                      <m:sSubSupPr>
                        <m:ctrlPr>
                          <a:rPr lang="en-US" b="0" i="1" smtClean="0">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𝜏</m:t>
                        </m:r>
                      </m:e>
                      <m:sub>
                        <m:r>
                          <a:rPr lang="en-US" i="1">
                            <a:solidFill>
                              <a:srgbClr val="589390"/>
                            </a:solidFill>
                            <a:latin typeface="Cambria Math" panose="02040503050406030204" pitchFamily="18" charset="0"/>
                          </a:rPr>
                          <m:t>𝑡</m:t>
                        </m:r>
                      </m:sub>
                      <m:sup>
                        <m:r>
                          <a:rPr lang="en-US" b="0" i="1" smtClean="0">
                            <a:solidFill>
                              <a:srgbClr val="589390"/>
                            </a:solidFill>
                            <a:latin typeface="Cambria Math" panose="02040503050406030204" pitchFamily="18" charset="0"/>
                          </a:rPr>
                          <m:t>𝑁</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b="0" i="1" smtClean="0">
                            <a:latin typeface="Cambria Math" panose="02040503050406030204" pitchFamily="18" charset="0"/>
                          </a:rPr>
                          <m:t>𝑛</m:t>
                        </m:r>
                      </m:sup>
                    </m:sSubSup>
                  </m:oMath>
                </a14:m>
                <a:r>
                  <a:rPr lang="en-US" dirty="0"/>
                  <a:t> is price of nuts in terms of world output good</a:t>
                </a:r>
              </a:p>
              <a:p>
                <a:pPr lvl="1"/>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rPr>
                              <m:t>𝑁</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den>
                    </m:f>
                    <m:r>
                      <a:rPr lang="en-US" i="1">
                        <a:latin typeface="Cambria Math" panose="02040503050406030204" pitchFamily="18" charset="0"/>
                      </a:rPr>
                      <m:t>=</m:t>
                    </m:r>
                    <m:sSubSup>
                      <m:sSubSupPr>
                        <m:ctrlPr>
                          <a:rPr lang="en-US" i="1" smtClean="0">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𝜇</m:t>
                        </m:r>
                      </m:e>
                      <m:sub>
                        <m:r>
                          <a:rPr lang="en-US" i="1">
                            <a:solidFill>
                              <a:srgbClr val="589390"/>
                            </a:solidFill>
                            <a:latin typeface="Cambria Math" panose="02040503050406030204" pitchFamily="18" charset="0"/>
                          </a:rPr>
                          <m:t>𝑡</m:t>
                        </m:r>
                      </m:sub>
                      <m:sup>
                        <m:sSup>
                          <m:sSupPr>
                            <m:ctrlPr>
                              <a:rPr lang="en-US" b="0" i="1" smtClean="0">
                                <a:solidFill>
                                  <a:srgbClr val="589390"/>
                                </a:solidFill>
                                <a:latin typeface="Cambria Math" panose="02040503050406030204" pitchFamily="18" charset="0"/>
                                <a:ea typeface="Cambria Math" panose="02040503050406030204" pitchFamily="18" charset="0"/>
                              </a:rPr>
                            </m:ctrlPr>
                          </m:sSupPr>
                          <m:e>
                            <m:r>
                              <a:rPr lang="en-US" i="1">
                                <a:solidFill>
                                  <a:srgbClr val="589390"/>
                                </a:solidFill>
                                <a:latin typeface="Cambria Math" panose="02040503050406030204" pitchFamily="18" charset="0"/>
                                <a:ea typeface="Cambria Math" panose="02040503050406030204" pitchFamily="18" charset="0"/>
                              </a:rPr>
                              <m:t>ℬ</m:t>
                            </m:r>
                          </m:e>
                          <m:sup>
                            <m:r>
                              <a:rPr lang="en-US" b="0" i="1" smtClean="0">
                                <a:solidFill>
                                  <a:srgbClr val="589390"/>
                                </a:solidFill>
                                <a:latin typeface="Cambria Math" panose="02040503050406030204" pitchFamily="18" charset="0"/>
                                <a:ea typeface="Cambria Math" panose="02040503050406030204" pitchFamily="18" charset="0"/>
                              </a:rPr>
                              <m:t>𝑁</m:t>
                            </m:r>
                          </m:sup>
                        </m:sSup>
                      </m:sup>
                    </m:sSubSup>
                    <m:r>
                      <a:rPr lang="en-US" i="1">
                        <a:latin typeface="Cambria Math" panose="02040503050406030204" pitchFamily="18" charset="0"/>
                      </a:rPr>
                      <m:t>𝑑𝑡</m:t>
                    </m:r>
                    <m:r>
                      <a:rPr lang="en-US" i="1">
                        <a:latin typeface="Cambria Math" panose="02040503050406030204" pitchFamily="18" charset="0"/>
                      </a:rPr>
                      <m:t> </m:t>
                    </m:r>
                  </m:oMath>
                </a14:m>
                <a:r>
                  <a:rPr lang="en-US" b="0" dirty="0"/>
                  <a:t>Nominal government debt issuance</a:t>
                </a:r>
                <a:endParaRPr lang="en-US" dirty="0"/>
              </a:p>
              <a:p>
                <a:pPr lvl="1"/>
                <a14:m>
                  <m:oMath xmlns:m="http://schemas.openxmlformats.org/officeDocument/2006/math">
                    <m:sSubSup>
                      <m:sSubSupPr>
                        <m:ctrlPr>
                          <a:rPr lang="en-US" b="0" i="1" smtClean="0">
                            <a:solidFill>
                              <a:srgbClr val="667E84"/>
                            </a:solidFill>
                            <a:latin typeface="Cambria Math" panose="02040503050406030204" pitchFamily="18" charset="0"/>
                          </a:rPr>
                        </m:ctrlPr>
                      </m:sSubSupPr>
                      <m:e>
                        <m:r>
                          <a:rPr lang="de-DE" b="0" i="1" smtClean="0">
                            <a:solidFill>
                              <a:srgbClr val="667E84"/>
                            </a:solidFill>
                            <a:latin typeface="Cambria Math" panose="02040503050406030204" pitchFamily="18" charset="0"/>
                          </a:rPr>
                          <m:t>𝑖</m:t>
                        </m:r>
                      </m:e>
                      <m:sub>
                        <m:r>
                          <a:rPr lang="de-DE" b="0" i="1" smtClean="0">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𝑁</m:t>
                        </m:r>
                      </m:sup>
                    </m:sSubSup>
                    <m:r>
                      <a:rPr lang="en-US" b="0" i="1" smtClean="0">
                        <a:solidFill>
                          <a:srgbClr val="667E84"/>
                        </a:solidFill>
                        <a:latin typeface="Cambria Math" panose="02040503050406030204" pitchFamily="18" charset="0"/>
                      </a:rPr>
                      <m:t> </m:t>
                    </m:r>
                  </m:oMath>
                </a14:m>
                <a:r>
                  <a:rPr lang="en-US" dirty="0"/>
                  <a:t>		Floating nominal interest rate on outstanding bonds</a:t>
                </a:r>
              </a:p>
              <a:p>
                <a:pPr>
                  <a:lnSpc>
                    <a:spcPct val="120000"/>
                  </a:lnSpc>
                </a:pPr>
                <a:r>
                  <a:rPr lang="en-US" dirty="0">
                    <a:solidFill>
                      <a:srgbClr val="589390"/>
                    </a:solidFill>
                  </a:rPr>
                  <a:t>Government budget constraint (BC)</a:t>
                </a:r>
              </a:p>
              <a:p>
                <a:pPr marL="0" indent="0" algn="ctr">
                  <a:lnSpc>
                    <a:spcPct val="120000"/>
                  </a:lnSpc>
                  <a:buNone/>
                </a:pPr>
                <a14:m>
                  <m:oMathPara xmlns:m="http://schemas.openxmlformats.org/officeDocument/2006/math">
                    <m:oMathParaPr>
                      <m:jc m:val="centerGroup"/>
                    </m:oMathParaPr>
                    <m:oMath xmlns:m="http://schemas.openxmlformats.org/officeDocument/2006/math">
                      <m:limLow>
                        <m:limLowPr>
                          <m:ctrlPr>
                            <a:rPr lang="de-DE" b="0" i="1" smtClean="0">
                              <a:latin typeface="Cambria Math" panose="02040503050406030204" pitchFamily="18" charset="0"/>
                            </a:rPr>
                          </m:ctrlPr>
                        </m:limLowPr>
                        <m:e>
                          <m:groupChr>
                            <m:groupChrPr>
                              <m:chr m:val="⏟"/>
                              <m:ctrlPr>
                                <a:rPr lang="de-DE" b="0" i="1" smtClean="0">
                                  <a:latin typeface="Cambria Math" panose="02040503050406030204" pitchFamily="18" charset="0"/>
                                </a:rPr>
                              </m:ctrlPr>
                            </m:groupChrPr>
                            <m:e>
                              <m:d>
                                <m:dPr>
                                  <m:ctrlPr>
                                    <a:rPr lang="de-DE"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sup>
                                  </m:sSubSup>
                                  <m:r>
                                    <a:rPr lang="en-US" i="1">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e>
                              </m:d>
                            </m:e>
                          </m:groupChr>
                        </m:e>
                        <m:lim>
                          <m:sSubSup>
                            <m:sSubSupPr>
                              <m:ctrlPr>
                                <a:rPr lang="en-US" b="0" i="1" smtClean="0">
                                  <a:latin typeface="Cambria Math" panose="02040503050406030204" pitchFamily="18" charset="0"/>
                                </a:rPr>
                              </m:ctrlPr>
                            </m:sSubSupPr>
                            <m:e>
                              <m:acc>
                                <m:accPr>
                                  <m:chr m:val="̌"/>
                                  <m:ctrlPr>
                                    <a:rPr lang="de-DE" b="0" i="1" smtClean="0">
                                      <a:latin typeface="Cambria Math" panose="02040503050406030204" pitchFamily="18" charset="0"/>
                                    </a:rPr>
                                  </m:ctrlPr>
                                </m:accPr>
                                <m:e>
                                  <m:r>
                                    <a:rPr lang="en-US" b="0" i="1" smtClean="0">
                                      <a:latin typeface="Cambria Math" panose="02040503050406030204" pitchFamily="18" charset="0"/>
                                    </a:rPr>
                                    <m:t>𝜇</m:t>
                                  </m:r>
                                </m:e>
                              </m:acc>
                            </m:e>
                            <m:sub>
                              <m:r>
                                <a:rPr lang="en-US" b="0" i="1" smtClean="0">
                                  <a:latin typeface="Cambria Math" panose="02040503050406030204" pitchFamily="18" charset="0"/>
                                </a:rPr>
                                <m:t>𝑡</m:t>
                              </m:r>
                            </m:sub>
                            <m:sup>
                              <m:sSup>
                                <m:sSupPr>
                                  <m:ctrlPr>
                                    <a:rPr lang="en-US" b="0"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rPr>
                                    <m:t>𝑁</m:t>
                                  </m:r>
                                </m:sup>
                              </m:sSup>
                            </m:sup>
                          </m:sSubSup>
                          <m:r>
                            <a:rPr lang="en-US" b="0" i="1" smtClean="0">
                              <a:latin typeface="Cambria Math" panose="02040503050406030204" pitchFamily="18" charset="0"/>
                            </a:rPr>
                            <m:t>:=</m:t>
                          </m:r>
                        </m:lim>
                      </m:limLow>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de-DE" b="0" i="1" smtClean="0">
                          <a:latin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d>
                                <m:dPr>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𝑡</m:t>
                                      </m:r>
                                    </m:sub>
                                    <m:sup>
                                      <m:r>
                                        <a:rPr lang="en-US" b="0" i="1" smtClean="0">
                                          <a:latin typeface="Cambria Math" panose="02040503050406030204" pitchFamily="18" charset="0"/>
                                        </a:rPr>
                                        <m:t>𝑁</m:t>
                                      </m:r>
                                    </m:sup>
                                  </m:sSubSup>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b="0" i="1" smtClean="0">
                                          <a:latin typeface="Cambria Math" panose="02040503050406030204" pitchFamily="18" charset="0"/>
                                        </a:rPr>
                                        <m:t>𝑛</m:t>
                                      </m:r>
                                    </m:sup>
                                  </m:sSubSup>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𝜅</m:t>
                                      </m:r>
                                    </m:e>
                                    <m:sup>
                                      <m:r>
                                        <a:rPr lang="en-US" b="0" i="1" smtClean="0">
                                          <a:latin typeface="Cambria Math" panose="02040503050406030204" pitchFamily="18" charset="0"/>
                                        </a:rPr>
                                        <m:t>𝑁</m:t>
                                      </m:r>
                                    </m:sup>
                                  </m:sSup>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de-D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ℊ</m:t>
                                      </m:r>
                                    </m:e>
                                    <m:sub>
                                      <m:r>
                                        <a:rPr lang="de-DE" i="1">
                                          <a:latin typeface="Cambria Math" panose="02040503050406030204" pitchFamily="18" charset="0"/>
                                          <a:ea typeface="Cambria Math" panose="02040503050406030204" pitchFamily="18" charset="0"/>
                                        </a:rPr>
                                        <m:t>𝑡</m:t>
                                      </m:r>
                                    </m:sub>
                                  </m:sSub>
                                </m:e>
                              </m:d>
                            </m:e>
                          </m:groupCh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e>
                        <m:lim>
                          <m:sSubSup>
                            <m:sSubSupPr>
                              <m:ctrlPr>
                                <a:rPr lang="en-US" b="0" i="1" smtClean="0">
                                  <a:solidFill>
                                    <a:srgbClr val="667E84"/>
                                  </a:solidFill>
                                  <a:latin typeface="Cambria Math" panose="02040503050406030204" pitchFamily="18" charset="0"/>
                                </a:rPr>
                              </m:ctrlPr>
                            </m:sSubSupPr>
                            <m:e>
                              <m:r>
                                <a:rPr lang="en-US" b="0" i="1" smtClean="0">
                                  <a:solidFill>
                                    <a:srgbClr val="667E84"/>
                                  </a:solidFill>
                                  <a:latin typeface="Cambria Math" panose="02040503050406030204" pitchFamily="18" charset="0"/>
                                </a:rPr>
                                <m:t>𝑠</m:t>
                              </m:r>
                            </m:e>
                            <m:sub>
                              <m:r>
                                <a:rPr lang="en-US" b="0" i="1" smtClean="0">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𝑁</m:t>
                              </m:r>
                            </m:sup>
                          </m:sSubSup>
                          <m:r>
                            <a:rPr lang="en-US" b="0" i="1" smtClean="0">
                              <a:solidFill>
                                <a:srgbClr val="667E84"/>
                              </a:solidFill>
                              <a:latin typeface="Cambria Math" panose="02040503050406030204" pitchFamily="18" charset="0"/>
                            </a:rPr>
                            <m:t>≔</m:t>
                          </m:r>
                        </m:lim>
                      </m:limLow>
                      <m:r>
                        <a:rPr lang="en-US" b="0" i="1" smtClean="0">
                          <a:latin typeface="Cambria Math" panose="02040503050406030204" pitchFamily="18" charset="0"/>
                        </a:rPr>
                        <m:t>=0</m:t>
                      </m:r>
                    </m:oMath>
                  </m:oMathPara>
                </a14:m>
                <a:endParaRPr lang="en-US" dirty="0"/>
              </a:p>
              <a:p>
                <a:endParaRPr lang="en-US" dirty="0"/>
              </a:p>
              <a:p>
                <a:pPr lvl="1"/>
                <a:endParaRPr lang="en-US" dirty="0">
                  <a:solidFill>
                    <a:srgbClr val="667E84"/>
                  </a:solidFill>
                </a:endParaRPr>
              </a:p>
              <a:p>
                <a:pPr lvl="1"/>
                <a:r>
                  <a:rPr lang="en-US" dirty="0">
                    <a:solidFill>
                      <a:srgbClr val="589390"/>
                    </a:solidFill>
                  </a:rPr>
                  <a:t>Equilibrium selection: </a:t>
                </a:r>
                <a:r>
                  <a:rPr lang="en-US" dirty="0">
                    <a:solidFill>
                      <a:srgbClr val="589390"/>
                    </a:solidFill>
                    <a:latin typeface="+mn-lt"/>
                  </a:rPr>
                  <a:t>No No-Ponzi constraint</a:t>
                </a:r>
              </a:p>
            </p:txBody>
          </p:sp>
        </mc:Choice>
        <mc:Fallback xmlns="">
          <p:sp>
            <p:nvSpPr>
              <p:cNvPr id="3" name="Content Placeholder 2">
                <a:extLst>
                  <a:ext uri="{FF2B5EF4-FFF2-40B4-BE49-F238E27FC236}">
                    <a16:creationId xmlns:a16="http://schemas.microsoft.com/office/drawing/2014/main" id="{A83D1CB7-6563-445C-951F-FD8D5EC54994}"/>
                  </a:ext>
                </a:extLst>
              </p:cNvPr>
              <p:cNvSpPr>
                <a:spLocks noGrp="1" noRot="1" noChangeAspect="1" noMove="1" noResize="1" noEditPoints="1" noAdjustHandles="1" noChangeArrowheads="1" noChangeShapeType="1" noTextEdit="1"/>
              </p:cNvSpPr>
              <p:nvPr>
                <p:ph idx="1"/>
              </p:nvPr>
            </p:nvSpPr>
            <p:spPr>
              <a:xfrm>
                <a:off x="379306" y="1291521"/>
                <a:ext cx="15876694" cy="7534402"/>
              </a:xfrm>
              <a:blipFill>
                <a:blip r:embed="rId2"/>
                <a:stretch>
                  <a:fillRect l="-921" t="-1780" b="-161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C37A303-97C0-4A04-822A-02FA6EAB0F72}"/>
              </a:ext>
            </a:extLst>
          </p:cNvPr>
          <p:cNvSpPr>
            <a:spLocks noGrp="1"/>
          </p:cNvSpPr>
          <p:nvPr>
            <p:ph type="sldNum" sz="quarter" idx="12"/>
          </p:nvPr>
        </p:nvSpPr>
        <p:spPr/>
        <p:txBody>
          <a:bodyPr/>
          <a:lstStyle/>
          <a:p>
            <a:fld id="{3488EFA5-B9E7-4918-BF97-C27C2BBB1656}" type="slidenum">
              <a:rPr lang="en-US" smtClean="0"/>
              <a:t>20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CDD0BF4-A984-41FE-9874-617DA08FB88E}"/>
                  </a:ext>
                </a:extLst>
              </p:cNvPr>
              <p:cNvSpPr txBox="1"/>
              <p:nvPr/>
            </p:nvSpPr>
            <p:spPr>
              <a:xfrm>
                <a:off x="7882368" y="7162803"/>
                <a:ext cx="3054554" cy="689676"/>
              </a:xfrm>
              <a:prstGeom prst="rect">
                <a:avLst/>
              </a:prstGeom>
              <a:noFill/>
            </p:spPr>
            <p:txBody>
              <a:bodyPr wrap="none" rtlCol="0">
                <a:spAutoFit/>
              </a:bodyPr>
              <a:lstStyle/>
              <a:p>
                <a:pPr algn="ctr">
                  <a:lnSpc>
                    <a:spcPct val="80000"/>
                  </a:lnSpc>
                </a:pPr>
                <a14:m>
                  <m:oMath xmlns:m="http://schemas.openxmlformats.org/officeDocument/2006/math">
                    <m:r>
                      <a:rPr lang="en-US" sz="2400" b="0" i="1" smtClean="0">
                        <a:solidFill>
                          <a:srgbClr val="667E84"/>
                        </a:solidFill>
                        <a:latin typeface="Cambria Math" panose="02040503050406030204" pitchFamily="18" charset="0"/>
                      </a:rPr>
                      <m:t>𝑁</m:t>
                    </m:r>
                  </m:oMath>
                </a14:m>
                <a:r>
                  <a:rPr lang="en-US" sz="2400" dirty="0">
                    <a:solidFill>
                      <a:srgbClr val="667E84"/>
                    </a:solidFill>
                    <a:latin typeface="+mj-lt"/>
                  </a:rPr>
                  <a:t>’s </a:t>
                </a:r>
                <a:r>
                  <a:rPr lang="en-US" sz="2400" b="1" dirty="0">
                    <a:solidFill>
                      <a:srgbClr val="667E84"/>
                    </a:solidFill>
                  </a:rPr>
                  <a:t>primary surplus </a:t>
                </a:r>
                <a:r>
                  <a:rPr lang="en-US" sz="2400" dirty="0">
                    <a:solidFill>
                      <a:srgbClr val="667E84"/>
                    </a:solidFill>
                    <a:latin typeface="+mj-lt"/>
                  </a:rPr>
                  <a:t>of </a:t>
                </a:r>
                <a:br>
                  <a:rPr lang="en-US" sz="2400" dirty="0">
                    <a:solidFill>
                      <a:srgbClr val="667E84"/>
                    </a:solidFill>
                    <a:latin typeface="+mj-lt"/>
                  </a:rPr>
                </a:br>
                <a:r>
                  <a:rPr lang="en-US" sz="2400" dirty="0">
                    <a:solidFill>
                      <a:srgbClr val="667E84"/>
                    </a:solidFill>
                    <a:latin typeface="+mj-lt"/>
                  </a:rPr>
                  <a:t>(per world </a:t>
                </a:r>
                <a14:m>
                  <m:oMath xmlns:m="http://schemas.openxmlformats.org/officeDocument/2006/math">
                    <m:sSub>
                      <m:sSubPr>
                        <m:ctrlPr>
                          <a:rPr lang="en-US" sz="2400" b="0" i="1" smtClean="0">
                            <a:solidFill>
                              <a:srgbClr val="667E84"/>
                            </a:solidFill>
                            <a:latin typeface="Cambria Math" panose="02040503050406030204" pitchFamily="18" charset="0"/>
                          </a:rPr>
                        </m:ctrlPr>
                      </m:sSubPr>
                      <m:e>
                        <m:r>
                          <a:rPr lang="en-US" sz="2400" b="0" i="1" smtClean="0">
                            <a:solidFill>
                              <a:srgbClr val="667E84"/>
                            </a:solidFill>
                            <a:latin typeface="Cambria Math" panose="02040503050406030204" pitchFamily="18" charset="0"/>
                          </a:rPr>
                          <m:t>𝐾</m:t>
                        </m:r>
                      </m:e>
                      <m:sub>
                        <m:r>
                          <a:rPr lang="en-US" sz="2400" b="0" i="1" smtClean="0">
                            <a:solidFill>
                              <a:srgbClr val="667E84"/>
                            </a:solidFill>
                            <a:latin typeface="Cambria Math" panose="02040503050406030204" pitchFamily="18" charset="0"/>
                          </a:rPr>
                          <m:t>𝑡</m:t>
                        </m:r>
                      </m:sub>
                    </m:sSub>
                  </m:oMath>
                </a14:m>
                <a:r>
                  <a:rPr lang="en-US" sz="2400" dirty="0">
                    <a:solidFill>
                      <a:srgbClr val="667E84"/>
                    </a:solidFill>
                    <a:latin typeface="+mj-lt"/>
                  </a:rPr>
                  <a:t>)</a:t>
                </a:r>
              </a:p>
            </p:txBody>
          </p:sp>
        </mc:Choice>
        <mc:Fallback xmlns="">
          <p:sp>
            <p:nvSpPr>
              <p:cNvPr id="6" name="TextBox 5">
                <a:extLst>
                  <a:ext uri="{FF2B5EF4-FFF2-40B4-BE49-F238E27FC236}">
                    <a16:creationId xmlns:a16="http://schemas.microsoft.com/office/drawing/2014/main" id="{6CDD0BF4-A984-41FE-9874-617DA08FB88E}"/>
                  </a:ext>
                </a:extLst>
              </p:cNvPr>
              <p:cNvSpPr txBox="1">
                <a:spLocks noRot="1" noChangeAspect="1" noMove="1" noResize="1" noEditPoints="1" noAdjustHandles="1" noChangeArrowheads="1" noChangeShapeType="1" noTextEdit="1"/>
              </p:cNvSpPr>
              <p:nvPr/>
            </p:nvSpPr>
            <p:spPr>
              <a:xfrm>
                <a:off x="7882368" y="7162803"/>
                <a:ext cx="3054554" cy="689676"/>
              </a:xfrm>
              <a:prstGeom prst="rect">
                <a:avLst/>
              </a:prstGeom>
              <a:blipFill>
                <a:blip r:embed="rId3"/>
                <a:stretch>
                  <a:fillRect t="-16814" r="-2595" b="-19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20268D-B475-4D93-9A94-63E2F890B638}"/>
                  </a:ext>
                </a:extLst>
              </p:cNvPr>
              <p:cNvSpPr txBox="1"/>
              <p:nvPr/>
            </p:nvSpPr>
            <p:spPr>
              <a:xfrm>
                <a:off x="12265258" y="3534355"/>
                <a:ext cx="3918958" cy="923330"/>
              </a:xfrm>
              <a:prstGeom prst="rect">
                <a:avLst/>
              </a:prstGeom>
              <a:noFill/>
            </p:spPr>
            <p:txBody>
              <a:bodyPr wrap="square" rtlCol="0">
                <a:spAutoFit/>
              </a:bodyPr>
              <a:lstStyle/>
              <a:p>
                <a:r>
                  <a:rPr lang="en-US" dirty="0">
                    <a:latin typeface="+mj-lt"/>
                  </a:rPr>
                  <a:t>Not market clearing,</a:t>
                </a:r>
              </a:p>
              <a:p>
                <a:r>
                  <a:rPr lang="en-US" dirty="0">
                    <a:latin typeface="+mj-lt"/>
                  </a:rPr>
                  <a:t>Payment/redistribution to bond holders</a:t>
                </a:r>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oMath>
                </a14:m>
                <a:r>
                  <a:rPr lang="en-US" dirty="0">
                    <a:latin typeface="+mj-lt"/>
                  </a:rPr>
                  <a:t> clears bond market</a:t>
                </a:r>
              </a:p>
            </p:txBody>
          </p:sp>
        </mc:Choice>
        <mc:Fallback xmlns="">
          <p:sp>
            <p:nvSpPr>
              <p:cNvPr id="5" name="TextBox 4">
                <a:extLst>
                  <a:ext uri="{FF2B5EF4-FFF2-40B4-BE49-F238E27FC236}">
                    <a16:creationId xmlns:a16="http://schemas.microsoft.com/office/drawing/2014/main" id="{7920268D-B475-4D93-9A94-63E2F890B638}"/>
                  </a:ext>
                </a:extLst>
              </p:cNvPr>
              <p:cNvSpPr txBox="1">
                <a:spLocks noRot="1" noChangeAspect="1" noMove="1" noResize="1" noEditPoints="1" noAdjustHandles="1" noChangeArrowheads="1" noChangeShapeType="1" noTextEdit="1"/>
              </p:cNvSpPr>
              <p:nvPr/>
            </p:nvSpPr>
            <p:spPr>
              <a:xfrm>
                <a:off x="12265258" y="3534355"/>
                <a:ext cx="3918958" cy="923330"/>
              </a:xfrm>
              <a:prstGeom prst="rect">
                <a:avLst/>
              </a:prstGeom>
              <a:blipFill>
                <a:blip r:embed="rId4"/>
                <a:stretch>
                  <a:fillRect l="-1244" t="-3974" b="-1059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AEE73DB6-7C45-4A27-83E9-8BE68AB84342}"/>
              </a:ext>
            </a:extLst>
          </p:cNvPr>
          <p:cNvCxnSpPr>
            <a:cxnSpLocks/>
            <a:stCxn id="5" idx="1"/>
          </p:cNvCxnSpPr>
          <p:nvPr/>
        </p:nvCxnSpPr>
        <p:spPr>
          <a:xfrm flipH="1">
            <a:off x="11835442" y="3996020"/>
            <a:ext cx="42981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169EC445-64E7-6BF3-50AD-72E394156344}"/>
              </a:ext>
            </a:extLst>
          </p:cNvPr>
          <p:cNvSpPr txBox="1"/>
          <p:nvPr/>
        </p:nvSpPr>
        <p:spPr>
          <a:xfrm>
            <a:off x="11645661" y="6753681"/>
            <a:ext cx="2522870" cy="461665"/>
          </a:xfrm>
          <a:prstGeom prst="rect">
            <a:avLst/>
          </a:prstGeom>
          <a:noFill/>
        </p:spPr>
        <p:txBody>
          <a:bodyPr wrap="none" rtlCol="0">
            <a:spAutoFit/>
          </a:bodyPr>
          <a:lstStyle/>
          <a:p>
            <a:r>
              <a:rPr lang="en-US" sz="2400" dirty="0">
                <a:latin typeface="+mj-lt"/>
              </a:rPr>
              <a:t>World capital stock</a:t>
            </a:r>
          </a:p>
        </p:txBody>
      </p:sp>
      <p:cxnSp>
        <p:nvCxnSpPr>
          <p:cNvPr id="12" name="Straight Arrow Connector 11">
            <a:extLst>
              <a:ext uri="{FF2B5EF4-FFF2-40B4-BE49-F238E27FC236}">
                <a16:creationId xmlns:a16="http://schemas.microsoft.com/office/drawing/2014/main" id="{AA2CB4F9-F3F1-854B-0949-7A3F8E79F120}"/>
              </a:ext>
            </a:extLst>
          </p:cNvPr>
          <p:cNvCxnSpPr>
            <a:cxnSpLocks/>
          </p:cNvCxnSpPr>
          <p:nvPr/>
        </p:nvCxnSpPr>
        <p:spPr>
          <a:xfrm flipH="1" flipV="1">
            <a:off x="11458003" y="6207100"/>
            <a:ext cx="187658" cy="606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502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B290-3A5C-933E-EF51-2B5D328CB7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836A822-DD3B-1823-55EC-AFD655162804}"/>
                  </a:ext>
                </a:extLst>
              </p:cNvPr>
              <p:cNvSpPr>
                <a:spLocks noGrp="1"/>
              </p:cNvSpPr>
              <p:nvPr>
                <p:ph idx="1"/>
              </p:nvPr>
            </p:nvSpPr>
            <p:spPr>
              <a:xfrm>
                <a:off x="413172" y="1530773"/>
                <a:ext cx="15497386" cy="7555170"/>
              </a:xfrm>
            </p:spPr>
            <p:txBody>
              <a:bodyPr>
                <a:normAutofit fontScale="92500" lnSpcReduction="10000"/>
              </a:bodyPr>
              <a:lstStyle/>
              <a:p>
                <a:r>
                  <a:rPr lang="en-US" sz="4000" dirty="0"/>
                  <a:t>Motivation, Safe Asset: Intuition and Definition</a:t>
                </a:r>
              </a:p>
              <a:p>
                <a:r>
                  <a:rPr lang="en-US" sz="4000" dirty="0"/>
                  <a:t>Two Country Model Setup</a:t>
                </a:r>
              </a:p>
              <a:p>
                <a:pPr lvl="1"/>
                <a:r>
                  <a:rPr lang="en-US" sz="3600" dirty="0"/>
                  <a:t>Symmetric Benchmark </a:t>
                </a:r>
              </a:p>
              <a:p>
                <a:r>
                  <a:rPr lang="en-US" sz="4000" dirty="0">
                    <a:solidFill>
                      <a:srgbClr val="589390"/>
                    </a:solidFill>
                  </a:rPr>
                  <a:t>World Government (Bond)</a:t>
                </a:r>
                <a:br>
                  <a:rPr lang="en-US" sz="4000" dirty="0">
                    <a:solidFill>
                      <a:srgbClr val="589390"/>
                    </a:solidFill>
                  </a:rPr>
                </a:br>
                <a14:m>
                  <m:oMath xmlns:m="http://schemas.openxmlformats.org/officeDocument/2006/math">
                    <m:r>
                      <a:rPr lang="en-US" sz="4000" b="0" i="1" smtClean="0">
                        <a:solidFill>
                          <a:srgbClr val="589390"/>
                        </a:solidFill>
                        <a:latin typeface="Cambria Math" panose="02040503050406030204" pitchFamily="18" charset="0"/>
                      </a:rPr>
                      <m:t>⇒</m:t>
                    </m:r>
                  </m:oMath>
                </a14:m>
                <a:r>
                  <a:rPr lang="en-US" sz="4000" dirty="0">
                    <a:solidFill>
                      <a:srgbClr val="589390"/>
                    </a:solidFill>
                  </a:rPr>
                  <a:t> “Safe Asset Pricing”</a:t>
                </a:r>
              </a:p>
              <a:p>
                <a:r>
                  <a:rPr lang="en-US" sz="4000" dirty="0"/>
                  <a:t>Constant Idiosyncratic Risk and </a:t>
                </a:r>
                <a:br>
                  <a:rPr lang="en-US" sz="4000" dirty="0"/>
                </a:br>
                <a14:m>
                  <m:oMath xmlns:m="http://schemas.openxmlformats.org/officeDocument/2006/math">
                    <m:r>
                      <a:rPr lang="en-US" sz="4000" b="0" i="1" smtClean="0">
                        <a:latin typeface="Cambria Math" panose="02040503050406030204" pitchFamily="18" charset="0"/>
                      </a:rPr>
                      <m:t>⇒</m:t>
                    </m:r>
                  </m:oMath>
                </a14:m>
                <a:r>
                  <a:rPr lang="en-US" sz="4000" dirty="0"/>
                  <a:t> Asymmetric </a:t>
                </a:r>
                <a:r>
                  <a:rPr lang="en-US" sz="4000" b="1" dirty="0"/>
                  <a:t>Permanent Exorbitant Privilege</a:t>
                </a:r>
              </a:p>
              <a:p>
                <a:r>
                  <a:rPr lang="en-US" sz="4000" dirty="0"/>
                  <a:t>Risk Shock and its Transition</a:t>
                </a:r>
                <a:br>
                  <a:rPr lang="en-US" sz="4000" dirty="0"/>
                </a:br>
                <a14:m>
                  <m:oMath xmlns:m="http://schemas.openxmlformats.org/officeDocument/2006/math">
                    <m:r>
                      <a:rPr lang="en-US" sz="4000" i="1">
                        <a:latin typeface="Cambria Math" panose="02040503050406030204" pitchFamily="18" charset="0"/>
                      </a:rPr>
                      <m:t>⇒</m:t>
                    </m:r>
                  </m:oMath>
                </a14:m>
                <a:r>
                  <a:rPr lang="en-US" sz="4000" dirty="0"/>
                  <a:t> Insurance of </a:t>
                </a:r>
                <a14:m>
                  <m:oMath xmlns:m="http://schemas.openxmlformats.org/officeDocument/2006/math">
                    <m:r>
                      <a:rPr lang="en-US" sz="4000" i="1" dirty="0" smtClean="0">
                        <a:latin typeface="Cambria Math" panose="02040503050406030204" pitchFamily="18" charset="0"/>
                      </a:rPr>
                      <m:t>𝑆</m:t>
                    </m:r>
                  </m:oMath>
                </a14:m>
                <a:r>
                  <a:rPr lang="en-US" sz="4000" dirty="0"/>
                  <a:t> by </a:t>
                </a:r>
                <a14:m>
                  <m:oMath xmlns:m="http://schemas.openxmlformats.org/officeDocument/2006/math">
                    <m:r>
                      <a:rPr lang="en-US" sz="4000" i="1" dirty="0" smtClean="0">
                        <a:latin typeface="Cambria Math" panose="02040503050406030204" pitchFamily="18" charset="0"/>
                      </a:rPr>
                      <m:t>𝑁</m:t>
                    </m:r>
                  </m:oMath>
                </a14:m>
                <a:r>
                  <a:rPr lang="en-US" sz="4000" dirty="0"/>
                  <a:t> in the long-run</a:t>
                </a:r>
              </a:p>
              <a:p>
                <a:r>
                  <a:rPr lang="en-US" sz="4000" dirty="0"/>
                  <a:t>Time-varying Idiosyncratic Risk </a:t>
                </a:r>
                <a14:m>
                  <m:oMath xmlns:m="http://schemas.openxmlformats.org/officeDocument/2006/math">
                    <m:sSub>
                      <m:sSubPr>
                        <m:ctrlPr>
                          <a:rPr lang="en-US" sz="4000" i="1" smtClean="0">
                            <a:solidFill>
                              <a:schemeClr val="tx1"/>
                            </a:solidFill>
                            <a:latin typeface="Cambria Math" panose="02040503050406030204" pitchFamily="18" charset="0"/>
                          </a:rPr>
                        </m:ctrlPr>
                      </m:sSub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b>
                        <m:r>
                          <a:rPr lang="en-US" sz="4000" i="1" smtClean="0">
                            <a:solidFill>
                              <a:schemeClr val="tx1"/>
                            </a:solidFill>
                            <a:latin typeface="Cambria Math" panose="02040503050406030204" pitchFamily="18" charset="0"/>
                          </a:rPr>
                          <m:t>𝑡</m:t>
                        </m:r>
                      </m:sub>
                    </m:sSub>
                    <m:r>
                      <a:rPr lang="en-US" sz="4000" b="0" i="1" smtClean="0">
                        <a:solidFill>
                          <a:schemeClr val="tx1"/>
                        </a:solidFill>
                        <a:latin typeface="Cambria Math" panose="02040503050406030204" pitchFamily="18" charset="0"/>
                      </a:rPr>
                      <m:t>∈</m:t>
                    </m:r>
                    <m:d>
                      <m:dPr>
                        <m:begChr m:val="{"/>
                        <m:endChr m:val="}"/>
                        <m:ctrlPr>
                          <a:rPr lang="en-US" sz="4000" b="0" i="1" smtClean="0">
                            <a:solidFill>
                              <a:schemeClr val="tx1"/>
                            </a:solidFill>
                            <a:latin typeface="Cambria Math" panose="02040503050406030204" pitchFamily="18" charset="0"/>
                          </a:rPr>
                        </m:ctrlPr>
                      </m:dPr>
                      <m:e>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𝐿</m:t>
                            </m:r>
                          </m:sup>
                        </m:sSup>
                        <m:r>
                          <a:rPr lang="en-US" sz="4000" b="0" i="1" smtClean="0">
                            <a:solidFill>
                              <a:schemeClr val="tx1"/>
                            </a:solidFill>
                            <a:latin typeface="Cambria Math" panose="02040503050406030204" pitchFamily="18" charset="0"/>
                          </a:rPr>
                          <m:t>,</m:t>
                        </m:r>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𝐻</m:t>
                            </m:r>
                          </m:sup>
                        </m:sSup>
                      </m:e>
                    </m:d>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a:t>
                </a:r>
                <a:r>
                  <a:rPr lang="en-US" sz="4000" b="1" dirty="0"/>
                  <a:t>Flight-to-Safety Exorbitant Privilege</a:t>
                </a:r>
                <a:r>
                  <a:rPr lang="en-US" sz="4000" dirty="0"/>
                  <a:t> and  </a:t>
                </a:r>
                <a14:m>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𝑁</m:t>
                        </m:r>
                      </m:sup>
                    </m:sSup>
                    <m:r>
                      <a:rPr lang="en-US" sz="4000" b="0" i="1" smtClean="0">
                        <a:latin typeface="Cambria Math" panose="02040503050406030204" pitchFamily="18" charset="0"/>
                      </a:rPr>
                      <m:t>&lt;</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𝑆</m:t>
                        </m:r>
                      </m:sup>
                    </m:sSup>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EMDE Costly Stimulus Policy</a:t>
                </a:r>
              </a:p>
              <a:p>
                <a:pPr>
                  <a:buClrTx/>
                </a:pPr>
                <a:r>
                  <a:rPr lang="en-US" sz="4000" dirty="0">
                    <a:solidFill>
                      <a:schemeClr val="bg1">
                        <a:lumMod val="65000"/>
                      </a:schemeClr>
                    </a:solidFill>
                  </a:rPr>
                  <a:t>Future: “Battle for the Bubble” + Exchange Rate Policy with Sticky Prices</a:t>
                </a:r>
              </a:p>
              <a:p>
                <a:endParaRPr lang="en-US" sz="4000" dirty="0"/>
              </a:p>
            </p:txBody>
          </p:sp>
        </mc:Choice>
        <mc:Fallback xmlns="">
          <p:sp>
            <p:nvSpPr>
              <p:cNvPr id="2" name="Content Placeholder 1">
                <a:extLst>
                  <a:ext uri="{FF2B5EF4-FFF2-40B4-BE49-F238E27FC236}">
                    <a16:creationId xmlns:a16="http://schemas.microsoft.com/office/drawing/2014/main" id="{1836A822-DD3B-1823-55EC-AFD655162804}"/>
                  </a:ext>
                </a:extLst>
              </p:cNvPr>
              <p:cNvSpPr>
                <a:spLocks noGrp="1" noRot="1" noChangeAspect="1" noMove="1" noResize="1" noEditPoints="1" noAdjustHandles="1" noChangeArrowheads="1" noChangeShapeType="1" noTextEdit="1"/>
              </p:cNvSpPr>
              <p:nvPr>
                <p:ph idx="1"/>
              </p:nvPr>
            </p:nvSpPr>
            <p:spPr>
              <a:xfrm>
                <a:off x="413172" y="1530773"/>
                <a:ext cx="15497386" cy="7555170"/>
              </a:xfrm>
              <a:blipFill>
                <a:blip r:embed="rId2"/>
                <a:stretch>
                  <a:fillRect l="-1101" t="-250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1AD445-34DE-6BC1-06F1-B38321196085}"/>
              </a:ext>
            </a:extLst>
          </p:cNvPr>
          <p:cNvSpPr>
            <a:spLocks noGrp="1"/>
          </p:cNvSpPr>
          <p:nvPr>
            <p:ph type="sldNum" sz="quarter" idx="12"/>
          </p:nvPr>
        </p:nvSpPr>
        <p:spPr/>
        <p:txBody>
          <a:bodyPr/>
          <a:lstStyle/>
          <a:p>
            <a:fld id="{DDE82227-37B3-43BC-ADC8-5578DB9E1C27}" type="slidenum">
              <a:rPr lang="en-US" smtClean="0"/>
              <a:t>21</a:t>
            </a:fld>
            <a:endParaRPr lang="en-US"/>
          </a:p>
        </p:txBody>
      </p:sp>
      <p:sp>
        <p:nvSpPr>
          <p:cNvPr id="4" name="Title 3">
            <a:extLst>
              <a:ext uri="{FF2B5EF4-FFF2-40B4-BE49-F238E27FC236}">
                <a16:creationId xmlns:a16="http://schemas.microsoft.com/office/drawing/2014/main" id="{96C8E30B-F071-D2D0-94C5-09376A21CCC5}"/>
              </a:ext>
            </a:extLst>
          </p:cNvPr>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382228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549CC31-65B3-E3B8-CC09-ABECBAFBA97F}"/>
                  </a:ext>
                </a:extLst>
              </p:cNvPr>
              <p:cNvSpPr>
                <a:spLocks noGrp="1"/>
              </p:cNvSpPr>
              <p:nvPr>
                <p:ph idx="1"/>
              </p:nvPr>
            </p:nvSpPr>
            <p:spPr/>
            <p:txBody>
              <a:bodyPr/>
              <a:lstStyle/>
              <a:p>
                <a:r>
                  <a:rPr lang="en-US" dirty="0"/>
                  <a:t>Merge both countries</a:t>
                </a:r>
              </a:p>
              <a:p>
                <a:pPr lvl="1"/>
                <a:r>
                  <a:rPr lang="en-US" dirty="0"/>
                  <a:t>1 government + 1 bond</a:t>
                </a:r>
              </a:p>
              <a:p>
                <a:pPr lvl="1"/>
                <a:endParaRPr lang="en-US" dirty="0"/>
              </a:p>
              <a:p>
                <a14:m>
                  <m:oMath xmlns:m="http://schemas.openxmlformats.org/officeDocument/2006/math">
                    <m:r>
                      <a:rPr lang="en-US" i="1" dirty="0" smtClean="0">
                        <a:latin typeface="Cambria Math" panose="02040503050406030204" pitchFamily="18" charset="0"/>
                      </a:rPr>
                      <m:t>𝜅</m:t>
                    </m:r>
                    <m:r>
                      <a:rPr lang="en-US" i="1" dirty="0" smtClean="0">
                        <a:latin typeface="Cambria Math" panose="02040503050406030204" pitchFamily="18" charset="0"/>
                      </a:rPr>
                      <m:t> =</m:t>
                    </m:r>
                    <m:r>
                      <a:rPr lang="en-US" i="1" dirty="0" smtClean="0">
                        <a:latin typeface="Cambria Math" panose="02040503050406030204" pitchFamily="18" charset="0"/>
                      </a:rPr>
                      <m:t>𝜂</m:t>
                    </m:r>
                    <m:r>
                      <a:rPr lang="en-US" i="1" dirty="0" smtClean="0">
                        <a:latin typeface="Cambria Math" panose="02040503050406030204" pitchFamily="18" charset="0"/>
                      </a:rPr>
                      <m:t> = 1/2</m:t>
                    </m:r>
                  </m:oMath>
                </a14:m>
                <a:r>
                  <a:rPr lang="en-US" dirty="0"/>
                  <a:t>  and   # of nuts </a:t>
                </a:r>
                <a14:m>
                  <m:oMath xmlns:m="http://schemas.openxmlformats.org/officeDocument/2006/math">
                    <m:r>
                      <a:rPr lang="en-US" i="1" dirty="0" smtClean="0">
                        <a:latin typeface="Cambria Math" panose="02040503050406030204" pitchFamily="18" charset="0"/>
                      </a:rPr>
                      <m:t>=</m:t>
                    </m:r>
                  </m:oMath>
                </a14:m>
                <a:r>
                  <a:rPr lang="en-US" dirty="0"/>
                  <a:t> # of spices</a:t>
                </a:r>
              </a:p>
              <a:p>
                <a:endParaRPr lang="en-US" dirty="0"/>
              </a:p>
              <a:p>
                <a:endParaRPr lang="en-US" dirty="0"/>
              </a:p>
              <a:p>
                <a:r>
                  <a:rPr lang="en-US" dirty="0"/>
                  <a:t>Bond pricing as in “Safe Asset” </a:t>
                </a:r>
                <a:r>
                  <a:rPr lang="en-US" dirty="0" err="1"/>
                  <a:t>BruMerSan</a:t>
                </a:r>
                <a:r>
                  <a:rPr lang="en-US" dirty="0"/>
                  <a:t>-paper</a:t>
                </a:r>
              </a:p>
            </p:txBody>
          </p:sp>
        </mc:Choice>
        <mc:Fallback xmlns="">
          <p:sp>
            <p:nvSpPr>
              <p:cNvPr id="2" name="Content Placeholder 1">
                <a:extLst>
                  <a:ext uri="{FF2B5EF4-FFF2-40B4-BE49-F238E27FC236}">
                    <a16:creationId xmlns:a16="http://schemas.microsoft.com/office/drawing/2014/main" id="{7549CC31-65B3-E3B8-CC09-ABECBAFBA97F}"/>
                  </a:ext>
                </a:extLst>
              </p:cNvPr>
              <p:cNvSpPr>
                <a:spLocks noGrp="1" noRot="1" noChangeAspect="1" noMove="1" noResize="1" noEditPoints="1" noAdjustHandles="1" noChangeArrowheads="1" noChangeShapeType="1" noTextEdit="1"/>
              </p:cNvSpPr>
              <p:nvPr>
                <p:ph idx="1"/>
              </p:nvPr>
            </p:nvSpPr>
            <p:spPr>
              <a:blipFill>
                <a:blip r:embed="rId2"/>
                <a:stretch>
                  <a:fillRect l="-1062" t="-20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D03F1E0-8DCD-0698-AF5D-351B283677B0}"/>
              </a:ext>
            </a:extLst>
          </p:cNvPr>
          <p:cNvSpPr>
            <a:spLocks noGrp="1"/>
          </p:cNvSpPr>
          <p:nvPr>
            <p:ph type="sldNum" sz="quarter" idx="12"/>
          </p:nvPr>
        </p:nvSpPr>
        <p:spPr/>
        <p:txBody>
          <a:bodyPr/>
          <a:lstStyle/>
          <a:p>
            <a:fld id="{DDE82227-37B3-43BC-ADC8-5578DB9E1C27}" type="slidenum">
              <a:rPr lang="en-US" smtClean="0"/>
              <a:t>22</a:t>
            </a:fld>
            <a:endParaRPr lang="en-US"/>
          </a:p>
        </p:txBody>
      </p:sp>
      <p:sp>
        <p:nvSpPr>
          <p:cNvPr id="4" name="Title 3">
            <a:extLst>
              <a:ext uri="{FF2B5EF4-FFF2-40B4-BE49-F238E27FC236}">
                <a16:creationId xmlns:a16="http://schemas.microsoft.com/office/drawing/2014/main" id="{46E65547-B535-39F4-BB00-F6A5BEBC8E6E}"/>
              </a:ext>
            </a:extLst>
          </p:cNvPr>
          <p:cNvSpPr>
            <a:spLocks noGrp="1"/>
          </p:cNvSpPr>
          <p:nvPr>
            <p:ph type="title"/>
          </p:nvPr>
        </p:nvSpPr>
        <p:spPr/>
        <p:txBody>
          <a:bodyPr/>
          <a:lstStyle/>
          <a:p>
            <a:r>
              <a:rPr lang="en-US" dirty="0"/>
              <a:t>World Government (Bond)</a:t>
            </a:r>
          </a:p>
        </p:txBody>
      </p:sp>
    </p:spTree>
    <p:extLst>
      <p:ext uri="{BB962C8B-B14F-4D97-AF65-F5344CB8AC3E}">
        <p14:creationId xmlns:p14="http://schemas.microsoft.com/office/powerpoint/2010/main" val="1123603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55FEB-FCBB-6D91-8187-CC91C9B7364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BA3104C-133F-C7AD-793B-F55565C25660}"/>
                  </a:ext>
                </a:extLst>
              </p:cNvPr>
              <p:cNvSpPr>
                <a:spLocks noGrp="1"/>
              </p:cNvSpPr>
              <p:nvPr>
                <p:ph idx="1"/>
              </p:nvPr>
            </p:nvSpPr>
            <p:spPr>
              <a:xfrm>
                <a:off x="413171" y="1530773"/>
                <a:ext cx="15670107" cy="7017174"/>
              </a:xfrm>
            </p:spPr>
            <p:txBody>
              <a:bodyPr>
                <a:normAutofit lnSpcReduction="10000"/>
              </a:bodyPr>
              <a:lstStyle/>
              <a:p>
                <a:r>
                  <a:rPr lang="en-US" b="1" dirty="0">
                    <a:solidFill>
                      <a:srgbClr val="667E84"/>
                    </a:solidFill>
                    <a:latin typeface="+mn-lt"/>
                  </a:rPr>
                  <a:t>Buy and Hold Perspective:</a:t>
                </a:r>
              </a:p>
              <a:p>
                <a:pPr lvl="1"/>
                <a:r>
                  <a:rPr lang="en-US" dirty="0">
                    <a:solidFill>
                      <a:schemeClr val="tx1"/>
                    </a:solidFill>
                  </a:rPr>
                  <a:t>     </a:t>
                </a:r>
                <a14:m>
                  <m:oMath xmlns:m="http://schemas.openxmlformats.org/officeDocument/2006/math">
                    <m:f>
                      <m:fPr>
                        <m:ctrlPr>
                          <a:rPr lang="en-US" i="1" smtClean="0">
                            <a:solidFill>
                              <a:schemeClr val="tx1"/>
                            </a:solidFill>
                            <a:latin typeface="Cambria Math" panose="02040503050406030204" pitchFamily="18" charset="0"/>
                          </a:rPr>
                        </m:ctrlPr>
                      </m:fPr>
                      <m:num>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𝐼</m:t>
                            </m:r>
                          </m:sup>
                        </m:sSubSup>
                      </m:num>
                      <m:den>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m:t>
                            </m:r>
                          </m:e>
                          <m:sub>
                            <m:r>
                              <a:rPr lang="en-US" b="0" i="1" smtClean="0">
                                <a:solidFill>
                                  <a:schemeClr val="tx1"/>
                                </a:solidFill>
                                <a:latin typeface="Cambria Math" panose="02040503050406030204" pitchFamily="18" charset="0"/>
                                <a:ea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𝐼</m:t>
                            </m:r>
                          </m:sup>
                        </m:sSubSup>
                      </m:den>
                    </m:f>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lim</m:t>
                            </m:r>
                          </m:e>
                          <m:lim>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ea typeface="Cambria Math" panose="02040503050406030204" pitchFamily="18" charset="0"/>
                              </a:rPr>
                              <m:t>→∞</m:t>
                            </m:r>
                          </m:lim>
                        </m:limLow>
                      </m:fName>
                      <m:e>
                        <m:d>
                          <m:dPr>
                            <m:ctrlPr>
                              <a:rPr lang="en-US" b="0" i="1" smtClean="0">
                                <a:solidFill>
                                  <a:schemeClr val="tx1"/>
                                </a:solidFill>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nary>
                                  <m:naryPr>
                                    <m:ctrlPr>
                                      <a:rPr lang="en-US" i="1">
                                        <a:latin typeface="Cambria Math" panose="02040503050406030204" pitchFamily="18" charset="0"/>
                                      </a:rPr>
                                    </m:ctrlPr>
                                  </m:naryPr>
                                  <m:sub>
                                    <m:r>
                                      <m:rPr>
                                        <m:brk m:alnAt="23"/>
                                      </m:rPr>
                                      <a:rPr lang="en-US" i="1">
                                        <a:latin typeface="Cambria Math"/>
                                      </a:rPr>
                                      <m:t>0</m:t>
                                    </m:r>
                                  </m:sub>
                                  <m:sup>
                                    <m:r>
                                      <a:rPr lang="en-US" b="0" i="1" smtClean="0">
                                        <a:latin typeface="Cambria Math" panose="02040503050406030204" pitchFamily="18" charset="0"/>
                                        <a:ea typeface="Cambria Math"/>
                                      </a:rPr>
                                      <m:t>𝑇</m:t>
                                    </m:r>
                                  </m:sup>
                                  <m:e>
                                    <m:sSubSup>
                                      <m:sSubSupPr>
                                        <m:ctrlPr>
                                          <a:rPr lang="en-US" b="0" i="1" smtClean="0">
                                            <a:solidFill>
                                              <a:srgbClr val="667E84"/>
                                            </a:solidFill>
                                            <a:latin typeface="Cambria Math" panose="02040503050406030204" pitchFamily="18" charset="0"/>
                                          </a:rPr>
                                        </m:ctrlPr>
                                      </m:sSubSupPr>
                                      <m:e>
                                        <m:r>
                                          <a:rPr lang="en-US" b="0" i="1" smtClean="0">
                                            <a:solidFill>
                                              <a:srgbClr val="667E84"/>
                                            </a:solidFill>
                                            <a:latin typeface="Cambria Math" panose="02040503050406030204" pitchFamily="18" charset="0"/>
                                          </a:rPr>
                                          <m:t>𝜉</m:t>
                                        </m:r>
                                      </m:e>
                                      <m:sub>
                                        <m:r>
                                          <a:rPr lang="en-US" b="0" i="1" smtClean="0">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𝑖</m:t>
                                        </m:r>
                                      </m:sup>
                                    </m:sSubSup>
                                    <m:sSubSup>
                                      <m:sSubSupPr>
                                        <m:ctrlPr>
                                          <a:rPr lang="en-US" b="0" i="1" smtClean="0">
                                            <a:latin typeface="Cambria Math" panose="02040503050406030204" pitchFamily="18" charset="0"/>
                                            <a:ea typeface="Cambria Math"/>
                                          </a:rPr>
                                        </m:ctrlPr>
                                      </m:sSubSupPr>
                                      <m:e>
                                        <m:r>
                                          <a:rPr lang="en-US" i="1">
                                            <a:latin typeface="Cambria Math" panose="02040503050406030204" pitchFamily="18" charset="0"/>
                                            <a:ea typeface="Cambria Math"/>
                                          </a:rPr>
                                          <m:t>𝑠</m:t>
                                        </m:r>
                                      </m:e>
                                      <m:sub>
                                        <m:r>
                                          <a:rPr lang="en-US" b="0" i="1" smtClean="0">
                                            <a:latin typeface="Cambria Math" panose="02040503050406030204" pitchFamily="18" charset="0"/>
                                            <a:ea typeface="Cambria Math"/>
                                          </a:rPr>
                                          <m:t>𝑡</m:t>
                                        </m:r>
                                      </m:sub>
                                      <m:sup>
                                        <m:r>
                                          <a:rPr lang="en-US" b="0" i="1" smtClean="0">
                                            <a:latin typeface="Cambria Math" panose="02040503050406030204" pitchFamily="18" charset="0"/>
                                            <a:ea typeface="Cambria Math"/>
                                          </a:rPr>
                                          <m:t>𝐼</m:t>
                                        </m:r>
                                      </m:sup>
                                    </m:sSubSup>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𝐾</m:t>
                                        </m:r>
                                      </m:e>
                                      <m:sub>
                                        <m:r>
                                          <a:rPr lang="en-US" i="1">
                                            <a:latin typeface="Cambria Math" panose="02040503050406030204" pitchFamily="18" charset="0"/>
                                            <a:ea typeface="Cambria Math"/>
                                          </a:rPr>
                                          <m:t>𝑡</m:t>
                                        </m:r>
                                      </m:sub>
                                    </m:sSub>
                                    <m:r>
                                      <a:rPr lang="en-US" i="1">
                                        <a:latin typeface="Cambria Math"/>
                                      </a:rPr>
                                      <m:t>𝑑𝑡</m:t>
                                    </m:r>
                                  </m:e>
                                </m:nary>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f>
                                  <m:fPr>
                                    <m:ctrlPr>
                                      <a:rPr lang="en-US" i="1">
                                        <a:latin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𝑇</m:t>
                                        </m:r>
                                      </m:sub>
                                      <m:sup>
                                        <m:r>
                                          <a:rPr lang="en-US" b="0" i="1" smtClean="0">
                                            <a:latin typeface="Cambria Math" panose="02040503050406030204" pitchFamily="18" charset="0"/>
                                            <a:ea typeface="Cambria Math" panose="02040503050406030204" pitchFamily="18" charset="0"/>
                                          </a:rPr>
                                          <m:t>𝐼</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𝑇</m:t>
                                        </m:r>
                                      </m:sub>
                                      <m:sup>
                                        <m:r>
                                          <a:rPr lang="en-US" b="0" i="1" smtClean="0">
                                            <a:latin typeface="Cambria Math" panose="02040503050406030204" pitchFamily="18" charset="0"/>
                                            <a:ea typeface="Cambria Math" panose="02040503050406030204" pitchFamily="18" charset="0"/>
                                          </a:rPr>
                                          <m:t>𝐼</m:t>
                                        </m:r>
                                      </m:sup>
                                    </m:sSubSup>
                                  </m:den>
                                </m:f>
                              </m:e>
                            </m:d>
                          </m:e>
                        </m:d>
                      </m:e>
                    </m:func>
                  </m:oMath>
                </a14:m>
                <a:endParaRPr lang="en-US" dirty="0">
                  <a:solidFill>
                    <a:schemeClr val="tx1"/>
                  </a:solidFill>
                </a:endParaRPr>
              </a:p>
              <a:p>
                <a:pPr lvl="2"/>
                <a:r>
                  <a:rPr lang="en-US" dirty="0"/>
                  <a:t>Valuation of strategy that buys and holds a fixed fraction of outstanding debt</a:t>
                </a:r>
              </a:p>
              <a:p>
                <a:endParaRPr lang="en-US" dirty="0"/>
              </a:p>
              <a:p>
                <a:pPr>
                  <a:buClrTx/>
                </a:pPr>
                <a:r>
                  <a:rPr lang="en-US" b="1" dirty="0">
                    <a:solidFill>
                      <a:schemeClr val="bg1"/>
                    </a:solidFill>
                    <a:latin typeface="+mn-lt"/>
                  </a:rPr>
                  <a:t>Dynamic Trading Perspective: </a:t>
                </a:r>
              </a:p>
              <a:p>
                <a:pPr lvl="1">
                  <a:buClrTx/>
                </a:pPr>
                <a14:m>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𝜂</m:t>
                        </m:r>
                      </m:e>
                      <m:sub>
                        <m:r>
                          <a:rPr lang="en-US" b="0" i="1" smtClean="0">
                            <a:solidFill>
                              <a:schemeClr val="bg1"/>
                            </a:solidFill>
                            <a:latin typeface="Cambria Math" panose="02040503050406030204" pitchFamily="18" charset="0"/>
                          </a:rPr>
                          <m:t>0</m:t>
                        </m:r>
                      </m:sub>
                      <m:sup>
                        <m:r>
                          <a:rPr lang="en-US" b="0" i="1" smtClean="0">
                            <a:solidFill>
                              <a:schemeClr val="bg1"/>
                            </a:solidFill>
                            <a:latin typeface="Cambria Math" panose="02040503050406030204" pitchFamily="18" charset="0"/>
                          </a:rPr>
                          <m:t>𝑖</m:t>
                        </m:r>
                      </m:sup>
                    </m:sSubSup>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ℬ</m:t>
                            </m:r>
                          </m:e>
                          <m:sub>
                            <m:r>
                              <a:rPr lang="en-US" i="1">
                                <a:solidFill>
                                  <a:schemeClr val="bg1"/>
                                </a:solidFill>
                                <a:latin typeface="Cambria Math" panose="02040503050406030204" pitchFamily="18" charset="0"/>
                              </a:rPr>
                              <m:t>0</m:t>
                            </m:r>
                          </m:sub>
                        </m:sSub>
                      </m:num>
                      <m:den>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m:t>
                            </m:r>
                          </m:e>
                          <m:sub>
                            <m:r>
                              <a:rPr lang="en-US" i="1">
                                <a:solidFill>
                                  <a:schemeClr val="bg1"/>
                                </a:solidFill>
                                <a:latin typeface="Cambria Math" panose="02040503050406030204" pitchFamily="18" charset="0"/>
                                <a:ea typeface="Cambria Math" panose="02040503050406030204" pitchFamily="18" charset="0"/>
                              </a:rPr>
                              <m:t>0</m:t>
                            </m:r>
                          </m:sub>
                        </m:sSub>
                      </m:den>
                    </m:f>
                    <m:r>
                      <a:rPr lang="en-US" b="0" i="1" smtClean="0">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𝔼</m:t>
                    </m:r>
                    <m:r>
                      <a:rPr lang="en-US" b="0" i="1" smtClean="0">
                        <a:solidFill>
                          <a:schemeClr val="bg1"/>
                        </a:solidFill>
                        <a:latin typeface="Cambria Math" panose="02040503050406030204" pitchFamily="18" charset="0"/>
                        <a:ea typeface="Cambria Math" panose="02040503050406030204" pitchFamily="18" charset="0"/>
                      </a:rPr>
                      <m:t>[</m:t>
                    </m:r>
                    <m:nary>
                      <m:naryPr>
                        <m:ctrlPr>
                          <a:rPr lang="en-US" i="1">
                            <a:solidFill>
                              <a:schemeClr val="bg1"/>
                            </a:solidFill>
                            <a:latin typeface="Cambria Math" panose="02040503050406030204" pitchFamily="18" charset="0"/>
                          </a:rPr>
                        </m:ctrlPr>
                      </m:naryPr>
                      <m:sub>
                        <m:r>
                          <m:rPr>
                            <m:brk m:alnAt="23"/>
                          </m:rPr>
                          <a:rPr lang="en-US" i="1">
                            <a:solidFill>
                              <a:schemeClr val="bg1"/>
                            </a:solidFill>
                            <a:latin typeface="Cambria Math"/>
                          </a:rPr>
                          <m:t>0</m:t>
                        </m:r>
                      </m:sub>
                      <m:sup>
                        <m:r>
                          <a:rPr lang="en-US" i="1">
                            <a:solidFill>
                              <a:schemeClr val="bg1"/>
                            </a:solidFill>
                            <a:latin typeface="Cambria Math" panose="02040503050406030204" pitchFamily="18" charset="0"/>
                          </a:rPr>
                          <m:t>∞</m:t>
                        </m:r>
                      </m:sup>
                      <m:e>
                        <m:limLow>
                          <m:limLowPr>
                            <m:ctrlPr>
                              <a:rPr lang="en-US" i="1" smtClean="0">
                                <a:solidFill>
                                  <a:schemeClr val="bg1"/>
                                </a:solidFill>
                                <a:latin typeface="Cambria Math" panose="02040503050406030204" pitchFamily="18" charset="0"/>
                                <a:ea typeface="Cambria Math"/>
                              </a:rPr>
                            </m:ctrlPr>
                          </m:limLowPr>
                          <m:e>
                            <m:groupChr>
                              <m:groupChrPr>
                                <m:chr m:val="⏟"/>
                                <m:ctrlPr>
                                  <a:rPr lang="en-US" i="1">
                                    <a:solidFill>
                                      <a:schemeClr val="bg1"/>
                                    </a:solidFill>
                                    <a:latin typeface="Cambria Math" panose="02040503050406030204" pitchFamily="18" charset="0"/>
                                    <a:ea typeface="Cambria Math"/>
                                  </a:rPr>
                                </m:ctrlPr>
                              </m:groupChrPr>
                              <m:e>
                                <m:d>
                                  <m:dPr>
                                    <m:ctrlPr>
                                      <a:rPr lang="en-US" i="1">
                                        <a:solidFill>
                                          <a:schemeClr val="bg1"/>
                                        </a:solidFill>
                                        <a:latin typeface="Cambria Math" panose="02040503050406030204" pitchFamily="18" charset="0"/>
                                        <a:ea typeface="Cambria Math"/>
                                      </a:rPr>
                                    </m:ctrlPr>
                                  </m:dPr>
                                  <m:e>
                                    <m:nary>
                                      <m:naryPr>
                                        <m:limLoc m:val="undOvr"/>
                                        <m:subHide m:val="on"/>
                                        <m:supHide m:val="on"/>
                                        <m:ctrlPr>
                                          <a:rPr lang="en-US" i="1">
                                            <a:solidFill>
                                              <a:schemeClr val="bg1"/>
                                            </a:solidFill>
                                            <a:latin typeface="Cambria Math" panose="02040503050406030204" pitchFamily="18" charset="0"/>
                                            <a:ea typeface="Cambria Math"/>
                                          </a:rPr>
                                        </m:ctrlPr>
                                      </m:naryPr>
                                      <m:sub/>
                                      <m:sup/>
                                      <m:e>
                                        <m:sSubSup>
                                          <m:sSubSupPr>
                                            <m:ctrlPr>
                                              <a:rPr lang="en-US" i="1" smtClean="0">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𝜉</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𝑖</m:t>
                                            </m:r>
                                          </m:sup>
                                        </m:sSubSup>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𝜂</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𝑖</m:t>
                                            </m:r>
                                          </m:sup>
                                        </m:sSubSup>
                                      </m:e>
                                    </m:nary>
                                    <m:r>
                                      <a:rPr lang="en-US" b="0" i="1" smtClean="0">
                                        <a:solidFill>
                                          <a:schemeClr val="bg1"/>
                                        </a:solidFill>
                                        <a:latin typeface="Cambria Math" panose="02040503050406030204" pitchFamily="18" charset="0"/>
                                      </a:rPr>
                                      <m:t>𝑑𝑖</m:t>
                                    </m:r>
                                  </m:e>
                                </m:d>
                              </m:e>
                            </m:groupChr>
                          </m:e>
                          <m:lim>
                            <m:r>
                              <a:rPr lang="en-US" i="1" smtClean="0">
                                <a:solidFill>
                                  <a:schemeClr val="bg1"/>
                                </a:solidFill>
                                <a:latin typeface="Cambria Math" panose="02040503050406030204" pitchFamily="18" charset="0"/>
                                <a:ea typeface="Cambria Math"/>
                              </a:rPr>
                              <m:t>=</m:t>
                            </m:r>
                            <m:sSubSup>
                              <m:sSubSupPr>
                                <m:ctrlPr>
                                  <a:rPr lang="en-US" i="1">
                                    <a:solidFill>
                                      <a:schemeClr val="bg1"/>
                                    </a:solidFill>
                                    <a:latin typeface="Cambria Math" panose="02040503050406030204" pitchFamily="18" charset="0"/>
                                    <a:ea typeface="Cambria Math"/>
                                  </a:rPr>
                                </m:ctrlPr>
                              </m:sSubSupPr>
                              <m:e>
                                <m:r>
                                  <a:rPr lang="en-US" i="1">
                                    <a:solidFill>
                                      <a:schemeClr val="bg1"/>
                                    </a:solidFill>
                                    <a:latin typeface="Cambria Math" panose="02040503050406030204" pitchFamily="18" charset="0"/>
                                    <a:ea typeface="Cambria Math"/>
                                  </a:rPr>
                                  <m:t>𝜉</m:t>
                                </m:r>
                              </m:e>
                              <m:sub>
                                <m:r>
                                  <a:rPr lang="en-US" i="1">
                                    <a:solidFill>
                                      <a:schemeClr val="bg1"/>
                                    </a:solidFill>
                                    <a:latin typeface="Cambria Math" panose="02040503050406030204" pitchFamily="18" charset="0"/>
                                    <a:ea typeface="Cambria Math"/>
                                  </a:rPr>
                                  <m:t>𝑡</m:t>
                                </m:r>
                              </m:sub>
                              <m:sup>
                                <m:r>
                                  <a:rPr lang="en-US" i="1">
                                    <a:solidFill>
                                      <a:schemeClr val="bg1"/>
                                    </a:solidFill>
                                    <a:latin typeface="Cambria Math" panose="02040503050406030204" pitchFamily="18" charset="0"/>
                                    <a:ea typeface="Cambria Math"/>
                                  </a:rPr>
                                  <m:t>∗∗</m:t>
                                </m:r>
                              </m:sup>
                            </m:sSubSup>
                          </m:lim>
                        </m:limLow>
                        <m:r>
                          <a:rPr lang="en-US" i="1">
                            <a:solidFill>
                              <a:schemeClr val="bg1"/>
                            </a:solidFill>
                            <a:latin typeface="Cambria Math" panose="02040503050406030204" pitchFamily="18" charset="0"/>
                            <a:ea typeface="Cambria Math"/>
                          </a:rPr>
                          <m:t>𝑠</m:t>
                        </m:r>
                        <m:sSub>
                          <m:sSubPr>
                            <m:ctrlPr>
                              <a:rPr lang="en-US" i="1">
                                <a:solidFill>
                                  <a:schemeClr val="bg1"/>
                                </a:solidFill>
                                <a:latin typeface="Cambria Math" panose="02040503050406030204" pitchFamily="18" charset="0"/>
                                <a:ea typeface="Cambria Math"/>
                              </a:rPr>
                            </m:ctrlPr>
                          </m:sSubPr>
                          <m:e>
                            <m:r>
                              <a:rPr lang="en-US" i="1">
                                <a:solidFill>
                                  <a:schemeClr val="bg1"/>
                                </a:solidFill>
                                <a:latin typeface="Cambria Math" panose="02040503050406030204" pitchFamily="18" charset="0"/>
                                <a:ea typeface="Cambria Math"/>
                              </a:rPr>
                              <m:t>𝐾</m:t>
                            </m:r>
                          </m:e>
                          <m:sub>
                            <m:r>
                              <a:rPr lang="en-US" i="1">
                                <a:solidFill>
                                  <a:schemeClr val="bg1"/>
                                </a:solidFill>
                                <a:latin typeface="Cambria Math" panose="02040503050406030204" pitchFamily="18" charset="0"/>
                                <a:ea typeface="Cambria Math"/>
                              </a:rPr>
                              <m:t>𝑡</m:t>
                            </m:r>
                          </m:sub>
                        </m:sSub>
                        <m:r>
                          <a:rPr lang="en-US" i="1">
                            <a:solidFill>
                              <a:schemeClr val="bg1"/>
                            </a:solidFill>
                            <a:latin typeface="Cambria Math"/>
                          </a:rPr>
                          <m:t>𝑑𝑡</m:t>
                        </m:r>
                      </m:e>
                    </m:nary>
                    <m:r>
                      <a:rPr lang="en-US" b="0" i="1"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𝔼</m:t>
                    </m:r>
                    <m:r>
                      <a:rPr lang="en-US" i="1">
                        <a:solidFill>
                          <a:schemeClr val="bg1"/>
                        </a:solidFill>
                        <a:latin typeface="Cambria Math" panose="02040503050406030204" pitchFamily="18" charset="0"/>
                        <a:ea typeface="Cambria Math" panose="02040503050406030204" pitchFamily="18" charset="0"/>
                      </a:rPr>
                      <m:t>[</m:t>
                    </m:r>
                    <m:nary>
                      <m:naryPr>
                        <m:ctrlPr>
                          <a:rPr lang="en-US" i="1">
                            <a:solidFill>
                              <a:schemeClr val="bg1"/>
                            </a:solidFill>
                            <a:latin typeface="Cambria Math" panose="02040503050406030204" pitchFamily="18" charset="0"/>
                          </a:rPr>
                        </m:ctrlPr>
                      </m:naryPr>
                      <m:sub>
                        <m:r>
                          <m:rPr>
                            <m:brk m:alnAt="23"/>
                          </m:rPr>
                          <a:rPr lang="en-US" i="1">
                            <a:solidFill>
                              <a:schemeClr val="bg1"/>
                            </a:solidFill>
                            <a:latin typeface="Cambria Math"/>
                          </a:rPr>
                          <m:t>0</m:t>
                        </m:r>
                      </m:sub>
                      <m:sup>
                        <m:r>
                          <a:rPr lang="en-US" i="1">
                            <a:solidFill>
                              <a:schemeClr val="bg1"/>
                            </a:solidFill>
                            <a:latin typeface="Cambria Math" panose="02040503050406030204" pitchFamily="18" charset="0"/>
                          </a:rPr>
                          <m:t>∞</m:t>
                        </m:r>
                      </m:sup>
                      <m:e>
                        <m:limLow>
                          <m:limLowPr>
                            <m:ctrlPr>
                              <a:rPr lang="en-US" i="1" smtClean="0">
                                <a:solidFill>
                                  <a:schemeClr val="bg1"/>
                                </a:solidFill>
                                <a:latin typeface="Cambria Math" panose="02040503050406030204" pitchFamily="18" charset="0"/>
                                <a:ea typeface="Cambria Math"/>
                              </a:rPr>
                            </m:ctrlPr>
                          </m:limLowPr>
                          <m:e>
                            <m:groupChr>
                              <m:groupChrPr>
                                <m:chr m:val="⏟"/>
                                <m:ctrlPr>
                                  <a:rPr lang="en-US" i="1">
                                    <a:solidFill>
                                      <a:schemeClr val="bg1"/>
                                    </a:solidFill>
                                    <a:latin typeface="Cambria Math" panose="02040503050406030204" pitchFamily="18" charset="0"/>
                                    <a:ea typeface="Cambria Math"/>
                                  </a:rPr>
                                </m:ctrlPr>
                              </m:groupChrPr>
                              <m:e>
                                <m:d>
                                  <m:dPr>
                                    <m:ctrlPr>
                                      <a:rPr lang="en-US" i="1">
                                        <a:solidFill>
                                          <a:schemeClr val="bg1"/>
                                        </a:solidFill>
                                        <a:latin typeface="Cambria Math" panose="02040503050406030204" pitchFamily="18" charset="0"/>
                                        <a:ea typeface="Cambria Math"/>
                                      </a:rPr>
                                    </m:ctrlPr>
                                  </m:dPr>
                                  <m:e>
                                    <m:nary>
                                      <m:naryPr>
                                        <m:limLoc m:val="undOvr"/>
                                        <m:subHide m:val="on"/>
                                        <m:supHide m:val="on"/>
                                        <m:ctrlPr>
                                          <a:rPr lang="en-US" i="1">
                                            <a:solidFill>
                                              <a:schemeClr val="bg1"/>
                                            </a:solidFill>
                                            <a:latin typeface="Cambria Math" panose="02040503050406030204" pitchFamily="18" charset="0"/>
                                            <a:ea typeface="Cambria Math"/>
                                          </a:rPr>
                                        </m:ctrlPr>
                                      </m:naryPr>
                                      <m:sub/>
                                      <m:sup/>
                                      <m:e>
                                        <m:sSubSup>
                                          <m:sSubSupPr>
                                            <m:ctrlPr>
                                              <a:rPr lang="en-US" i="1" smtClean="0">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𝜉</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𝑖</m:t>
                                            </m:r>
                                          </m:sup>
                                        </m:sSubSup>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𝜂</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𝑖</m:t>
                                            </m:r>
                                          </m:sup>
                                        </m:sSubSup>
                                      </m:e>
                                    </m:nary>
                                    <m:r>
                                      <a:rPr lang="en-US" i="1">
                                        <a:solidFill>
                                          <a:schemeClr val="bg1"/>
                                        </a:solidFill>
                                        <a:latin typeface="Cambria Math" panose="02040503050406030204" pitchFamily="18" charset="0"/>
                                      </a:rPr>
                                      <m:t>𝑑𝑖</m:t>
                                    </m:r>
                                  </m:e>
                                </m:d>
                              </m:e>
                            </m:groupChr>
                          </m:e>
                          <m:lim>
                            <m:r>
                              <a:rPr lang="en-US" i="1">
                                <a:solidFill>
                                  <a:schemeClr val="bg1"/>
                                </a:solidFill>
                                <a:latin typeface="Cambria Math" panose="02040503050406030204" pitchFamily="18" charset="0"/>
                                <a:ea typeface="Cambria Math"/>
                              </a:rPr>
                              <m:t>=</m:t>
                            </m:r>
                            <m:sSubSup>
                              <m:sSubSupPr>
                                <m:ctrlPr>
                                  <a:rPr lang="en-US" i="1">
                                    <a:solidFill>
                                      <a:schemeClr val="bg1"/>
                                    </a:solidFill>
                                    <a:latin typeface="Cambria Math" panose="02040503050406030204" pitchFamily="18" charset="0"/>
                                    <a:ea typeface="Cambria Math"/>
                                  </a:rPr>
                                </m:ctrlPr>
                              </m:sSubSupPr>
                              <m:e>
                                <m:r>
                                  <a:rPr lang="en-US" i="1">
                                    <a:solidFill>
                                      <a:schemeClr val="bg1"/>
                                    </a:solidFill>
                                    <a:latin typeface="Cambria Math" panose="02040503050406030204" pitchFamily="18" charset="0"/>
                                    <a:ea typeface="Cambria Math"/>
                                  </a:rPr>
                                  <m:t>𝜉</m:t>
                                </m:r>
                              </m:e>
                              <m:sub>
                                <m:r>
                                  <a:rPr lang="en-US" i="1">
                                    <a:solidFill>
                                      <a:schemeClr val="bg1"/>
                                    </a:solidFill>
                                    <a:latin typeface="Cambria Math" panose="02040503050406030204" pitchFamily="18" charset="0"/>
                                    <a:ea typeface="Cambria Math"/>
                                  </a:rPr>
                                  <m:t>𝑡</m:t>
                                </m:r>
                              </m:sub>
                              <m:sup>
                                <m:r>
                                  <a:rPr lang="en-US" i="1">
                                    <a:solidFill>
                                      <a:schemeClr val="bg1"/>
                                    </a:solidFill>
                                    <a:latin typeface="Cambria Math" panose="02040503050406030204" pitchFamily="18" charset="0"/>
                                    <a:ea typeface="Cambria Math"/>
                                  </a:rPr>
                                  <m:t>∗∗</m:t>
                                </m:r>
                              </m:sup>
                            </m:sSubSup>
                          </m:lim>
                        </m:limLow>
                        <m:sSup>
                          <m:sSupPr>
                            <m:ctrlPr>
                              <a:rPr lang="en-US" b="0" i="1" smtClean="0">
                                <a:solidFill>
                                  <a:schemeClr val="bg1"/>
                                </a:solidFill>
                                <a:latin typeface="Cambria Math" panose="02040503050406030204" pitchFamily="18" charset="0"/>
                                <a:ea typeface="Cambria Math"/>
                              </a:rPr>
                            </m:ctrlPr>
                          </m:sSupPr>
                          <m:e>
                            <m:d>
                              <m:dPr>
                                <m:ctrlPr>
                                  <a:rPr lang="en-US" b="0" i="1" smtClean="0">
                                    <a:solidFill>
                                      <a:schemeClr val="bg1"/>
                                    </a:solidFill>
                                    <a:latin typeface="Cambria Math" panose="02040503050406030204" pitchFamily="18" charset="0"/>
                                    <a:ea typeface="Cambria Math"/>
                                  </a:rPr>
                                </m:ctrlPr>
                              </m:dPr>
                              <m:e>
                                <m:sSubSup>
                                  <m:sSubSupPr>
                                    <m:ctrlPr>
                                      <a:rPr lang="en-US" b="0" i="1" smtClean="0">
                                        <a:solidFill>
                                          <a:schemeClr val="bg1"/>
                                        </a:solidFill>
                                        <a:latin typeface="Cambria Math" panose="02040503050406030204" pitchFamily="18" charset="0"/>
                                        <a:ea typeface="Cambria Math"/>
                                      </a:rPr>
                                    </m:ctrlPr>
                                  </m:sSubSupPr>
                                  <m:e>
                                    <m:acc>
                                      <m:accPr>
                                        <m:chr m:val="̃"/>
                                        <m:ctrlPr>
                                          <a:rPr lang="en-US" b="0" i="1" smtClean="0">
                                            <a:solidFill>
                                              <a:schemeClr val="bg1"/>
                                            </a:solidFill>
                                            <a:latin typeface="Cambria Math" panose="02040503050406030204" pitchFamily="18" charset="0"/>
                                            <a:ea typeface="Cambria Math"/>
                                          </a:rPr>
                                        </m:ctrlPr>
                                      </m:accPr>
                                      <m:e>
                                        <m:r>
                                          <a:rPr lang="en-US" b="0" i="1" smtClean="0">
                                            <a:solidFill>
                                              <a:schemeClr val="bg1"/>
                                            </a:solidFill>
                                            <a:latin typeface="Cambria Math" panose="02040503050406030204" pitchFamily="18" charset="0"/>
                                            <a:ea typeface="Cambria Math"/>
                                          </a:rPr>
                                          <m:t>𝜎</m:t>
                                        </m:r>
                                      </m:e>
                                    </m:acc>
                                  </m:e>
                                  <m:sub>
                                    <m:r>
                                      <a:rPr lang="en-US" b="0" i="1" smtClean="0">
                                        <a:solidFill>
                                          <a:schemeClr val="bg1"/>
                                        </a:solidFill>
                                        <a:latin typeface="Cambria Math" panose="02040503050406030204" pitchFamily="18" charset="0"/>
                                        <a:ea typeface="Cambria Math"/>
                                      </a:rPr>
                                      <m:t>𝑡</m:t>
                                    </m:r>
                                  </m:sub>
                                  <m:sup>
                                    <m:r>
                                      <a:rPr lang="en-US" b="0" i="1" smtClean="0">
                                        <a:solidFill>
                                          <a:schemeClr val="bg1"/>
                                        </a:solidFill>
                                        <a:latin typeface="Cambria Math" panose="02040503050406030204" pitchFamily="18" charset="0"/>
                                        <a:ea typeface="Cambria Math"/>
                                      </a:rPr>
                                      <m:t>𝑐</m:t>
                                    </m:r>
                                  </m:sup>
                                </m:sSubSup>
                              </m:e>
                            </m:d>
                          </m:e>
                          <m:sup>
                            <m:r>
                              <a:rPr lang="en-US" b="0" i="1" smtClean="0">
                                <a:solidFill>
                                  <a:schemeClr val="bg1"/>
                                </a:solidFill>
                                <a:latin typeface="Cambria Math" panose="02040503050406030204" pitchFamily="18" charset="0"/>
                                <a:ea typeface="Cambria Math"/>
                              </a:rPr>
                              <m:t>2</m:t>
                            </m:r>
                          </m:sup>
                        </m:sSup>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ℬ</m:t>
                                </m:r>
                              </m:e>
                              <m:sub>
                                <m:r>
                                  <a:rPr lang="en-US" b="0" i="1" smtClean="0">
                                    <a:solidFill>
                                      <a:schemeClr val="bg1"/>
                                    </a:solidFill>
                                    <a:latin typeface="Cambria Math" panose="02040503050406030204" pitchFamily="18" charset="0"/>
                                  </a:rPr>
                                  <m:t>𝑡</m:t>
                                </m:r>
                              </m:sub>
                            </m:sSub>
                          </m:num>
                          <m:den>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m:t>
                                </m:r>
                              </m:e>
                              <m:sub>
                                <m:r>
                                  <a:rPr lang="en-US" b="0" i="1" smtClean="0">
                                    <a:solidFill>
                                      <a:schemeClr val="bg1"/>
                                    </a:solidFill>
                                    <a:latin typeface="Cambria Math" panose="02040503050406030204" pitchFamily="18" charset="0"/>
                                    <a:ea typeface="Cambria Math" panose="02040503050406030204" pitchFamily="18" charset="0"/>
                                  </a:rPr>
                                  <m:t>𝑡</m:t>
                                </m:r>
                              </m:sub>
                            </m:sSub>
                          </m:den>
                        </m:f>
                        <m:r>
                          <a:rPr lang="en-US" i="1">
                            <a:solidFill>
                              <a:schemeClr val="bg1"/>
                            </a:solidFill>
                            <a:latin typeface="Cambria Math"/>
                          </a:rPr>
                          <m:t>𝑑𝑡</m:t>
                        </m:r>
                        <m:r>
                          <a:rPr lang="en-US" b="0" i="1" smtClean="0">
                            <a:solidFill>
                              <a:schemeClr val="bg1"/>
                            </a:solidFill>
                            <a:latin typeface="Cambria Math" panose="02040503050406030204" pitchFamily="18" charset="0"/>
                          </a:rPr>
                          <m:t>]</m:t>
                        </m:r>
                      </m:e>
                    </m:nary>
                  </m:oMath>
                </a14:m>
                <a:endParaRPr lang="en-US" dirty="0">
                  <a:solidFill>
                    <a:schemeClr val="bg1"/>
                  </a:solidFill>
                </a:endParaRPr>
              </a:p>
              <a:p>
                <a:pPr lvl="1">
                  <a:buClrTx/>
                </a:pPr>
                <a:endParaRPr lang="en-US" dirty="0">
                  <a:solidFill>
                    <a:schemeClr val="bg1"/>
                  </a:solidFill>
                </a:endParaRPr>
              </a:p>
              <a:p>
                <a:pPr lvl="1">
                  <a:buClrTx/>
                </a:pPr>
                <a:r>
                  <a:rPr lang="en-US" dirty="0">
                    <a:solidFill>
                      <a:schemeClr val="bg1"/>
                    </a:solidFill>
                  </a:rPr>
                  <a:t>Valuation of equilibrium cash flows from individual bond portfolios, incl. trading cash flows</a:t>
                </a:r>
                <a:br>
                  <a:rPr lang="en-US" dirty="0">
                    <a:solidFill>
                      <a:schemeClr val="bg1"/>
                    </a:solidFill>
                  </a:rPr>
                </a:br>
                <a:r>
                  <a:rPr lang="en-US" dirty="0">
                    <a:solidFill>
                      <a:schemeClr val="bg1"/>
                    </a:solidFill>
                  </a:rPr>
                  <a:t>	(aggregated over all agents </a:t>
                </a:r>
                <a14:m>
                  <m:oMath xmlns:m="http://schemas.openxmlformats.org/officeDocument/2006/math">
                    <m:r>
                      <a:rPr lang="en-US" b="0" i="1" smtClean="0">
                        <a:solidFill>
                          <a:schemeClr val="bg1"/>
                        </a:solidFill>
                        <a:latin typeface="Cambria Math" panose="02040503050406030204" pitchFamily="18" charset="0"/>
                      </a:rPr>
                      <m:t>𝑖</m:t>
                    </m:r>
                  </m:oMath>
                </a14:m>
                <a:r>
                  <a:rPr lang="en-US" dirty="0">
                    <a:solidFill>
                      <a:schemeClr val="bg1"/>
                    </a:solidFill>
                  </a:rPr>
                  <a:t> to obtain total value of debt)</a:t>
                </a:r>
              </a:p>
              <a:p>
                <a:pPr lvl="1"/>
                <a:endParaRPr lang="en-US" dirty="0">
                  <a:solidFill>
                    <a:schemeClr val="bg1"/>
                  </a:solidFill>
                </a:endParaRPr>
              </a:p>
              <a:p>
                <a:pPr lvl="1">
                  <a:buClrTx/>
                </a:pPr>
                <a:r>
                  <a:rPr lang="en-US" sz="3200" dirty="0">
                    <a:solidFill>
                      <a:schemeClr val="tx1"/>
                    </a:solidFill>
                  </a:rPr>
                  <a:t>Agent </a:t>
                </a:r>
                <a14:m>
                  <m:oMath xmlns:m="http://schemas.openxmlformats.org/officeDocument/2006/math">
                    <m:r>
                      <a:rPr lang="en-US" sz="3200" i="1">
                        <a:solidFill>
                          <a:schemeClr val="tx1"/>
                        </a:solidFill>
                        <a:latin typeface="Cambria Math" panose="02040503050406030204" pitchFamily="18" charset="0"/>
                      </a:rPr>
                      <m:t>𝑖</m:t>
                    </m:r>
                  </m:oMath>
                </a14:m>
                <a:r>
                  <a:rPr lang="en-US" sz="3200" dirty="0">
                    <a:solidFill>
                      <a:schemeClr val="tx1"/>
                    </a:solidFill>
                  </a:rPr>
                  <a:t>‘s </a:t>
                </a:r>
                <a:r>
                  <a:rPr lang="en-US" sz="3200" dirty="0">
                    <a:solidFill>
                      <a:srgbClr val="589390"/>
                    </a:solidFill>
                  </a:rPr>
                  <a:t>SDF, </a:t>
                </a:r>
                <a14:m>
                  <m:oMath xmlns:m="http://schemas.openxmlformats.org/officeDocument/2006/math">
                    <m:sSubSup>
                      <m:sSubSupPr>
                        <m:ctrlPr>
                          <a:rPr lang="en-US" sz="3200" i="1">
                            <a:solidFill>
                              <a:srgbClr val="589390"/>
                            </a:solidFill>
                            <a:latin typeface="Cambria Math" panose="02040503050406030204" pitchFamily="18" charset="0"/>
                          </a:rPr>
                        </m:ctrlPr>
                      </m:sSubSupPr>
                      <m:e>
                        <m:r>
                          <a:rPr lang="en-US" sz="3200" i="1">
                            <a:solidFill>
                              <a:srgbClr val="589390"/>
                            </a:solidFill>
                            <a:latin typeface="Cambria Math" panose="02040503050406030204" pitchFamily="18" charset="0"/>
                          </a:rPr>
                          <m:t>𝜉</m:t>
                        </m:r>
                      </m:e>
                      <m:sub>
                        <m:r>
                          <a:rPr lang="en-US" sz="3200" i="1">
                            <a:solidFill>
                              <a:srgbClr val="589390"/>
                            </a:solidFill>
                            <a:latin typeface="Cambria Math" panose="02040503050406030204" pitchFamily="18" charset="0"/>
                          </a:rPr>
                          <m:t>𝑡</m:t>
                        </m:r>
                      </m:sub>
                      <m:sup>
                        <m:r>
                          <a:rPr lang="en-US" sz="3200" i="1">
                            <a:solidFill>
                              <a:srgbClr val="589390"/>
                            </a:solidFill>
                            <a:latin typeface="Cambria Math" panose="02040503050406030204" pitchFamily="18" charset="0"/>
                          </a:rPr>
                          <m:t>𝑖</m:t>
                        </m:r>
                      </m:sup>
                    </m:sSubSup>
                  </m:oMath>
                </a14:m>
                <a:r>
                  <a:rPr lang="en-US" sz="3200"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𝑑</m:t>
                    </m:r>
                    <m:sSubSup>
                      <m:sSubSupPr>
                        <m:ctrlPr>
                          <a:rPr lang="en-US" sz="3200" i="1">
                            <a:solidFill>
                              <a:schemeClr val="tx1"/>
                            </a:solidFill>
                            <a:latin typeface="Cambria Math" panose="02040503050406030204" pitchFamily="18" charset="0"/>
                          </a:rPr>
                        </m:ctrlPr>
                      </m:sSubSupPr>
                      <m:e>
                        <m:r>
                          <a:rPr lang="en-US" sz="3200" i="1">
                            <a:solidFill>
                              <a:schemeClr val="tx1"/>
                            </a:solidFill>
                            <a:latin typeface="Cambria Math" panose="02040503050406030204" pitchFamily="18" charset="0"/>
                          </a:rPr>
                          <m:t>𝜉</m:t>
                        </m:r>
                      </m:e>
                      <m:sub>
                        <m:r>
                          <a:rPr lang="en-US" sz="3200" i="1">
                            <a:solidFill>
                              <a:schemeClr val="tx1"/>
                            </a:solidFill>
                            <a:latin typeface="Cambria Math" panose="02040503050406030204" pitchFamily="18" charset="0"/>
                          </a:rPr>
                          <m:t>𝑡</m:t>
                        </m:r>
                      </m:sub>
                      <m:sup>
                        <m:r>
                          <a:rPr lang="en-US" sz="3200" i="1">
                            <a:solidFill>
                              <a:schemeClr val="tx1"/>
                            </a:solidFill>
                            <a:latin typeface="Cambria Math" panose="02040503050406030204" pitchFamily="18" charset="0"/>
                          </a:rPr>
                          <m:t>𝑖</m:t>
                        </m:r>
                      </m:sup>
                    </m:sSubSup>
                    <m:r>
                      <a:rPr lang="en-US" sz="3200" i="1">
                        <a:solidFill>
                          <a:schemeClr val="tx1"/>
                        </a:solidFill>
                        <a:latin typeface="Cambria Math" panose="02040503050406030204" pitchFamily="18" charset="0"/>
                      </a:rPr>
                      <m:t>/</m:t>
                    </m:r>
                    <m:sSubSup>
                      <m:sSubSupPr>
                        <m:ctrlPr>
                          <a:rPr lang="en-US" sz="3200" i="1">
                            <a:solidFill>
                              <a:schemeClr val="tx1"/>
                            </a:solidFill>
                            <a:latin typeface="Cambria Math" panose="02040503050406030204" pitchFamily="18" charset="0"/>
                          </a:rPr>
                        </m:ctrlPr>
                      </m:sSubSupPr>
                      <m:e>
                        <m:r>
                          <a:rPr lang="en-US" sz="3200" i="1">
                            <a:solidFill>
                              <a:schemeClr val="tx1"/>
                            </a:solidFill>
                            <a:latin typeface="Cambria Math" panose="02040503050406030204" pitchFamily="18" charset="0"/>
                          </a:rPr>
                          <m:t>𝜉</m:t>
                        </m:r>
                      </m:e>
                      <m:sub>
                        <m:r>
                          <a:rPr lang="en-US" sz="3200" i="1">
                            <a:solidFill>
                              <a:schemeClr val="tx1"/>
                            </a:solidFill>
                            <a:latin typeface="Cambria Math" panose="02040503050406030204" pitchFamily="18" charset="0"/>
                          </a:rPr>
                          <m:t>𝑡</m:t>
                        </m:r>
                      </m:sub>
                      <m:sup>
                        <m:r>
                          <a:rPr lang="en-US" sz="3200" i="1">
                            <a:solidFill>
                              <a:schemeClr val="tx1"/>
                            </a:solidFill>
                            <a:latin typeface="Cambria Math" panose="02040503050406030204" pitchFamily="18" charset="0"/>
                          </a:rPr>
                          <m:t>𝑖</m:t>
                        </m:r>
                      </m:sup>
                    </m:sSubSup>
                    <m:r>
                      <a:rPr lang="en-US" sz="3200" i="1">
                        <a:solidFill>
                          <a:schemeClr val="tx1"/>
                        </a:solidFill>
                        <a:latin typeface="Cambria Math" panose="02040503050406030204" pitchFamily="18" charset="0"/>
                      </a:rPr>
                      <m:t>   =−</m:t>
                    </m:r>
                    <m:sSubSup>
                      <m:sSubSupPr>
                        <m:ctrlPr>
                          <a:rPr lang="en-US" sz="3200" i="1">
                            <a:solidFill>
                              <a:schemeClr val="tx1"/>
                            </a:solidFill>
                            <a:latin typeface="Cambria Math" panose="02040503050406030204" pitchFamily="18" charset="0"/>
                          </a:rPr>
                        </m:ctrlPr>
                      </m:sSubSupPr>
                      <m:e>
                        <m:r>
                          <a:rPr lang="en-US" sz="3200" i="1">
                            <a:solidFill>
                              <a:schemeClr val="tx1"/>
                            </a:solidFill>
                            <a:latin typeface="Cambria Math" panose="02040503050406030204" pitchFamily="18" charset="0"/>
                          </a:rPr>
                          <m:t>𝑟</m:t>
                        </m:r>
                      </m:e>
                      <m:sub>
                        <m:r>
                          <a:rPr lang="en-US" sz="3200" i="1">
                            <a:solidFill>
                              <a:schemeClr val="tx1"/>
                            </a:solidFill>
                            <a:latin typeface="Cambria Math" panose="02040503050406030204" pitchFamily="18" charset="0"/>
                          </a:rPr>
                          <m:t>𝑡</m:t>
                        </m:r>
                      </m:sub>
                      <m:sup>
                        <m:r>
                          <a:rPr lang="en-US" sz="3200" i="1">
                            <a:solidFill>
                              <a:schemeClr val="tx1"/>
                            </a:solidFill>
                            <a:latin typeface="Cambria Math" panose="02040503050406030204" pitchFamily="18" charset="0"/>
                          </a:rPr>
                          <m:t>𝑓</m:t>
                        </m:r>
                      </m:sup>
                    </m:sSubSup>
                    <m:r>
                      <a:rPr lang="en-US" sz="3200" i="1">
                        <a:solidFill>
                          <a:schemeClr val="tx1"/>
                        </a:solidFill>
                        <a:latin typeface="Cambria Math" panose="02040503050406030204" pitchFamily="18" charset="0"/>
                      </a:rPr>
                      <m:t>𝑑𝑡</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𝜍</m:t>
                        </m:r>
                      </m:e>
                      <m:sub>
                        <m:r>
                          <a:rPr lang="en-US" sz="3200" i="1">
                            <a:solidFill>
                              <a:schemeClr val="tx1"/>
                            </a:solidFill>
                            <a:latin typeface="Cambria Math" panose="02040503050406030204" pitchFamily="18" charset="0"/>
                          </a:rPr>
                          <m:t>𝑡</m:t>
                        </m:r>
                      </m:sub>
                    </m:sSub>
                    <m:r>
                      <a:rPr lang="en-US" sz="3200" i="1">
                        <a:solidFill>
                          <a:schemeClr val="tx1"/>
                        </a:solidFill>
                        <a:latin typeface="Cambria Math" panose="02040503050406030204" pitchFamily="18" charset="0"/>
                      </a:rPr>
                      <m:t>𝑑</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𝑍</m:t>
                        </m:r>
                      </m:e>
                      <m:sub>
                        <m:r>
                          <a:rPr lang="en-US" sz="3200" i="1">
                            <a:solidFill>
                              <a:schemeClr val="tx1"/>
                            </a:solidFill>
                            <a:latin typeface="Cambria Math" panose="02040503050406030204" pitchFamily="18" charset="0"/>
                          </a:rPr>
                          <m:t>𝑡</m:t>
                        </m:r>
                      </m:sub>
                    </m:sSub>
                    <m:r>
                      <a:rPr lang="en-US" sz="3200" i="1">
                        <a:solidFill>
                          <a:schemeClr val="tx1"/>
                        </a:solidFill>
                        <a:latin typeface="Cambria Math" panose="02040503050406030204" pitchFamily="18" charset="0"/>
                      </a:rPr>
                      <m:t>−</m:t>
                    </m:r>
                    <m:sSubSup>
                      <m:sSubSupPr>
                        <m:ctrlPr>
                          <a:rPr lang="en-US" sz="3200" i="1">
                            <a:solidFill>
                              <a:schemeClr val="tx1"/>
                            </a:solidFill>
                            <a:latin typeface="Cambria Math" panose="02040503050406030204" pitchFamily="18" charset="0"/>
                          </a:rPr>
                        </m:ctrlPr>
                      </m:sSubSup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𝜍</m:t>
                            </m:r>
                          </m:e>
                        </m:acc>
                      </m:e>
                      <m:sub>
                        <m:r>
                          <a:rPr lang="en-US" sz="3200" i="1">
                            <a:solidFill>
                              <a:schemeClr val="tx1"/>
                            </a:solidFill>
                            <a:latin typeface="Cambria Math" panose="02040503050406030204" pitchFamily="18" charset="0"/>
                          </a:rPr>
                          <m:t>𝑡</m:t>
                        </m:r>
                      </m:sub>
                      <m:sup>
                        <m:r>
                          <a:rPr lang="en-US" sz="3200" i="1">
                            <a:solidFill>
                              <a:schemeClr val="tx1"/>
                            </a:solidFill>
                            <a:latin typeface="Cambria Math" panose="02040503050406030204" pitchFamily="18" charset="0"/>
                          </a:rPr>
                          <m:t>𝑖</m:t>
                        </m:r>
                      </m:sup>
                    </m:sSubSup>
                    <m:r>
                      <a:rPr lang="en-US" sz="3200" i="1">
                        <a:solidFill>
                          <a:schemeClr val="tx1"/>
                        </a:solidFill>
                        <a:latin typeface="Cambria Math" panose="02040503050406030204" pitchFamily="18" charset="0"/>
                      </a:rPr>
                      <m:t>𝑑</m:t>
                    </m:r>
                    <m:sSubSup>
                      <m:sSubSupPr>
                        <m:ctrlPr>
                          <a:rPr lang="en-US" sz="3200" i="1">
                            <a:solidFill>
                              <a:schemeClr val="tx1"/>
                            </a:solidFill>
                            <a:latin typeface="Cambria Math" panose="02040503050406030204" pitchFamily="18" charset="0"/>
                          </a:rPr>
                        </m:ctrlPr>
                      </m:sSubSup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𝑍</m:t>
                            </m:r>
                          </m:e>
                        </m:acc>
                      </m:e>
                      <m:sub>
                        <m:r>
                          <a:rPr lang="en-US" sz="3200" i="1">
                            <a:solidFill>
                              <a:schemeClr val="tx1"/>
                            </a:solidFill>
                            <a:latin typeface="Cambria Math" panose="02040503050406030204" pitchFamily="18" charset="0"/>
                          </a:rPr>
                          <m:t>𝑡</m:t>
                        </m:r>
                      </m:sub>
                      <m:sup>
                        <m:r>
                          <a:rPr lang="en-US" sz="3200" i="1">
                            <a:solidFill>
                              <a:schemeClr val="tx1"/>
                            </a:solidFill>
                            <a:latin typeface="Cambria Math" panose="02040503050406030204" pitchFamily="18" charset="0"/>
                          </a:rPr>
                          <m:t>𝑖</m:t>
                        </m:r>
                      </m:sup>
                    </m:sSubSup>
                  </m:oMath>
                </a14:m>
                <a:r>
                  <a:rPr lang="en-US" dirty="0">
                    <a:solidFill>
                      <a:schemeClr val="tx1"/>
                    </a:solidFill>
                  </a:rPr>
                  <a:t>,	idiosyncratic consumption vol. </a:t>
                </a:r>
                <a14:m>
                  <m:oMath xmlns:m="http://schemas.openxmlformats.org/officeDocument/2006/math">
                    <m:sSubSup>
                      <m:sSubSupPr>
                        <m:ctrlPr>
                          <a:rPr lang="en-US" i="1">
                            <a:solidFill>
                              <a:schemeClr val="tx1"/>
                            </a:solidFill>
                            <a:latin typeface="Cambria Math" panose="02040503050406030204" pitchFamily="18" charset="0"/>
                            <a:ea typeface="Cambria Math"/>
                          </a:rPr>
                        </m:ctrlPr>
                      </m:sSubSupPr>
                      <m:e>
                        <m:acc>
                          <m:accPr>
                            <m:chr m:val="̃"/>
                            <m:ctrlPr>
                              <a:rPr lang="en-US" i="1">
                                <a:solidFill>
                                  <a:schemeClr val="tx1"/>
                                </a:solidFill>
                                <a:latin typeface="Cambria Math" panose="02040503050406030204" pitchFamily="18" charset="0"/>
                                <a:ea typeface="Cambria Math"/>
                              </a:rPr>
                            </m:ctrlPr>
                          </m:accPr>
                          <m:e>
                            <m:r>
                              <a:rPr lang="en-US" i="1">
                                <a:solidFill>
                                  <a:schemeClr val="tx1"/>
                                </a:solidFill>
                                <a:latin typeface="Cambria Math" panose="02040503050406030204" pitchFamily="18" charset="0"/>
                                <a:ea typeface="Cambria Math"/>
                              </a:rPr>
                              <m:t>𝜎</m:t>
                            </m:r>
                          </m:e>
                        </m:acc>
                      </m:e>
                      <m:sub>
                        <m:r>
                          <a:rPr lang="en-US" i="1">
                            <a:solidFill>
                              <a:schemeClr val="tx1"/>
                            </a:solidFill>
                            <a:latin typeface="Cambria Math" panose="02040503050406030204" pitchFamily="18" charset="0"/>
                            <a:ea typeface="Cambria Math"/>
                          </a:rPr>
                          <m:t>𝑡</m:t>
                        </m:r>
                      </m:sub>
                      <m:sup>
                        <m:r>
                          <a:rPr lang="en-US" i="1">
                            <a:solidFill>
                              <a:schemeClr val="tx1"/>
                            </a:solidFill>
                            <a:latin typeface="Cambria Math" panose="02040503050406030204" pitchFamily="18" charset="0"/>
                            <a:ea typeface="Cambria Math"/>
                          </a:rPr>
                          <m:t>𝑐</m:t>
                        </m:r>
                      </m:sup>
                    </m:sSubSup>
                    <m:r>
                      <a:rPr lang="en-US" b="0" i="1" smtClean="0">
                        <a:solidFill>
                          <a:schemeClr val="tx1"/>
                        </a:solidFill>
                        <a:latin typeface="Cambria Math" panose="02040503050406030204" pitchFamily="18" charset="0"/>
                        <a:ea typeface="Cambria Math"/>
                      </a:rPr>
                      <m:t> </m:t>
                    </m:r>
                  </m:oMath>
                </a14:m>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5BA3104C-133F-C7AD-793B-F55565C25660}"/>
                  </a:ext>
                </a:extLst>
              </p:cNvPr>
              <p:cNvSpPr>
                <a:spLocks noGrp="1" noRot="1" noChangeAspect="1" noMove="1" noResize="1" noEditPoints="1" noAdjustHandles="1" noChangeArrowheads="1" noChangeShapeType="1" noTextEdit="1"/>
              </p:cNvSpPr>
              <p:nvPr>
                <p:ph idx="1"/>
              </p:nvPr>
            </p:nvSpPr>
            <p:spPr>
              <a:xfrm>
                <a:off x="413171" y="1530773"/>
                <a:ext cx="15670107" cy="7017174"/>
              </a:xfrm>
              <a:blipFill>
                <a:blip r:embed="rId2"/>
                <a:stretch>
                  <a:fillRect l="-1051" t="-2693" r="-3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F29BA60-3C6D-E248-285F-1ADA8595F0E7}"/>
              </a:ext>
            </a:extLst>
          </p:cNvPr>
          <p:cNvSpPr>
            <a:spLocks noGrp="1"/>
          </p:cNvSpPr>
          <p:nvPr>
            <p:ph type="sldNum" sz="quarter" idx="12"/>
          </p:nvPr>
        </p:nvSpPr>
        <p:spPr/>
        <p:txBody>
          <a:bodyPr/>
          <a:lstStyle/>
          <a:p>
            <a:fld id="{DDE82227-37B3-43BC-ADC8-5578DB9E1C27}" type="slidenum">
              <a:rPr lang="en-US" smtClean="0"/>
              <a:t>23</a:t>
            </a:fld>
            <a:endParaRPr lang="en-US"/>
          </a:p>
        </p:txBody>
      </p:sp>
      <p:sp>
        <p:nvSpPr>
          <p:cNvPr id="4" name="Title 3">
            <a:extLst>
              <a:ext uri="{FF2B5EF4-FFF2-40B4-BE49-F238E27FC236}">
                <a16:creationId xmlns:a16="http://schemas.microsoft.com/office/drawing/2014/main" id="{088C7353-92CE-E2EF-790D-0AC25E589A3B}"/>
              </a:ext>
            </a:extLst>
          </p:cNvPr>
          <p:cNvSpPr>
            <a:spLocks noGrp="1"/>
          </p:cNvSpPr>
          <p:nvPr>
            <p:ph type="title"/>
          </p:nvPr>
        </p:nvSpPr>
        <p:spPr/>
        <p:txBody>
          <a:bodyPr/>
          <a:lstStyle/>
          <a:p>
            <a:r>
              <a:rPr lang="en-US" dirty="0"/>
              <a:t>Debt Valuation (FTPL) – Two Perspectives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C92E1B-B867-B307-08D4-50E900E94951}"/>
                  </a:ext>
                </a:extLst>
              </p:cNvPr>
              <p:cNvSpPr txBox="1"/>
              <p:nvPr/>
            </p:nvSpPr>
            <p:spPr>
              <a:xfrm>
                <a:off x="11937573" y="1413862"/>
                <a:ext cx="4023794"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mj-lt"/>
                  </a:rPr>
                  <a:t>Total symmetry of </a:t>
                </a:r>
                <a14:m>
                  <m:oMath xmlns:m="http://schemas.openxmlformats.org/officeDocument/2006/math">
                    <m:r>
                      <a:rPr lang="en-US" sz="2800" i="1" dirty="0" smtClean="0">
                        <a:latin typeface="Cambria Math" panose="02040503050406030204" pitchFamily="18" charset="0"/>
                      </a:rPr>
                      <m:t>𝑁</m:t>
                    </m:r>
                  </m:oMath>
                </a14:m>
                <a:r>
                  <a:rPr lang="en-US" sz="2800" dirty="0">
                    <a:latin typeface="+mj-lt"/>
                  </a:rPr>
                  <a:t> and </a:t>
                </a:r>
                <a14:m>
                  <m:oMath xmlns:m="http://schemas.openxmlformats.org/officeDocument/2006/math">
                    <m:r>
                      <a:rPr lang="en-US" sz="2800" i="1" dirty="0" smtClean="0">
                        <a:latin typeface="Cambria Math" panose="02040503050406030204" pitchFamily="18" charset="0"/>
                      </a:rPr>
                      <m:t>𝑆</m:t>
                    </m:r>
                  </m:oMath>
                </a14:m>
                <a:br>
                  <a:rPr lang="en-US" sz="2800" dirty="0">
                    <a:latin typeface="+mj-lt"/>
                  </a:rPr>
                </a:br>
                <a:r>
                  <a:rPr lang="en-US" sz="2800" dirty="0">
                    <a:latin typeface="+mj-lt"/>
                  </a:rPr>
                  <a:t>(or in steady state)</a:t>
                </a:r>
              </a:p>
            </p:txBody>
          </p:sp>
        </mc:Choice>
        <mc:Fallback xmlns="">
          <p:sp>
            <p:nvSpPr>
              <p:cNvPr id="5" name="TextBox 4">
                <a:extLst>
                  <a:ext uri="{FF2B5EF4-FFF2-40B4-BE49-F238E27FC236}">
                    <a16:creationId xmlns:a16="http://schemas.microsoft.com/office/drawing/2014/main" id="{20C92E1B-B867-B307-08D4-50E900E94951}"/>
                  </a:ext>
                </a:extLst>
              </p:cNvPr>
              <p:cNvSpPr txBox="1">
                <a:spLocks noRot="1" noChangeAspect="1" noMove="1" noResize="1" noEditPoints="1" noAdjustHandles="1" noChangeArrowheads="1" noChangeShapeType="1" noTextEdit="1"/>
              </p:cNvSpPr>
              <p:nvPr/>
            </p:nvSpPr>
            <p:spPr>
              <a:xfrm>
                <a:off x="11937573" y="1413862"/>
                <a:ext cx="4023794" cy="954107"/>
              </a:xfrm>
              <a:prstGeom prst="rect">
                <a:avLst/>
              </a:prstGeom>
              <a:blipFill>
                <a:blip r:embed="rId3"/>
                <a:stretch>
                  <a:fillRect l="-2870" t="-5696" b="-17089"/>
                </a:stretch>
              </a:blipFill>
            </p:spPr>
            <p:txBody>
              <a:bodyPr/>
              <a:lstStyle/>
              <a:p>
                <a:r>
                  <a:rPr lang="en-US">
                    <a:noFill/>
                  </a:rPr>
                  <a:t> </a:t>
                </a:r>
              </a:p>
            </p:txBody>
          </p:sp>
        </mc:Fallback>
      </mc:AlternateContent>
    </p:spTree>
    <p:extLst>
      <p:ext uri="{BB962C8B-B14F-4D97-AF65-F5344CB8AC3E}">
        <p14:creationId xmlns:p14="http://schemas.microsoft.com/office/powerpoint/2010/main" val="362664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AA61-F3A4-4A12-EEA9-B7FC5495E6F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DB34ED2-9A78-160F-C0AB-8B6F4604C89B}"/>
                  </a:ext>
                </a:extLst>
              </p:cNvPr>
              <p:cNvSpPr>
                <a:spLocks noGrp="1"/>
              </p:cNvSpPr>
              <p:nvPr>
                <p:ph idx="1"/>
              </p:nvPr>
            </p:nvSpPr>
            <p:spPr>
              <a:xfrm>
                <a:off x="413171" y="1530773"/>
                <a:ext cx="15670107" cy="7017174"/>
              </a:xfrm>
            </p:spPr>
            <p:txBody>
              <a:bodyPr>
                <a:normAutofit lnSpcReduction="10000"/>
              </a:bodyPr>
              <a:lstStyle/>
              <a:p>
                <a:r>
                  <a:rPr lang="en-US" b="1" dirty="0">
                    <a:solidFill>
                      <a:srgbClr val="667E84"/>
                    </a:solidFill>
                    <a:latin typeface="+mn-lt"/>
                  </a:rPr>
                  <a:t>Buy and Hold Perspective:</a:t>
                </a:r>
              </a:p>
              <a:p>
                <a:pPr lvl="1"/>
                <a:r>
                  <a:rPr lang="en-US" dirty="0">
                    <a:solidFill>
                      <a:schemeClr val="tx1"/>
                    </a:solidFill>
                  </a:rPr>
                  <a:t>     </a:t>
                </a:r>
                <a14:m>
                  <m:oMath xmlns:m="http://schemas.openxmlformats.org/officeDocument/2006/math">
                    <m:f>
                      <m:fPr>
                        <m:ctrlPr>
                          <a:rPr lang="en-US" i="1" smtClean="0">
                            <a:solidFill>
                              <a:schemeClr val="tx1"/>
                            </a:solidFill>
                            <a:latin typeface="Cambria Math" panose="02040503050406030204" pitchFamily="18" charset="0"/>
                          </a:rPr>
                        </m:ctrlPr>
                      </m:fPr>
                      <m:num>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𝐼</m:t>
                            </m:r>
                          </m:sup>
                        </m:sSubSup>
                      </m:num>
                      <m:den>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m:t>
                            </m:r>
                          </m:e>
                          <m:sub>
                            <m:r>
                              <a:rPr lang="en-US" b="0" i="1" smtClean="0">
                                <a:solidFill>
                                  <a:schemeClr val="tx1"/>
                                </a:solidFill>
                                <a:latin typeface="Cambria Math" panose="02040503050406030204" pitchFamily="18" charset="0"/>
                                <a:ea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𝐼</m:t>
                            </m:r>
                          </m:sup>
                        </m:sSubSup>
                      </m:den>
                    </m:f>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lim</m:t>
                            </m:r>
                          </m:e>
                          <m:lim>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ea typeface="Cambria Math" panose="02040503050406030204" pitchFamily="18" charset="0"/>
                              </a:rPr>
                              <m:t>→∞</m:t>
                            </m:r>
                          </m:lim>
                        </m:limLow>
                      </m:fName>
                      <m:e>
                        <m:d>
                          <m:dPr>
                            <m:ctrlPr>
                              <a:rPr lang="en-US" b="0" i="1" smtClean="0">
                                <a:solidFill>
                                  <a:schemeClr val="tx1"/>
                                </a:solidFill>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nary>
                                  <m:naryPr>
                                    <m:ctrlPr>
                                      <a:rPr lang="en-US" i="1">
                                        <a:latin typeface="Cambria Math" panose="02040503050406030204" pitchFamily="18" charset="0"/>
                                      </a:rPr>
                                    </m:ctrlPr>
                                  </m:naryPr>
                                  <m:sub>
                                    <m:r>
                                      <m:rPr>
                                        <m:brk m:alnAt="23"/>
                                      </m:rPr>
                                      <a:rPr lang="en-US" i="1">
                                        <a:latin typeface="Cambria Math"/>
                                      </a:rPr>
                                      <m:t>0</m:t>
                                    </m:r>
                                  </m:sub>
                                  <m:sup>
                                    <m:r>
                                      <a:rPr lang="en-US" b="0" i="1" smtClean="0">
                                        <a:latin typeface="Cambria Math" panose="02040503050406030204" pitchFamily="18" charset="0"/>
                                        <a:ea typeface="Cambria Math"/>
                                      </a:rPr>
                                      <m:t>𝑇</m:t>
                                    </m:r>
                                  </m:sup>
                                  <m:e>
                                    <m:sSubSup>
                                      <m:sSubSupPr>
                                        <m:ctrlPr>
                                          <a:rPr lang="en-US" b="0" i="1" smtClean="0">
                                            <a:solidFill>
                                              <a:srgbClr val="667E84"/>
                                            </a:solidFill>
                                            <a:latin typeface="Cambria Math" panose="02040503050406030204" pitchFamily="18" charset="0"/>
                                          </a:rPr>
                                        </m:ctrlPr>
                                      </m:sSubSupPr>
                                      <m:e>
                                        <m:r>
                                          <a:rPr lang="en-US" b="0" i="1" smtClean="0">
                                            <a:solidFill>
                                              <a:srgbClr val="667E84"/>
                                            </a:solidFill>
                                            <a:latin typeface="Cambria Math" panose="02040503050406030204" pitchFamily="18" charset="0"/>
                                          </a:rPr>
                                          <m:t>𝜉</m:t>
                                        </m:r>
                                      </m:e>
                                      <m:sub>
                                        <m:r>
                                          <a:rPr lang="en-US" b="0" i="1" smtClean="0">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𝑖</m:t>
                                        </m:r>
                                      </m:sup>
                                    </m:sSubSup>
                                    <m:sSubSup>
                                      <m:sSubSupPr>
                                        <m:ctrlPr>
                                          <a:rPr lang="en-US" b="0" i="1" smtClean="0">
                                            <a:latin typeface="Cambria Math" panose="02040503050406030204" pitchFamily="18" charset="0"/>
                                            <a:ea typeface="Cambria Math"/>
                                          </a:rPr>
                                        </m:ctrlPr>
                                      </m:sSubSupPr>
                                      <m:e>
                                        <m:r>
                                          <a:rPr lang="en-US" i="1">
                                            <a:latin typeface="Cambria Math" panose="02040503050406030204" pitchFamily="18" charset="0"/>
                                            <a:ea typeface="Cambria Math"/>
                                          </a:rPr>
                                          <m:t>𝑠</m:t>
                                        </m:r>
                                      </m:e>
                                      <m:sub>
                                        <m:r>
                                          <a:rPr lang="en-US" b="0" i="1" smtClean="0">
                                            <a:latin typeface="Cambria Math" panose="02040503050406030204" pitchFamily="18" charset="0"/>
                                            <a:ea typeface="Cambria Math"/>
                                          </a:rPr>
                                          <m:t>𝑡</m:t>
                                        </m:r>
                                      </m:sub>
                                      <m:sup>
                                        <m:r>
                                          <a:rPr lang="en-US" b="0" i="1" smtClean="0">
                                            <a:latin typeface="Cambria Math" panose="02040503050406030204" pitchFamily="18" charset="0"/>
                                            <a:ea typeface="Cambria Math"/>
                                          </a:rPr>
                                          <m:t>𝐼</m:t>
                                        </m:r>
                                      </m:sup>
                                    </m:sSubSup>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𝐾</m:t>
                                        </m:r>
                                      </m:e>
                                      <m:sub>
                                        <m:r>
                                          <a:rPr lang="en-US" i="1">
                                            <a:latin typeface="Cambria Math" panose="02040503050406030204" pitchFamily="18" charset="0"/>
                                            <a:ea typeface="Cambria Math"/>
                                          </a:rPr>
                                          <m:t>𝑡</m:t>
                                        </m:r>
                                      </m:sub>
                                    </m:sSub>
                                    <m:r>
                                      <a:rPr lang="en-US" i="1">
                                        <a:latin typeface="Cambria Math"/>
                                      </a:rPr>
                                      <m:t>𝑑𝑡</m:t>
                                    </m:r>
                                  </m:e>
                                </m:nary>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f>
                                  <m:fPr>
                                    <m:ctrlPr>
                                      <a:rPr lang="en-US" i="1">
                                        <a:latin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𝑇</m:t>
                                        </m:r>
                                      </m:sub>
                                      <m:sup>
                                        <m:r>
                                          <a:rPr lang="en-US" b="0" i="1" smtClean="0">
                                            <a:latin typeface="Cambria Math" panose="02040503050406030204" pitchFamily="18" charset="0"/>
                                            <a:ea typeface="Cambria Math" panose="02040503050406030204" pitchFamily="18" charset="0"/>
                                          </a:rPr>
                                          <m:t>𝐼</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𝑇</m:t>
                                        </m:r>
                                      </m:sub>
                                      <m:sup>
                                        <m:r>
                                          <a:rPr lang="en-US" b="0" i="1" smtClean="0">
                                            <a:latin typeface="Cambria Math" panose="02040503050406030204" pitchFamily="18" charset="0"/>
                                            <a:ea typeface="Cambria Math" panose="02040503050406030204" pitchFamily="18" charset="0"/>
                                          </a:rPr>
                                          <m:t>𝐼</m:t>
                                        </m:r>
                                      </m:sup>
                                    </m:sSubSup>
                                  </m:den>
                                </m:f>
                              </m:e>
                            </m:d>
                          </m:e>
                        </m:d>
                      </m:e>
                    </m:func>
                  </m:oMath>
                </a14:m>
                <a:endParaRPr lang="en-US" dirty="0">
                  <a:solidFill>
                    <a:schemeClr val="tx1"/>
                  </a:solidFill>
                </a:endParaRPr>
              </a:p>
              <a:p>
                <a:pPr lvl="2"/>
                <a:r>
                  <a:rPr lang="en-US" dirty="0"/>
                  <a:t>Valuation of strategy that buys and holds a fixed fraction of outstanding debt</a:t>
                </a:r>
              </a:p>
              <a:p>
                <a:endParaRPr lang="en-US" dirty="0"/>
              </a:p>
              <a:p>
                <a:r>
                  <a:rPr lang="en-US" b="1" dirty="0">
                    <a:solidFill>
                      <a:srgbClr val="667E84"/>
                    </a:solidFill>
                    <a:latin typeface="+mn-lt"/>
                  </a:rPr>
                  <a:t>Dynamic Trading Perspective: </a:t>
                </a:r>
              </a:p>
              <a:p>
                <a:pPr lvl="1"/>
                <a14:m>
                  <m:oMath xmlns:m="http://schemas.openxmlformats.org/officeDocument/2006/math">
                    <m:sSubSup>
                      <m:sSubSupPr>
                        <m:ctrlPr>
                          <a:rPr lang="en-US" b="0" i="1" smtClean="0">
                            <a:solidFill>
                              <a:srgbClr val="667E84"/>
                            </a:solidFill>
                            <a:latin typeface="Cambria Math" panose="02040503050406030204" pitchFamily="18" charset="0"/>
                          </a:rPr>
                        </m:ctrlPr>
                      </m:sSubSupPr>
                      <m:e>
                        <m:r>
                          <a:rPr lang="en-US" b="0" i="1" smtClean="0">
                            <a:solidFill>
                              <a:srgbClr val="667E84"/>
                            </a:solidFill>
                            <a:latin typeface="Cambria Math" panose="02040503050406030204" pitchFamily="18" charset="0"/>
                          </a:rPr>
                          <m:t>𝜂</m:t>
                        </m:r>
                      </m:e>
                      <m:sub>
                        <m:r>
                          <a:rPr lang="en-US" b="0" i="1" smtClean="0">
                            <a:solidFill>
                              <a:srgbClr val="667E84"/>
                            </a:solidFill>
                            <a:latin typeface="Cambria Math" panose="02040503050406030204" pitchFamily="18" charset="0"/>
                          </a:rPr>
                          <m:t>0</m:t>
                        </m:r>
                      </m:sub>
                      <m:sup>
                        <m:r>
                          <a:rPr lang="en-US" b="0" i="1" smtClean="0">
                            <a:solidFill>
                              <a:srgbClr val="667E84"/>
                            </a:solidFill>
                            <a:latin typeface="Cambria Math" panose="02040503050406030204" pitchFamily="18" charset="0"/>
                          </a:rPr>
                          <m:t>𝑖</m:t>
                        </m:r>
                      </m:sup>
                    </m:sSubSup>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0</m:t>
                            </m:r>
                          </m:sub>
                          <m:sup>
                            <m:r>
                              <a:rPr lang="en-US" i="1">
                                <a:latin typeface="Cambria Math" panose="02040503050406030204" pitchFamily="18" charset="0"/>
                                <a:ea typeface="Cambria Math" panose="02040503050406030204" pitchFamily="18" charset="0"/>
                              </a:rPr>
                              <m:t>𝐼</m:t>
                            </m:r>
                          </m:sup>
                        </m:sSubSup>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𝐼</m:t>
                            </m:r>
                          </m:sup>
                        </m:sSubSup>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a:rPr>
                          <m:t>0</m:t>
                        </m:r>
                      </m:sub>
                      <m:sup>
                        <m:r>
                          <a:rPr lang="en-US" i="1">
                            <a:latin typeface="Cambria Math" panose="02040503050406030204" pitchFamily="18" charset="0"/>
                          </a:rPr>
                          <m:t>∞</m:t>
                        </m:r>
                      </m:sup>
                      <m:e>
                        <m:limLow>
                          <m:limLowPr>
                            <m:ctrlPr>
                              <a:rPr lang="en-US" i="1" smtClean="0">
                                <a:solidFill>
                                  <a:schemeClr val="bg1"/>
                                </a:solidFill>
                                <a:latin typeface="Cambria Math" panose="02040503050406030204" pitchFamily="18" charset="0"/>
                                <a:ea typeface="Cambria Math"/>
                              </a:rPr>
                            </m:ctrlPr>
                          </m:limLowPr>
                          <m:e>
                            <m:groupChr>
                              <m:groupChrPr>
                                <m:chr m:val="⏟"/>
                                <m:ctrlPr>
                                  <a:rPr lang="en-US" i="1">
                                    <a:solidFill>
                                      <a:schemeClr val="bg1"/>
                                    </a:solidFill>
                                    <a:latin typeface="Cambria Math" panose="02040503050406030204" pitchFamily="18" charset="0"/>
                                    <a:ea typeface="Cambria Math"/>
                                  </a:rPr>
                                </m:ctrlPr>
                              </m:groupChrPr>
                              <m:e>
                                <m:d>
                                  <m:dPr>
                                    <m:ctrlPr>
                                      <a:rPr lang="en-US" i="1">
                                        <a:solidFill>
                                          <a:schemeClr val="bg1"/>
                                        </a:solidFill>
                                        <a:latin typeface="Cambria Math" panose="02040503050406030204" pitchFamily="18" charset="0"/>
                                        <a:ea typeface="Cambria Math"/>
                                      </a:rPr>
                                    </m:ctrlPr>
                                  </m:dPr>
                                  <m:e>
                                    <m:nary>
                                      <m:naryPr>
                                        <m:limLoc m:val="undOvr"/>
                                        <m:subHide m:val="on"/>
                                        <m:supHide m:val="on"/>
                                        <m:ctrlPr>
                                          <a:rPr lang="en-US" i="1">
                                            <a:solidFill>
                                              <a:schemeClr val="bg1"/>
                                            </a:solidFill>
                                            <a:latin typeface="Cambria Math" panose="02040503050406030204" pitchFamily="18" charset="0"/>
                                            <a:ea typeface="Cambria Math"/>
                                          </a:rPr>
                                        </m:ctrlPr>
                                      </m:naryPr>
                                      <m:sub/>
                                      <m:sup/>
                                      <m:e>
                                        <m:sSubSup>
                                          <m:sSubSupPr>
                                            <m:ctrlPr>
                                              <a:rPr lang="en-US" i="1" smtClean="0">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𝜂</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e>
                                    </m:nary>
                                    <m:r>
                                      <a:rPr lang="en-US" b="0" i="1" smtClean="0">
                                        <a:solidFill>
                                          <a:schemeClr val="bg1"/>
                                        </a:solidFill>
                                        <a:latin typeface="Cambria Math" panose="02040503050406030204" pitchFamily="18" charset="0"/>
                                      </a:rPr>
                                      <m:t>𝑑𝑖</m:t>
                                    </m:r>
                                  </m:e>
                                </m:d>
                              </m:e>
                            </m:groupChr>
                          </m:e>
                          <m:lim>
                            <m:r>
                              <a:rPr lang="en-US" i="1" smtClean="0">
                                <a:solidFill>
                                  <a:schemeClr val="bg1"/>
                                </a:solidFill>
                                <a:latin typeface="Cambria Math" panose="02040503050406030204" pitchFamily="18" charset="0"/>
                                <a:ea typeface="Cambria Math"/>
                              </a:rPr>
                              <m:t>=</m:t>
                            </m:r>
                            <m:sSubSup>
                              <m:sSubSupPr>
                                <m:ctrlPr>
                                  <a:rPr lang="en-US" i="1">
                                    <a:solidFill>
                                      <a:schemeClr val="bg1"/>
                                    </a:solidFill>
                                    <a:latin typeface="Cambria Math" panose="02040503050406030204" pitchFamily="18" charset="0"/>
                                    <a:ea typeface="Cambria Math"/>
                                  </a:rPr>
                                </m:ctrlPr>
                              </m:sSubSupPr>
                              <m:e>
                                <m:r>
                                  <a:rPr lang="en-US" i="1">
                                    <a:solidFill>
                                      <a:schemeClr val="bg1"/>
                                    </a:solidFill>
                                    <a:latin typeface="Cambria Math" panose="02040503050406030204" pitchFamily="18" charset="0"/>
                                    <a:ea typeface="Cambria Math"/>
                                  </a:rPr>
                                  <m:t>𝜉</m:t>
                                </m:r>
                              </m:e>
                              <m:sub>
                                <m:r>
                                  <a:rPr lang="en-US" i="1">
                                    <a:solidFill>
                                      <a:schemeClr val="bg1"/>
                                    </a:solidFill>
                                    <a:latin typeface="Cambria Math" panose="02040503050406030204" pitchFamily="18" charset="0"/>
                                    <a:ea typeface="Cambria Math"/>
                                  </a:rPr>
                                  <m:t>𝑡</m:t>
                                </m:r>
                              </m:sub>
                              <m:sup>
                                <m:r>
                                  <a:rPr lang="en-US" i="1">
                                    <a:solidFill>
                                      <a:schemeClr val="bg1"/>
                                    </a:solidFill>
                                    <a:latin typeface="Cambria Math" panose="02040503050406030204" pitchFamily="18" charset="0"/>
                                    <a:ea typeface="Cambria Math"/>
                                  </a:rPr>
                                  <m:t>∗∗</m:t>
                                </m:r>
                              </m:sup>
                            </m:sSubSup>
                          </m:lim>
                        </m:limLow>
                        <m:sSubSup>
                          <m:sSubSupPr>
                            <m:ctrlPr>
                              <a:rPr lang="en-US" b="0" i="1" smtClean="0">
                                <a:latin typeface="Cambria Math" panose="02040503050406030204" pitchFamily="18" charset="0"/>
                                <a:ea typeface="Cambria Math"/>
                              </a:rPr>
                            </m:ctrlPr>
                          </m:sSubSupPr>
                          <m:e>
                            <m:r>
                              <a:rPr lang="en-US" i="1">
                                <a:latin typeface="Cambria Math" panose="02040503050406030204" pitchFamily="18" charset="0"/>
                                <a:ea typeface="Cambria Math"/>
                              </a:rPr>
                              <m:t>𝑠</m:t>
                            </m:r>
                          </m:e>
                          <m:sub>
                            <m:r>
                              <a:rPr lang="en-US" b="0" i="1" smtClean="0">
                                <a:latin typeface="Cambria Math" panose="02040503050406030204" pitchFamily="18" charset="0"/>
                                <a:ea typeface="Cambria Math"/>
                              </a:rPr>
                              <m:t>𝑡</m:t>
                            </m:r>
                          </m:sub>
                          <m:sup>
                            <m:r>
                              <a:rPr lang="en-US" b="0" i="1" smtClean="0">
                                <a:latin typeface="Cambria Math" panose="02040503050406030204" pitchFamily="18" charset="0"/>
                                <a:ea typeface="Cambria Math"/>
                              </a:rPr>
                              <m:t>𝐼</m:t>
                            </m:r>
                          </m:sup>
                        </m:sSubSup>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𝐾</m:t>
                            </m:r>
                          </m:e>
                          <m:sub>
                            <m:r>
                              <a:rPr lang="en-US" i="1">
                                <a:latin typeface="Cambria Math" panose="02040503050406030204" pitchFamily="18" charset="0"/>
                                <a:ea typeface="Cambria Math"/>
                              </a:rPr>
                              <m:t>𝑡</m:t>
                            </m:r>
                          </m:sub>
                        </m:sSub>
                        <m:r>
                          <a:rPr lang="en-US" i="1">
                            <a:latin typeface="Cambria Math"/>
                          </a:rPr>
                          <m:t>𝑑𝑡</m:t>
                        </m:r>
                      </m:e>
                    </m:nary>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𝔼</m:t>
                    </m:r>
                    <m:r>
                      <a:rPr lang="en-US" i="1">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a:rPr>
                          <m:t>0</m:t>
                        </m:r>
                      </m:sub>
                      <m:sup>
                        <m:r>
                          <a:rPr lang="en-US" i="1">
                            <a:latin typeface="Cambria Math" panose="02040503050406030204" pitchFamily="18" charset="0"/>
                          </a:rPr>
                          <m:t>∞</m:t>
                        </m:r>
                      </m:sup>
                      <m:e>
                        <m:limLow>
                          <m:limLowPr>
                            <m:ctrlPr>
                              <a:rPr lang="en-US" i="1" smtClean="0">
                                <a:solidFill>
                                  <a:schemeClr val="bg1"/>
                                </a:solidFill>
                                <a:latin typeface="Cambria Math" panose="02040503050406030204" pitchFamily="18" charset="0"/>
                                <a:ea typeface="Cambria Math"/>
                              </a:rPr>
                            </m:ctrlPr>
                          </m:limLowPr>
                          <m:e>
                            <m:groupChr>
                              <m:groupChrPr>
                                <m:chr m:val="⏟"/>
                                <m:ctrlPr>
                                  <a:rPr lang="en-US" i="1">
                                    <a:solidFill>
                                      <a:schemeClr val="bg1"/>
                                    </a:solidFill>
                                    <a:latin typeface="Cambria Math" panose="02040503050406030204" pitchFamily="18" charset="0"/>
                                    <a:ea typeface="Cambria Math"/>
                                  </a:rPr>
                                </m:ctrlPr>
                              </m:groupChrPr>
                              <m:e>
                                <m:d>
                                  <m:dPr>
                                    <m:ctrlPr>
                                      <a:rPr lang="en-US" i="1">
                                        <a:solidFill>
                                          <a:schemeClr val="bg1"/>
                                        </a:solidFill>
                                        <a:latin typeface="Cambria Math" panose="02040503050406030204" pitchFamily="18" charset="0"/>
                                        <a:ea typeface="Cambria Math"/>
                                      </a:rPr>
                                    </m:ctrlPr>
                                  </m:dPr>
                                  <m:e>
                                    <m:nary>
                                      <m:naryPr>
                                        <m:limLoc m:val="undOvr"/>
                                        <m:subHide m:val="on"/>
                                        <m:supHide m:val="on"/>
                                        <m:ctrlPr>
                                          <a:rPr lang="en-US" i="1">
                                            <a:solidFill>
                                              <a:schemeClr val="bg1"/>
                                            </a:solidFill>
                                            <a:latin typeface="Cambria Math" panose="02040503050406030204" pitchFamily="18" charset="0"/>
                                            <a:ea typeface="Cambria Math"/>
                                          </a:rPr>
                                        </m:ctrlPr>
                                      </m:naryPr>
                                      <m:sub/>
                                      <m:sup/>
                                      <m:e>
                                        <m:sSubSup>
                                          <m:sSubSupPr>
                                            <m:ctrlPr>
                                              <a:rPr lang="en-US" i="1" smtClean="0">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𝜂</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e>
                                    </m:nary>
                                    <m:r>
                                      <a:rPr lang="en-US" i="1">
                                        <a:solidFill>
                                          <a:schemeClr val="bg1"/>
                                        </a:solidFill>
                                        <a:latin typeface="Cambria Math" panose="02040503050406030204" pitchFamily="18" charset="0"/>
                                      </a:rPr>
                                      <m:t>𝑑𝑖</m:t>
                                    </m:r>
                                  </m:e>
                                </m:d>
                              </m:e>
                            </m:groupChr>
                          </m:e>
                          <m:lim>
                            <m:r>
                              <a:rPr lang="en-US" i="1">
                                <a:solidFill>
                                  <a:schemeClr val="bg1"/>
                                </a:solidFill>
                                <a:latin typeface="Cambria Math" panose="02040503050406030204" pitchFamily="18" charset="0"/>
                                <a:ea typeface="Cambria Math"/>
                              </a:rPr>
                              <m:t>=</m:t>
                            </m:r>
                            <m:sSubSup>
                              <m:sSubSupPr>
                                <m:ctrlPr>
                                  <a:rPr lang="en-US" i="1">
                                    <a:solidFill>
                                      <a:schemeClr val="bg1"/>
                                    </a:solidFill>
                                    <a:latin typeface="Cambria Math" panose="02040503050406030204" pitchFamily="18" charset="0"/>
                                    <a:ea typeface="Cambria Math"/>
                                  </a:rPr>
                                </m:ctrlPr>
                              </m:sSubSupPr>
                              <m:e>
                                <m:r>
                                  <a:rPr lang="en-US" i="1">
                                    <a:solidFill>
                                      <a:schemeClr val="bg1"/>
                                    </a:solidFill>
                                    <a:latin typeface="Cambria Math" panose="02040503050406030204" pitchFamily="18" charset="0"/>
                                    <a:ea typeface="Cambria Math"/>
                                  </a:rPr>
                                  <m:t>𝜉</m:t>
                                </m:r>
                              </m:e>
                              <m:sub>
                                <m:r>
                                  <a:rPr lang="en-US" i="1">
                                    <a:solidFill>
                                      <a:schemeClr val="bg1"/>
                                    </a:solidFill>
                                    <a:latin typeface="Cambria Math" panose="02040503050406030204" pitchFamily="18" charset="0"/>
                                    <a:ea typeface="Cambria Math"/>
                                  </a:rPr>
                                  <m:t>𝑡</m:t>
                                </m:r>
                              </m:sub>
                              <m:sup>
                                <m:r>
                                  <a:rPr lang="en-US" i="1">
                                    <a:solidFill>
                                      <a:schemeClr val="bg1"/>
                                    </a:solidFill>
                                    <a:latin typeface="Cambria Math" panose="02040503050406030204" pitchFamily="18" charset="0"/>
                                    <a:ea typeface="Cambria Math"/>
                                  </a:rPr>
                                  <m:t>∗∗</m:t>
                                </m:r>
                              </m:sup>
                            </m:sSubSup>
                          </m:lim>
                        </m:limLow>
                        <m:sSup>
                          <m:sSupPr>
                            <m:ctrlPr>
                              <a:rPr lang="en-US" b="0" i="1" smtClean="0">
                                <a:solidFill>
                                  <a:schemeClr val="tx1"/>
                                </a:solidFill>
                                <a:latin typeface="Cambria Math" panose="02040503050406030204" pitchFamily="18" charset="0"/>
                                <a:ea typeface="Cambria Math"/>
                              </a:rPr>
                            </m:ctrlPr>
                          </m:sSupPr>
                          <m:e>
                            <m:d>
                              <m:dPr>
                                <m:ctrlPr>
                                  <a:rPr lang="en-US" b="0" i="1" smtClean="0">
                                    <a:solidFill>
                                      <a:schemeClr val="tx1"/>
                                    </a:solidFill>
                                    <a:latin typeface="Cambria Math" panose="02040503050406030204" pitchFamily="18" charset="0"/>
                                    <a:ea typeface="Cambria Math"/>
                                  </a:rPr>
                                </m:ctrlPr>
                              </m:dPr>
                              <m:e>
                                <m:sSubSup>
                                  <m:sSubSupPr>
                                    <m:ctrlPr>
                                      <a:rPr lang="en-US" b="0" i="1" smtClean="0">
                                        <a:solidFill>
                                          <a:schemeClr val="tx1"/>
                                        </a:solidFill>
                                        <a:latin typeface="Cambria Math" panose="02040503050406030204" pitchFamily="18" charset="0"/>
                                        <a:ea typeface="Cambria Math"/>
                                      </a:rPr>
                                    </m:ctrlPr>
                                  </m:sSubSupPr>
                                  <m:e>
                                    <m:acc>
                                      <m:accPr>
                                        <m:chr m:val="̃"/>
                                        <m:ctrlPr>
                                          <a:rPr lang="en-US" b="0" i="1" smtClean="0">
                                            <a:solidFill>
                                              <a:schemeClr val="tx1"/>
                                            </a:solidFill>
                                            <a:latin typeface="Cambria Math" panose="02040503050406030204" pitchFamily="18" charset="0"/>
                                            <a:ea typeface="Cambria Math"/>
                                          </a:rPr>
                                        </m:ctrlPr>
                                      </m:accPr>
                                      <m:e>
                                        <m:r>
                                          <a:rPr lang="en-US" b="0" i="1" smtClean="0">
                                            <a:solidFill>
                                              <a:schemeClr val="tx1"/>
                                            </a:solidFill>
                                            <a:latin typeface="Cambria Math" panose="02040503050406030204" pitchFamily="18" charset="0"/>
                                            <a:ea typeface="Cambria Math"/>
                                          </a:rPr>
                                          <m:t>𝜎</m:t>
                                        </m:r>
                                      </m:e>
                                    </m:acc>
                                  </m:e>
                                  <m:sub>
                                    <m:r>
                                      <a:rPr lang="en-US" b="0" i="1" smtClean="0">
                                        <a:solidFill>
                                          <a:schemeClr val="tx1"/>
                                        </a:solidFill>
                                        <a:latin typeface="Cambria Math" panose="02040503050406030204" pitchFamily="18" charset="0"/>
                                        <a:ea typeface="Cambria Math"/>
                                      </a:rPr>
                                      <m:t>𝑡</m:t>
                                    </m:r>
                                  </m:sub>
                                  <m:sup>
                                    <m:r>
                                      <a:rPr lang="en-US" b="0" i="1" smtClean="0">
                                        <a:solidFill>
                                          <a:schemeClr val="tx1"/>
                                        </a:solidFill>
                                        <a:latin typeface="Cambria Math" panose="02040503050406030204" pitchFamily="18" charset="0"/>
                                        <a:ea typeface="Cambria Math"/>
                                      </a:rPr>
                                      <m:t>𝑐</m:t>
                                    </m:r>
                                  </m:sup>
                                </m:sSubSup>
                              </m:e>
                            </m:d>
                          </m:e>
                          <m:sup>
                            <m:r>
                              <a:rPr lang="en-US" b="0" i="1" smtClean="0">
                                <a:solidFill>
                                  <a:schemeClr val="tx1"/>
                                </a:solidFill>
                                <a:latin typeface="Cambria Math" panose="02040503050406030204" pitchFamily="18" charset="0"/>
                                <a:ea typeface="Cambria Math"/>
                              </a:rPr>
                              <m:t>2</m:t>
                            </m:r>
                          </m:sup>
                        </m:sSup>
                        <m:f>
                          <m:fPr>
                            <m:ctrlPr>
                              <a:rPr lang="en-US" i="1">
                                <a:latin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𝐼</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𝐼</m:t>
                                </m:r>
                              </m:sup>
                            </m:sSubSup>
                          </m:den>
                        </m:f>
                        <m:r>
                          <a:rPr lang="en-US" i="1">
                            <a:latin typeface="Cambria Math"/>
                          </a:rPr>
                          <m:t>𝑑𝑡</m:t>
                        </m:r>
                        <m:r>
                          <a:rPr lang="en-US" b="0" i="1" smtClean="0">
                            <a:latin typeface="Cambria Math" panose="02040503050406030204" pitchFamily="18" charset="0"/>
                          </a:rPr>
                          <m:t>]</m:t>
                        </m:r>
                      </m:e>
                    </m:nary>
                  </m:oMath>
                </a14:m>
                <a:endParaRPr lang="en-US" dirty="0"/>
              </a:p>
              <a:p>
                <a:pPr lvl="1"/>
                <a:endParaRPr lang="en-US" dirty="0"/>
              </a:p>
              <a:p>
                <a:pPr lvl="1"/>
                <a:r>
                  <a:rPr lang="en-US" dirty="0"/>
                  <a:t>Valuation of equilibrium cash flows from individual bond portfolios, incl. trading cash flows</a:t>
                </a:r>
                <a:br>
                  <a:rPr lang="en-US" dirty="0"/>
                </a:br>
                <a:r>
                  <a:rPr lang="en-US" dirty="0"/>
                  <a:t>	(aggregated over all agents </a:t>
                </a:r>
                <a14:m>
                  <m:oMath xmlns:m="http://schemas.openxmlformats.org/officeDocument/2006/math">
                    <m:r>
                      <a:rPr lang="en-US" b="0" i="1" smtClean="0">
                        <a:latin typeface="Cambria Math" panose="02040503050406030204" pitchFamily="18" charset="0"/>
                      </a:rPr>
                      <m:t>𝑖</m:t>
                    </m:r>
                  </m:oMath>
                </a14:m>
                <a:r>
                  <a:rPr lang="en-US" dirty="0"/>
                  <a:t> to obtain total value of debt)</a:t>
                </a:r>
              </a:p>
              <a:p>
                <a:pPr lvl="1"/>
                <a:endParaRPr lang="en-US" dirty="0"/>
              </a:p>
              <a:p>
                <a:pPr lvl="1">
                  <a:buClrTx/>
                </a:pPr>
                <a:r>
                  <a:rPr lang="en-US" sz="3200" dirty="0">
                    <a:solidFill>
                      <a:schemeClr val="bg1">
                        <a:lumMod val="65000"/>
                      </a:schemeClr>
                    </a:solidFill>
                  </a:rPr>
                  <a:t>Agent </a:t>
                </a:r>
                <a14:m>
                  <m:oMath xmlns:m="http://schemas.openxmlformats.org/officeDocument/2006/math">
                    <m:r>
                      <a:rPr lang="en-US" sz="3200" i="1">
                        <a:solidFill>
                          <a:schemeClr val="bg1">
                            <a:lumMod val="65000"/>
                          </a:schemeClr>
                        </a:solidFill>
                        <a:latin typeface="Cambria Math" panose="02040503050406030204" pitchFamily="18" charset="0"/>
                      </a:rPr>
                      <m:t>𝑖</m:t>
                    </m:r>
                  </m:oMath>
                </a14:m>
                <a:r>
                  <a:rPr lang="en-US" sz="3200" dirty="0">
                    <a:solidFill>
                      <a:schemeClr val="bg1">
                        <a:lumMod val="65000"/>
                      </a:schemeClr>
                    </a:solidFill>
                  </a:rPr>
                  <a:t>‘s </a:t>
                </a:r>
                <a:r>
                  <a:rPr lang="en-US" sz="3200" dirty="0">
                    <a:solidFill>
                      <a:srgbClr val="589390"/>
                    </a:solidFill>
                  </a:rPr>
                  <a:t>SDF, </a:t>
                </a:r>
                <a14:m>
                  <m:oMath xmlns:m="http://schemas.openxmlformats.org/officeDocument/2006/math">
                    <m:sSubSup>
                      <m:sSubSupPr>
                        <m:ctrlPr>
                          <a:rPr lang="en-US" sz="3200" i="1">
                            <a:solidFill>
                              <a:srgbClr val="589390"/>
                            </a:solidFill>
                            <a:latin typeface="Cambria Math" panose="02040503050406030204" pitchFamily="18" charset="0"/>
                          </a:rPr>
                        </m:ctrlPr>
                      </m:sSubSupPr>
                      <m:e>
                        <m:r>
                          <a:rPr lang="en-US" sz="3200" i="1">
                            <a:solidFill>
                              <a:srgbClr val="589390"/>
                            </a:solidFill>
                            <a:latin typeface="Cambria Math" panose="02040503050406030204" pitchFamily="18" charset="0"/>
                          </a:rPr>
                          <m:t>𝜉</m:t>
                        </m:r>
                      </m:e>
                      <m:sub>
                        <m:r>
                          <a:rPr lang="en-US" sz="3200" i="1">
                            <a:solidFill>
                              <a:srgbClr val="589390"/>
                            </a:solidFill>
                            <a:latin typeface="Cambria Math" panose="02040503050406030204" pitchFamily="18" charset="0"/>
                          </a:rPr>
                          <m:t>𝑡</m:t>
                        </m:r>
                      </m:sub>
                      <m:sup>
                        <m:r>
                          <a:rPr lang="en-US" sz="3200" i="1">
                            <a:solidFill>
                              <a:srgbClr val="589390"/>
                            </a:solidFill>
                            <a:latin typeface="Cambria Math" panose="02040503050406030204" pitchFamily="18" charset="0"/>
                          </a:rPr>
                          <m:t>𝑖</m:t>
                        </m:r>
                      </m:sup>
                    </m:sSubSup>
                  </m:oMath>
                </a14:m>
                <a:r>
                  <a:rPr lang="en-US" sz="3200" dirty="0">
                    <a:solidFill>
                      <a:schemeClr val="bg1">
                        <a:lumMod val="65000"/>
                      </a:schemeClr>
                    </a:solidFill>
                  </a:rPr>
                  <a:t>: </a:t>
                </a:r>
                <a14:m>
                  <m:oMath xmlns:m="http://schemas.openxmlformats.org/officeDocument/2006/math">
                    <m:r>
                      <a:rPr lang="en-US" sz="3200" i="1">
                        <a:solidFill>
                          <a:schemeClr val="bg1">
                            <a:lumMod val="65000"/>
                          </a:schemeClr>
                        </a:solidFill>
                        <a:latin typeface="Cambria Math" panose="02040503050406030204" pitchFamily="18" charset="0"/>
                      </a:rPr>
                      <m:t>𝑑</m:t>
                    </m:r>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𝜉</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r>
                      <a:rPr lang="en-US" sz="3200" i="1">
                        <a:solidFill>
                          <a:schemeClr val="bg1">
                            <a:lumMod val="65000"/>
                          </a:schemeClr>
                        </a:solidFill>
                        <a:latin typeface="Cambria Math" panose="02040503050406030204" pitchFamily="18" charset="0"/>
                      </a:rPr>
                      <m:t>/</m:t>
                    </m:r>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𝜉</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r>
                      <a:rPr lang="en-US" sz="3200" i="1">
                        <a:solidFill>
                          <a:schemeClr val="bg1">
                            <a:lumMod val="65000"/>
                          </a:schemeClr>
                        </a:solidFill>
                        <a:latin typeface="Cambria Math" panose="02040503050406030204" pitchFamily="18" charset="0"/>
                      </a:rPr>
                      <m:t>   =−</m:t>
                    </m:r>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𝑟</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𝑓</m:t>
                        </m:r>
                      </m:sup>
                    </m:sSubSup>
                    <m:r>
                      <a:rPr lang="en-US" sz="3200" i="1">
                        <a:solidFill>
                          <a:schemeClr val="bg1">
                            <a:lumMod val="65000"/>
                          </a:schemeClr>
                        </a:solidFill>
                        <a:latin typeface="Cambria Math" panose="02040503050406030204" pitchFamily="18" charset="0"/>
                      </a:rPr>
                      <m:t>𝑑𝑡</m:t>
                    </m:r>
                    <m:r>
                      <a:rPr lang="en-US" sz="3200" i="1">
                        <a:solidFill>
                          <a:schemeClr val="bg1">
                            <a:lumMod val="65000"/>
                          </a:schemeClr>
                        </a:solidFill>
                        <a:latin typeface="Cambria Math" panose="02040503050406030204" pitchFamily="18" charset="0"/>
                      </a:rPr>
                      <m:t>−</m:t>
                    </m:r>
                    <m:sSub>
                      <m:sSubPr>
                        <m:ctrlPr>
                          <a:rPr lang="en-US" sz="3200" i="1">
                            <a:solidFill>
                              <a:schemeClr val="bg1">
                                <a:lumMod val="65000"/>
                              </a:schemeClr>
                            </a:solidFill>
                            <a:latin typeface="Cambria Math" panose="02040503050406030204" pitchFamily="18" charset="0"/>
                          </a:rPr>
                        </m:ctrlPr>
                      </m:sSubPr>
                      <m:e>
                        <m:r>
                          <a:rPr lang="en-US" sz="3200" i="1">
                            <a:solidFill>
                              <a:schemeClr val="bg1">
                                <a:lumMod val="65000"/>
                              </a:schemeClr>
                            </a:solidFill>
                            <a:latin typeface="Cambria Math" panose="02040503050406030204" pitchFamily="18" charset="0"/>
                          </a:rPr>
                          <m:t>𝜍</m:t>
                        </m:r>
                      </m:e>
                      <m:sub>
                        <m:r>
                          <a:rPr lang="en-US" sz="3200" i="1">
                            <a:solidFill>
                              <a:schemeClr val="bg1">
                                <a:lumMod val="65000"/>
                              </a:schemeClr>
                            </a:solidFill>
                            <a:latin typeface="Cambria Math" panose="02040503050406030204" pitchFamily="18" charset="0"/>
                          </a:rPr>
                          <m:t>𝑡</m:t>
                        </m:r>
                      </m:sub>
                    </m:sSub>
                    <m:r>
                      <a:rPr lang="en-US" sz="3200" i="1">
                        <a:solidFill>
                          <a:schemeClr val="bg1">
                            <a:lumMod val="65000"/>
                          </a:schemeClr>
                        </a:solidFill>
                        <a:latin typeface="Cambria Math" panose="02040503050406030204" pitchFamily="18" charset="0"/>
                      </a:rPr>
                      <m:t>𝑑</m:t>
                    </m:r>
                    <m:sSub>
                      <m:sSubPr>
                        <m:ctrlPr>
                          <a:rPr lang="en-US" sz="3200" i="1">
                            <a:solidFill>
                              <a:schemeClr val="bg1">
                                <a:lumMod val="65000"/>
                              </a:schemeClr>
                            </a:solidFill>
                            <a:latin typeface="Cambria Math" panose="02040503050406030204" pitchFamily="18" charset="0"/>
                          </a:rPr>
                        </m:ctrlPr>
                      </m:sSubPr>
                      <m:e>
                        <m:r>
                          <a:rPr lang="en-US" sz="3200" b="0" i="1" smtClean="0">
                            <a:solidFill>
                              <a:schemeClr val="bg1">
                                <a:lumMod val="65000"/>
                              </a:schemeClr>
                            </a:solidFill>
                            <a:latin typeface="Cambria Math" panose="02040503050406030204" pitchFamily="18" charset="0"/>
                          </a:rPr>
                          <m:t>𝐽</m:t>
                        </m:r>
                      </m:e>
                      <m:sub>
                        <m:r>
                          <a:rPr lang="en-US" sz="3200" i="1">
                            <a:solidFill>
                              <a:schemeClr val="bg1">
                                <a:lumMod val="65000"/>
                              </a:schemeClr>
                            </a:solidFill>
                            <a:latin typeface="Cambria Math" panose="02040503050406030204" pitchFamily="18" charset="0"/>
                          </a:rPr>
                          <m:t>𝑡</m:t>
                        </m:r>
                      </m:sub>
                    </m:sSub>
                    <m:r>
                      <a:rPr lang="en-US" sz="3200" i="1">
                        <a:solidFill>
                          <a:schemeClr val="bg1">
                            <a:lumMod val="65000"/>
                          </a:schemeClr>
                        </a:solidFill>
                        <a:latin typeface="Cambria Math" panose="02040503050406030204" pitchFamily="18" charset="0"/>
                      </a:rPr>
                      <m:t>−</m:t>
                    </m:r>
                    <m:sSubSup>
                      <m:sSubSupPr>
                        <m:ctrlPr>
                          <a:rPr lang="en-US" sz="3200" i="1">
                            <a:solidFill>
                              <a:schemeClr val="bg1">
                                <a:lumMod val="65000"/>
                              </a:schemeClr>
                            </a:solidFill>
                            <a:latin typeface="Cambria Math" panose="02040503050406030204" pitchFamily="18" charset="0"/>
                          </a:rPr>
                        </m:ctrlPr>
                      </m:sSubSupPr>
                      <m:e>
                        <m:acc>
                          <m:accPr>
                            <m:chr m:val="̃"/>
                            <m:ctrlPr>
                              <a:rPr lang="en-US" sz="3200" i="1">
                                <a:solidFill>
                                  <a:schemeClr val="bg1">
                                    <a:lumMod val="65000"/>
                                  </a:schemeClr>
                                </a:solidFill>
                                <a:latin typeface="Cambria Math" panose="02040503050406030204" pitchFamily="18" charset="0"/>
                              </a:rPr>
                            </m:ctrlPr>
                          </m:accPr>
                          <m:e>
                            <m:r>
                              <a:rPr lang="en-US" sz="3200" i="1">
                                <a:solidFill>
                                  <a:schemeClr val="bg1">
                                    <a:lumMod val="65000"/>
                                  </a:schemeClr>
                                </a:solidFill>
                                <a:latin typeface="Cambria Math" panose="02040503050406030204" pitchFamily="18" charset="0"/>
                              </a:rPr>
                              <m:t>𝜍</m:t>
                            </m:r>
                          </m:e>
                        </m:acc>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r>
                      <a:rPr lang="en-US" sz="3200" i="1">
                        <a:solidFill>
                          <a:schemeClr val="bg1">
                            <a:lumMod val="65000"/>
                          </a:schemeClr>
                        </a:solidFill>
                        <a:latin typeface="Cambria Math" panose="02040503050406030204" pitchFamily="18" charset="0"/>
                      </a:rPr>
                      <m:t>𝑑</m:t>
                    </m:r>
                    <m:sSubSup>
                      <m:sSubSupPr>
                        <m:ctrlPr>
                          <a:rPr lang="en-US" sz="3200" i="1">
                            <a:solidFill>
                              <a:schemeClr val="bg1">
                                <a:lumMod val="65000"/>
                              </a:schemeClr>
                            </a:solidFill>
                            <a:latin typeface="Cambria Math" panose="02040503050406030204" pitchFamily="18" charset="0"/>
                          </a:rPr>
                        </m:ctrlPr>
                      </m:sSubSupPr>
                      <m:e>
                        <m:acc>
                          <m:accPr>
                            <m:chr m:val="̃"/>
                            <m:ctrlPr>
                              <a:rPr lang="en-US" sz="3200" i="1">
                                <a:solidFill>
                                  <a:schemeClr val="bg1">
                                    <a:lumMod val="65000"/>
                                  </a:schemeClr>
                                </a:solidFill>
                                <a:latin typeface="Cambria Math" panose="02040503050406030204" pitchFamily="18" charset="0"/>
                              </a:rPr>
                            </m:ctrlPr>
                          </m:accPr>
                          <m:e>
                            <m:r>
                              <a:rPr lang="en-US" sz="3200" i="1">
                                <a:solidFill>
                                  <a:schemeClr val="bg1">
                                    <a:lumMod val="65000"/>
                                  </a:schemeClr>
                                </a:solidFill>
                                <a:latin typeface="Cambria Math" panose="02040503050406030204" pitchFamily="18" charset="0"/>
                              </a:rPr>
                              <m:t>𝑍</m:t>
                            </m:r>
                          </m:e>
                        </m:acc>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oMath>
                </a14:m>
                <a:r>
                  <a:rPr lang="en-US" dirty="0">
                    <a:solidFill>
                      <a:schemeClr val="bg1">
                        <a:lumMod val="65000"/>
                      </a:schemeClr>
                    </a:solidFill>
                  </a:rPr>
                  <a:t>,	idiosyncratic consumption vol. </a:t>
                </a:r>
                <a14:m>
                  <m:oMath xmlns:m="http://schemas.openxmlformats.org/officeDocument/2006/math">
                    <m:sSubSup>
                      <m:sSubSupPr>
                        <m:ctrlPr>
                          <a:rPr lang="en-US" i="1">
                            <a:solidFill>
                              <a:schemeClr val="bg1">
                                <a:lumMod val="65000"/>
                              </a:schemeClr>
                            </a:solidFill>
                            <a:latin typeface="Cambria Math" panose="02040503050406030204" pitchFamily="18" charset="0"/>
                            <a:ea typeface="Cambria Math"/>
                          </a:rPr>
                        </m:ctrlPr>
                      </m:sSubSupPr>
                      <m:e>
                        <m:acc>
                          <m:accPr>
                            <m:chr m:val="̃"/>
                            <m:ctrlPr>
                              <a:rPr lang="en-US" i="1">
                                <a:solidFill>
                                  <a:schemeClr val="bg1">
                                    <a:lumMod val="65000"/>
                                  </a:schemeClr>
                                </a:solidFill>
                                <a:latin typeface="Cambria Math" panose="02040503050406030204" pitchFamily="18" charset="0"/>
                                <a:ea typeface="Cambria Math"/>
                              </a:rPr>
                            </m:ctrlPr>
                          </m:accPr>
                          <m:e>
                            <m:r>
                              <a:rPr lang="en-US" i="1">
                                <a:solidFill>
                                  <a:schemeClr val="bg1">
                                    <a:lumMod val="65000"/>
                                  </a:schemeClr>
                                </a:solidFill>
                                <a:latin typeface="Cambria Math" panose="02040503050406030204" pitchFamily="18" charset="0"/>
                                <a:ea typeface="Cambria Math"/>
                              </a:rPr>
                              <m:t>𝜎</m:t>
                            </m:r>
                          </m:e>
                        </m:acc>
                      </m:e>
                      <m:sub>
                        <m:r>
                          <a:rPr lang="en-US" i="1">
                            <a:solidFill>
                              <a:schemeClr val="bg1">
                                <a:lumMod val="65000"/>
                              </a:schemeClr>
                            </a:solidFill>
                            <a:latin typeface="Cambria Math" panose="02040503050406030204" pitchFamily="18" charset="0"/>
                            <a:ea typeface="Cambria Math"/>
                          </a:rPr>
                          <m:t>𝑡</m:t>
                        </m:r>
                      </m:sub>
                      <m:sup>
                        <m:r>
                          <a:rPr lang="en-US" i="1">
                            <a:solidFill>
                              <a:schemeClr val="bg1">
                                <a:lumMod val="65000"/>
                              </a:schemeClr>
                            </a:solidFill>
                            <a:latin typeface="Cambria Math" panose="02040503050406030204" pitchFamily="18" charset="0"/>
                            <a:ea typeface="Cambria Math"/>
                          </a:rPr>
                          <m:t>𝑐</m:t>
                        </m:r>
                      </m:sup>
                    </m:sSubSup>
                    <m:r>
                      <a:rPr lang="en-US" b="0" i="1" smtClean="0">
                        <a:latin typeface="Cambria Math" panose="02040503050406030204" pitchFamily="18" charset="0"/>
                        <a:ea typeface="Cambria Math"/>
                      </a:rPr>
                      <m:t> </m:t>
                    </m:r>
                  </m:oMath>
                </a14:m>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2DB34ED2-9A78-160F-C0AB-8B6F4604C89B}"/>
                  </a:ext>
                </a:extLst>
              </p:cNvPr>
              <p:cNvSpPr>
                <a:spLocks noGrp="1" noRot="1" noChangeAspect="1" noMove="1" noResize="1" noEditPoints="1" noAdjustHandles="1" noChangeArrowheads="1" noChangeShapeType="1" noTextEdit="1"/>
              </p:cNvSpPr>
              <p:nvPr>
                <p:ph idx="1"/>
              </p:nvPr>
            </p:nvSpPr>
            <p:spPr>
              <a:xfrm>
                <a:off x="413171" y="1530773"/>
                <a:ext cx="15670107" cy="7017174"/>
              </a:xfrm>
              <a:blipFill>
                <a:blip r:embed="rId2"/>
                <a:stretch>
                  <a:fillRect l="-1051" t="-2693" r="-3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C215D8A-8569-EC0A-2306-6652D1514321}"/>
              </a:ext>
            </a:extLst>
          </p:cNvPr>
          <p:cNvSpPr>
            <a:spLocks noGrp="1"/>
          </p:cNvSpPr>
          <p:nvPr>
            <p:ph type="sldNum" sz="quarter" idx="12"/>
          </p:nvPr>
        </p:nvSpPr>
        <p:spPr/>
        <p:txBody>
          <a:bodyPr/>
          <a:lstStyle/>
          <a:p>
            <a:fld id="{DDE82227-37B3-43BC-ADC8-5578DB9E1C27}" type="slidenum">
              <a:rPr lang="en-US" smtClean="0"/>
              <a:t>24</a:t>
            </a:fld>
            <a:endParaRPr lang="en-US"/>
          </a:p>
        </p:txBody>
      </p:sp>
      <p:sp>
        <p:nvSpPr>
          <p:cNvPr id="4" name="Title 3">
            <a:extLst>
              <a:ext uri="{FF2B5EF4-FFF2-40B4-BE49-F238E27FC236}">
                <a16:creationId xmlns:a16="http://schemas.microsoft.com/office/drawing/2014/main" id="{DEB292E1-B216-1C8A-11AB-37CE3A69A952}"/>
              </a:ext>
            </a:extLst>
          </p:cNvPr>
          <p:cNvSpPr>
            <a:spLocks noGrp="1"/>
          </p:cNvSpPr>
          <p:nvPr>
            <p:ph type="title"/>
          </p:nvPr>
        </p:nvSpPr>
        <p:spPr/>
        <p:txBody>
          <a:bodyPr/>
          <a:lstStyle/>
          <a:p>
            <a:r>
              <a:rPr lang="en-US" dirty="0"/>
              <a:t>Debt Valuation (FTPL) – Two Perspectives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EA1E47-0842-5F94-CCC0-EE3C17FDAC41}"/>
                  </a:ext>
                </a:extLst>
              </p:cNvPr>
              <p:cNvSpPr txBox="1"/>
              <p:nvPr/>
            </p:nvSpPr>
            <p:spPr>
              <a:xfrm>
                <a:off x="11937573" y="1413862"/>
                <a:ext cx="4023794"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mj-lt"/>
                  </a:rPr>
                  <a:t>Total symmetry of </a:t>
                </a:r>
                <a14:m>
                  <m:oMath xmlns:m="http://schemas.openxmlformats.org/officeDocument/2006/math">
                    <m:r>
                      <a:rPr lang="en-US" sz="2800" i="1" dirty="0" smtClean="0">
                        <a:latin typeface="Cambria Math" panose="02040503050406030204" pitchFamily="18" charset="0"/>
                      </a:rPr>
                      <m:t>𝑁</m:t>
                    </m:r>
                  </m:oMath>
                </a14:m>
                <a:r>
                  <a:rPr lang="en-US" sz="2800" dirty="0">
                    <a:latin typeface="+mj-lt"/>
                  </a:rPr>
                  <a:t> and </a:t>
                </a:r>
                <a14:m>
                  <m:oMath xmlns:m="http://schemas.openxmlformats.org/officeDocument/2006/math">
                    <m:r>
                      <a:rPr lang="en-US" sz="2800" i="1" dirty="0" smtClean="0">
                        <a:latin typeface="Cambria Math" panose="02040503050406030204" pitchFamily="18" charset="0"/>
                      </a:rPr>
                      <m:t>𝑆</m:t>
                    </m:r>
                  </m:oMath>
                </a14:m>
                <a:br>
                  <a:rPr lang="en-US" sz="2800" dirty="0">
                    <a:latin typeface="+mj-lt"/>
                  </a:rPr>
                </a:br>
                <a:r>
                  <a:rPr lang="en-US" sz="2800" dirty="0">
                    <a:latin typeface="+mj-lt"/>
                  </a:rPr>
                  <a:t>(or in steady state)</a:t>
                </a:r>
              </a:p>
            </p:txBody>
          </p:sp>
        </mc:Choice>
        <mc:Fallback xmlns="">
          <p:sp>
            <p:nvSpPr>
              <p:cNvPr id="5" name="TextBox 4">
                <a:extLst>
                  <a:ext uri="{FF2B5EF4-FFF2-40B4-BE49-F238E27FC236}">
                    <a16:creationId xmlns:a16="http://schemas.microsoft.com/office/drawing/2014/main" id="{60EA1E47-0842-5F94-CCC0-EE3C17FDAC41}"/>
                  </a:ext>
                </a:extLst>
              </p:cNvPr>
              <p:cNvSpPr txBox="1">
                <a:spLocks noRot="1" noChangeAspect="1" noMove="1" noResize="1" noEditPoints="1" noAdjustHandles="1" noChangeArrowheads="1" noChangeShapeType="1" noTextEdit="1"/>
              </p:cNvSpPr>
              <p:nvPr/>
            </p:nvSpPr>
            <p:spPr>
              <a:xfrm>
                <a:off x="11937573" y="1413862"/>
                <a:ext cx="4023794" cy="954107"/>
              </a:xfrm>
              <a:prstGeom prst="rect">
                <a:avLst/>
              </a:prstGeom>
              <a:blipFill>
                <a:blip r:embed="rId3"/>
                <a:stretch>
                  <a:fillRect l="-2870" t="-5696" b="-17089"/>
                </a:stretch>
              </a:blipFill>
            </p:spPr>
            <p:txBody>
              <a:bodyPr/>
              <a:lstStyle/>
              <a:p>
                <a:r>
                  <a:rPr lang="en-US">
                    <a:noFill/>
                  </a:rPr>
                  <a:t> </a:t>
                </a:r>
              </a:p>
            </p:txBody>
          </p:sp>
        </mc:Fallback>
      </mc:AlternateContent>
    </p:spTree>
    <p:extLst>
      <p:ext uri="{BB962C8B-B14F-4D97-AF65-F5344CB8AC3E}">
        <p14:creationId xmlns:p14="http://schemas.microsoft.com/office/powerpoint/2010/main" val="289794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73B93-7640-7384-F14D-D50CF7F243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D9BBA73-4177-30F7-F217-4D271716A9B5}"/>
                  </a:ext>
                </a:extLst>
              </p:cNvPr>
              <p:cNvSpPr>
                <a:spLocks noGrp="1"/>
              </p:cNvSpPr>
              <p:nvPr>
                <p:ph idx="1"/>
              </p:nvPr>
            </p:nvSpPr>
            <p:spPr>
              <a:xfrm>
                <a:off x="413171" y="1530773"/>
                <a:ext cx="15670107" cy="7017174"/>
              </a:xfrm>
            </p:spPr>
            <p:txBody>
              <a:bodyPr>
                <a:normAutofit lnSpcReduction="10000"/>
              </a:bodyPr>
              <a:lstStyle/>
              <a:p>
                <a:r>
                  <a:rPr lang="en-US" b="1" dirty="0">
                    <a:solidFill>
                      <a:srgbClr val="667E84"/>
                    </a:solidFill>
                    <a:latin typeface="+mn-lt"/>
                  </a:rPr>
                  <a:t>Buy and Hold Perspective:</a:t>
                </a:r>
              </a:p>
              <a:p>
                <a:pPr lvl="1"/>
                <a:r>
                  <a:rPr lang="en-US" dirty="0">
                    <a:solidFill>
                      <a:schemeClr val="tx1"/>
                    </a:solidFill>
                  </a:rPr>
                  <a:t>     </a:t>
                </a:r>
                <a14:m>
                  <m:oMath xmlns:m="http://schemas.openxmlformats.org/officeDocument/2006/math">
                    <m:f>
                      <m:fPr>
                        <m:ctrlPr>
                          <a:rPr lang="en-US" i="1" smtClean="0">
                            <a:solidFill>
                              <a:schemeClr val="tx1"/>
                            </a:solidFill>
                            <a:latin typeface="Cambria Math" panose="02040503050406030204" pitchFamily="18" charset="0"/>
                          </a:rPr>
                        </m:ctrlPr>
                      </m:fPr>
                      <m:num>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𝐼</m:t>
                            </m:r>
                          </m:sup>
                        </m:sSubSup>
                      </m:num>
                      <m:den>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m:t>
                            </m:r>
                          </m:e>
                          <m:sub>
                            <m:r>
                              <a:rPr lang="en-US" b="0" i="1" smtClean="0">
                                <a:solidFill>
                                  <a:schemeClr val="tx1"/>
                                </a:solidFill>
                                <a:latin typeface="Cambria Math" panose="02040503050406030204" pitchFamily="18" charset="0"/>
                                <a:ea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𝐼</m:t>
                            </m:r>
                          </m:sup>
                        </m:sSubSup>
                      </m:den>
                    </m:f>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lim</m:t>
                            </m:r>
                          </m:e>
                          <m:lim>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ea typeface="Cambria Math" panose="02040503050406030204" pitchFamily="18" charset="0"/>
                              </a:rPr>
                              <m:t>→∞</m:t>
                            </m:r>
                          </m:lim>
                        </m:limLow>
                      </m:fName>
                      <m:e>
                        <m:d>
                          <m:dPr>
                            <m:ctrlPr>
                              <a:rPr lang="en-US" b="0" i="1" smtClean="0">
                                <a:solidFill>
                                  <a:schemeClr val="tx1"/>
                                </a:solidFill>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nary>
                                  <m:naryPr>
                                    <m:ctrlPr>
                                      <a:rPr lang="en-US" i="1">
                                        <a:latin typeface="Cambria Math" panose="02040503050406030204" pitchFamily="18" charset="0"/>
                                      </a:rPr>
                                    </m:ctrlPr>
                                  </m:naryPr>
                                  <m:sub>
                                    <m:r>
                                      <m:rPr>
                                        <m:brk m:alnAt="23"/>
                                      </m:rPr>
                                      <a:rPr lang="en-US" i="1">
                                        <a:latin typeface="Cambria Math"/>
                                      </a:rPr>
                                      <m:t>0</m:t>
                                    </m:r>
                                  </m:sub>
                                  <m:sup>
                                    <m:r>
                                      <a:rPr lang="en-US" b="0" i="1" smtClean="0">
                                        <a:latin typeface="Cambria Math" panose="02040503050406030204" pitchFamily="18" charset="0"/>
                                        <a:ea typeface="Cambria Math"/>
                                      </a:rPr>
                                      <m:t>𝑇</m:t>
                                    </m:r>
                                  </m:sup>
                                  <m:e>
                                    <m:sSubSup>
                                      <m:sSubSupPr>
                                        <m:ctrlPr>
                                          <a:rPr lang="en-US" b="0" i="1" smtClean="0">
                                            <a:solidFill>
                                              <a:srgbClr val="667E84"/>
                                            </a:solidFill>
                                            <a:latin typeface="Cambria Math" panose="02040503050406030204" pitchFamily="18" charset="0"/>
                                          </a:rPr>
                                        </m:ctrlPr>
                                      </m:sSubSupPr>
                                      <m:e>
                                        <m:r>
                                          <a:rPr lang="en-US" b="0" i="1" smtClean="0">
                                            <a:solidFill>
                                              <a:srgbClr val="667E84"/>
                                            </a:solidFill>
                                            <a:latin typeface="Cambria Math" panose="02040503050406030204" pitchFamily="18" charset="0"/>
                                          </a:rPr>
                                          <m:t>𝜉</m:t>
                                        </m:r>
                                      </m:e>
                                      <m:sub>
                                        <m:r>
                                          <a:rPr lang="en-US" b="0" i="1" smtClean="0">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𝑖</m:t>
                                        </m:r>
                                      </m:sup>
                                    </m:sSubSup>
                                    <m:sSubSup>
                                      <m:sSubSupPr>
                                        <m:ctrlPr>
                                          <a:rPr lang="en-US" b="0" i="1" smtClean="0">
                                            <a:latin typeface="Cambria Math" panose="02040503050406030204" pitchFamily="18" charset="0"/>
                                            <a:ea typeface="Cambria Math"/>
                                          </a:rPr>
                                        </m:ctrlPr>
                                      </m:sSubSupPr>
                                      <m:e>
                                        <m:r>
                                          <a:rPr lang="en-US" i="1">
                                            <a:latin typeface="Cambria Math" panose="02040503050406030204" pitchFamily="18" charset="0"/>
                                            <a:ea typeface="Cambria Math"/>
                                          </a:rPr>
                                          <m:t>𝑠</m:t>
                                        </m:r>
                                      </m:e>
                                      <m:sub>
                                        <m:r>
                                          <a:rPr lang="en-US" b="0" i="1" smtClean="0">
                                            <a:latin typeface="Cambria Math" panose="02040503050406030204" pitchFamily="18" charset="0"/>
                                            <a:ea typeface="Cambria Math"/>
                                          </a:rPr>
                                          <m:t>𝑡</m:t>
                                        </m:r>
                                      </m:sub>
                                      <m:sup>
                                        <m:r>
                                          <a:rPr lang="en-US" b="0" i="1" smtClean="0">
                                            <a:latin typeface="Cambria Math" panose="02040503050406030204" pitchFamily="18" charset="0"/>
                                            <a:ea typeface="Cambria Math"/>
                                          </a:rPr>
                                          <m:t>𝐼</m:t>
                                        </m:r>
                                      </m:sup>
                                    </m:sSubSup>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𝐾</m:t>
                                        </m:r>
                                      </m:e>
                                      <m:sub>
                                        <m:r>
                                          <a:rPr lang="en-US" i="1">
                                            <a:latin typeface="Cambria Math" panose="02040503050406030204" pitchFamily="18" charset="0"/>
                                            <a:ea typeface="Cambria Math"/>
                                          </a:rPr>
                                          <m:t>𝑡</m:t>
                                        </m:r>
                                      </m:sub>
                                    </m:sSub>
                                    <m:r>
                                      <a:rPr lang="en-US" i="1">
                                        <a:latin typeface="Cambria Math"/>
                                      </a:rPr>
                                      <m:t>𝑑𝑡</m:t>
                                    </m:r>
                                  </m:e>
                                </m:nary>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f>
                                  <m:fPr>
                                    <m:ctrlPr>
                                      <a:rPr lang="en-US" i="1">
                                        <a:latin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𝑇</m:t>
                                        </m:r>
                                      </m:sub>
                                      <m:sup>
                                        <m:r>
                                          <a:rPr lang="en-US" b="0" i="1" smtClean="0">
                                            <a:latin typeface="Cambria Math" panose="02040503050406030204" pitchFamily="18" charset="0"/>
                                            <a:ea typeface="Cambria Math" panose="02040503050406030204" pitchFamily="18" charset="0"/>
                                          </a:rPr>
                                          <m:t>𝐼</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𝑇</m:t>
                                        </m:r>
                                      </m:sub>
                                      <m:sup>
                                        <m:r>
                                          <a:rPr lang="en-US" b="0" i="1" smtClean="0">
                                            <a:latin typeface="Cambria Math" panose="02040503050406030204" pitchFamily="18" charset="0"/>
                                            <a:ea typeface="Cambria Math" panose="02040503050406030204" pitchFamily="18" charset="0"/>
                                          </a:rPr>
                                          <m:t>𝐼</m:t>
                                        </m:r>
                                      </m:sup>
                                    </m:sSubSup>
                                  </m:den>
                                </m:f>
                              </m:e>
                            </m:d>
                          </m:e>
                        </m:d>
                      </m:e>
                    </m:func>
                  </m:oMath>
                </a14:m>
                <a:endParaRPr lang="en-US" dirty="0">
                  <a:solidFill>
                    <a:schemeClr val="tx1"/>
                  </a:solidFill>
                </a:endParaRPr>
              </a:p>
              <a:p>
                <a:pPr lvl="2"/>
                <a:r>
                  <a:rPr lang="en-US" dirty="0"/>
                  <a:t>Valuation of strategy that buys and holds a fixed fraction of outstanding debt</a:t>
                </a:r>
              </a:p>
              <a:p>
                <a:endParaRPr lang="en-US" dirty="0"/>
              </a:p>
              <a:p>
                <a:r>
                  <a:rPr lang="en-US" b="1" dirty="0">
                    <a:solidFill>
                      <a:srgbClr val="667E84"/>
                    </a:solidFill>
                    <a:latin typeface="+mn-lt"/>
                  </a:rPr>
                  <a:t>Dynamic Trading Perspective:</a:t>
                </a:r>
              </a:p>
              <a:p>
                <a:pPr lvl="1"/>
                <a14:m>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𝜂</m:t>
                        </m:r>
                      </m:e>
                      <m:sub>
                        <m:r>
                          <a:rPr lang="en-US" b="0" i="1" smtClean="0">
                            <a:solidFill>
                              <a:schemeClr val="bg1"/>
                            </a:solidFill>
                            <a:latin typeface="Cambria Math" panose="02040503050406030204" pitchFamily="18" charset="0"/>
                          </a:rPr>
                          <m:t>0</m:t>
                        </m:r>
                      </m:sub>
                      <m:sup>
                        <m:r>
                          <a:rPr lang="en-US" b="0" i="1" smtClean="0">
                            <a:solidFill>
                              <a:schemeClr val="bg1"/>
                            </a:solidFill>
                            <a:latin typeface="Cambria Math" panose="02040503050406030204" pitchFamily="18" charset="0"/>
                          </a:rPr>
                          <m:t>𝑖</m:t>
                        </m:r>
                      </m:sup>
                    </m:sSubSup>
                    <m:f>
                      <m:fPr>
                        <m:ctrlPr>
                          <a:rPr lang="en-US" i="1">
                            <a:latin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𝐼</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𝐼</m:t>
                            </m:r>
                          </m:sup>
                        </m:sSubSup>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a:rPr>
                          <m:t>0</m:t>
                        </m:r>
                      </m:sub>
                      <m:sup>
                        <m:r>
                          <a:rPr lang="en-US" i="1">
                            <a:latin typeface="Cambria Math" panose="02040503050406030204" pitchFamily="18" charset="0"/>
                          </a:rPr>
                          <m:t>∞</m:t>
                        </m:r>
                      </m:sup>
                      <m:e>
                        <m:limLow>
                          <m:limLowPr>
                            <m:ctrlPr>
                              <a:rPr lang="en-US" i="1">
                                <a:latin typeface="Cambria Math" panose="02040503050406030204" pitchFamily="18" charset="0"/>
                                <a:ea typeface="Cambria Math"/>
                              </a:rPr>
                            </m:ctrlPr>
                          </m:limLowPr>
                          <m:e>
                            <m:groupChr>
                              <m:groupChrPr>
                                <m:chr m:val="⏟"/>
                                <m:ctrlPr>
                                  <a:rPr lang="en-US" i="1">
                                    <a:latin typeface="Cambria Math" panose="02040503050406030204" pitchFamily="18" charset="0"/>
                                    <a:ea typeface="Cambria Math"/>
                                  </a:rPr>
                                </m:ctrlPr>
                              </m:groupChrPr>
                              <m:e>
                                <m:d>
                                  <m:dPr>
                                    <m:ctrlPr>
                                      <a:rPr lang="en-US" i="1">
                                        <a:latin typeface="Cambria Math" panose="02040503050406030204" pitchFamily="18" charset="0"/>
                                        <a:ea typeface="Cambria Math"/>
                                      </a:rPr>
                                    </m:ctrlPr>
                                  </m:dPr>
                                  <m:e>
                                    <m:nary>
                                      <m:naryPr>
                                        <m:ctrlPr>
                                          <a:rPr lang="en-US" i="1" smtClean="0">
                                            <a:latin typeface="Cambria Math" panose="02040503050406030204" pitchFamily="18" charset="0"/>
                                            <a:ea typeface="Cambria Math"/>
                                          </a:rPr>
                                        </m:ctrlPr>
                                      </m:naryPr>
                                      <m:sub>
                                        <m:r>
                                          <m:rPr>
                                            <m:brk m:alnAt="23"/>
                                          </m:rPr>
                                          <a:rPr lang="en-US" b="0" i="1" smtClean="0">
                                            <a:latin typeface="Cambria Math" panose="02040503050406030204" pitchFamily="18" charset="0"/>
                                            <a:ea typeface="Cambria Math"/>
                                          </a:rPr>
                                          <m:t>0</m:t>
                                        </m:r>
                                      </m:sub>
                                      <m:sup>
                                        <m:r>
                                          <a:rPr lang="en-US" b="0" i="1" smtClean="0">
                                            <a:latin typeface="Cambria Math" panose="02040503050406030204" pitchFamily="18" charset="0"/>
                                            <a:ea typeface="Cambria Math"/>
                                          </a:rPr>
                                          <m:t>1</m:t>
                                        </m:r>
                                      </m:sup>
                                      <m:e>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sSubSup>
                                          <m:sSubSupPr>
                                            <m:ctrlPr>
                                              <a:rPr lang="en-US" i="1">
                                                <a:solidFill>
                                                  <a:srgbClr val="667E84"/>
                                                </a:solidFill>
                                                <a:latin typeface="Cambria Math" panose="02040503050406030204" pitchFamily="18" charset="0"/>
                                              </a:rPr>
                                            </m:ctrlPr>
                                          </m:sSubSupPr>
                                          <m:e>
                                            <m:acc>
                                              <m:accPr>
                                                <m:chr m:val="̃"/>
                                                <m:ctrlPr>
                                                  <a:rPr lang="en-US" i="1">
                                                    <a:solidFill>
                                                      <a:srgbClr val="667E84"/>
                                                    </a:solidFill>
                                                    <a:latin typeface="Cambria Math" panose="02040503050406030204" pitchFamily="18" charset="0"/>
                                                  </a:rPr>
                                                </m:ctrlPr>
                                              </m:accPr>
                                              <m:e>
                                                <m:r>
                                                  <a:rPr lang="en-US" i="1">
                                                    <a:solidFill>
                                                      <a:srgbClr val="667E84"/>
                                                    </a:solidFill>
                                                    <a:latin typeface="Cambria Math" panose="02040503050406030204" pitchFamily="18" charset="0"/>
                                                  </a:rPr>
                                                  <m:t>𝜂</m:t>
                                                </m:r>
                                              </m:e>
                                            </m:acc>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r>
                                          <a:rPr lang="en-US" b="0" i="1" smtClean="0">
                                            <a:solidFill>
                                              <a:srgbClr val="667E84"/>
                                            </a:solidFill>
                                            <a:latin typeface="Cambria Math" panose="02040503050406030204" pitchFamily="18" charset="0"/>
                                          </a:rPr>
                                          <m:t>𝑑𝑖</m:t>
                                        </m:r>
                                      </m:e>
                                    </m:nary>
                                  </m:e>
                                </m:d>
                              </m:e>
                            </m:groupChr>
                          </m:e>
                          <m:lim>
                            <m:r>
                              <a:rPr lang="en-US" i="1">
                                <a:solidFill>
                                  <a:srgbClr val="667E84"/>
                                </a:solidFill>
                                <a:latin typeface="Cambria Math" panose="02040503050406030204" pitchFamily="18" charset="0"/>
                                <a:ea typeface="Cambria Math"/>
                              </a:rPr>
                              <m:t>=</m:t>
                            </m:r>
                            <m:sSubSup>
                              <m:sSubSupPr>
                                <m:ctrlPr>
                                  <a:rPr lang="en-US" i="1">
                                    <a:solidFill>
                                      <a:srgbClr val="667E84"/>
                                    </a:solidFill>
                                    <a:latin typeface="Cambria Math" panose="02040503050406030204" pitchFamily="18" charset="0"/>
                                    <a:ea typeface="Cambria Math"/>
                                  </a:rPr>
                                </m:ctrlPr>
                              </m:sSubSupPr>
                              <m:e>
                                <m:r>
                                  <a:rPr lang="en-US" i="1">
                                    <a:solidFill>
                                      <a:srgbClr val="667E84"/>
                                    </a:solidFill>
                                    <a:latin typeface="Cambria Math" panose="02040503050406030204" pitchFamily="18" charset="0"/>
                                    <a:ea typeface="Cambria Math"/>
                                  </a:rPr>
                                  <m:t>𝜉</m:t>
                                </m:r>
                              </m:e>
                              <m:sub>
                                <m:r>
                                  <a:rPr lang="en-US" i="1">
                                    <a:solidFill>
                                      <a:srgbClr val="667E84"/>
                                    </a:solidFill>
                                    <a:latin typeface="Cambria Math" panose="02040503050406030204" pitchFamily="18" charset="0"/>
                                    <a:ea typeface="Cambria Math"/>
                                  </a:rPr>
                                  <m:t>𝑡</m:t>
                                </m:r>
                              </m:sub>
                              <m:sup>
                                <m:r>
                                  <a:rPr lang="en-US" i="1">
                                    <a:solidFill>
                                      <a:srgbClr val="667E84"/>
                                    </a:solidFill>
                                    <a:latin typeface="Cambria Math" panose="02040503050406030204" pitchFamily="18" charset="0"/>
                                    <a:ea typeface="Cambria Math"/>
                                  </a:rPr>
                                  <m:t>∗∗</m:t>
                                </m:r>
                              </m:sup>
                            </m:sSubSup>
                          </m:lim>
                        </m:limLow>
                        <m:sSubSup>
                          <m:sSubSupPr>
                            <m:ctrlPr>
                              <a:rPr lang="en-US" b="0" i="1" smtClean="0">
                                <a:latin typeface="Cambria Math" panose="02040503050406030204" pitchFamily="18" charset="0"/>
                                <a:ea typeface="Cambria Math"/>
                              </a:rPr>
                            </m:ctrlPr>
                          </m:sSubSupPr>
                          <m:e>
                            <m:r>
                              <a:rPr lang="en-US" i="1">
                                <a:latin typeface="Cambria Math" panose="02040503050406030204" pitchFamily="18" charset="0"/>
                                <a:ea typeface="Cambria Math"/>
                              </a:rPr>
                              <m:t>𝑠</m:t>
                            </m:r>
                          </m:e>
                          <m:sub>
                            <m:r>
                              <a:rPr lang="en-US" b="0" i="1" smtClean="0">
                                <a:latin typeface="Cambria Math" panose="02040503050406030204" pitchFamily="18" charset="0"/>
                                <a:ea typeface="Cambria Math"/>
                              </a:rPr>
                              <m:t>𝑡</m:t>
                            </m:r>
                          </m:sub>
                          <m:sup>
                            <m:r>
                              <a:rPr lang="en-US" b="0" i="1" smtClean="0">
                                <a:latin typeface="Cambria Math" panose="02040503050406030204" pitchFamily="18" charset="0"/>
                                <a:ea typeface="Cambria Math"/>
                              </a:rPr>
                              <m:t>𝐼</m:t>
                            </m:r>
                          </m:sup>
                        </m:sSubSup>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𝐾</m:t>
                            </m:r>
                          </m:e>
                          <m:sub>
                            <m:r>
                              <a:rPr lang="en-US" i="1">
                                <a:latin typeface="Cambria Math" panose="02040503050406030204" pitchFamily="18" charset="0"/>
                                <a:ea typeface="Cambria Math"/>
                              </a:rPr>
                              <m:t>𝑡</m:t>
                            </m:r>
                          </m:sub>
                        </m:sSub>
                        <m:r>
                          <a:rPr lang="en-US" i="1">
                            <a:latin typeface="Cambria Math"/>
                          </a:rPr>
                          <m:t>𝑑𝑡</m:t>
                        </m:r>
                      </m:e>
                    </m:nary>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𝔼</m:t>
                    </m:r>
                    <m:r>
                      <a:rPr lang="en-US" i="1">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a:rPr>
                          <m:t>0</m:t>
                        </m:r>
                      </m:sub>
                      <m:sup>
                        <m:r>
                          <a:rPr lang="en-US" i="1">
                            <a:latin typeface="Cambria Math" panose="02040503050406030204" pitchFamily="18" charset="0"/>
                          </a:rPr>
                          <m:t>∞</m:t>
                        </m:r>
                      </m:sup>
                      <m:e>
                        <m:limLow>
                          <m:limLowPr>
                            <m:ctrlPr>
                              <a:rPr lang="en-US" i="1">
                                <a:latin typeface="Cambria Math" panose="02040503050406030204" pitchFamily="18" charset="0"/>
                                <a:ea typeface="Cambria Math"/>
                              </a:rPr>
                            </m:ctrlPr>
                          </m:limLowPr>
                          <m:e>
                            <m:groupChr>
                              <m:groupChrPr>
                                <m:chr m:val="⏟"/>
                                <m:ctrlPr>
                                  <a:rPr lang="en-US" i="1">
                                    <a:latin typeface="Cambria Math" panose="02040503050406030204" pitchFamily="18" charset="0"/>
                                    <a:ea typeface="Cambria Math"/>
                                  </a:rPr>
                                </m:ctrlPr>
                              </m:groupChrPr>
                              <m:e>
                                <m:d>
                                  <m:dPr>
                                    <m:ctrlPr>
                                      <a:rPr lang="en-US" i="1">
                                        <a:latin typeface="Cambria Math" panose="02040503050406030204" pitchFamily="18" charset="0"/>
                                        <a:ea typeface="Cambria Math"/>
                                      </a:rPr>
                                    </m:ctrlPr>
                                  </m:dPr>
                                  <m:e>
                                    <m:nary>
                                      <m:naryPr>
                                        <m:limLoc m:val="undOvr"/>
                                        <m:subHide m:val="on"/>
                                        <m:supHide m:val="on"/>
                                        <m:ctrlPr>
                                          <a:rPr lang="en-US" i="1">
                                            <a:solidFill>
                                              <a:srgbClr val="667E84"/>
                                            </a:solidFill>
                                            <a:latin typeface="Cambria Math" panose="02040503050406030204" pitchFamily="18" charset="0"/>
                                            <a:ea typeface="Cambria Math"/>
                                          </a:rPr>
                                        </m:ctrlPr>
                                      </m:naryPr>
                                      <m:sub/>
                                      <m:sup/>
                                      <m:e>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𝜉</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𝜂</m:t>
                                            </m:r>
                                          </m:e>
                                          <m:sub>
                                            <m:r>
                                              <a:rPr lang="en-US" i="1">
                                                <a:solidFill>
                                                  <a:srgbClr val="667E84"/>
                                                </a:solidFill>
                                                <a:latin typeface="Cambria Math" panose="02040503050406030204" pitchFamily="18" charset="0"/>
                                              </a:rPr>
                                              <m:t>𝑡</m:t>
                                            </m:r>
                                          </m:sub>
                                          <m:sup>
                                            <m:r>
                                              <a:rPr lang="en-US" i="1">
                                                <a:solidFill>
                                                  <a:srgbClr val="667E84"/>
                                                </a:solidFill>
                                                <a:latin typeface="Cambria Math" panose="02040503050406030204" pitchFamily="18" charset="0"/>
                                              </a:rPr>
                                              <m:t>𝑖</m:t>
                                            </m:r>
                                          </m:sup>
                                        </m:sSubSup>
                                      </m:e>
                                    </m:nary>
                                    <m:r>
                                      <a:rPr lang="en-US" i="1">
                                        <a:solidFill>
                                          <a:srgbClr val="667E84"/>
                                        </a:solidFill>
                                        <a:latin typeface="Cambria Math" panose="02040503050406030204" pitchFamily="18" charset="0"/>
                                      </a:rPr>
                                      <m:t>𝑑𝑖</m:t>
                                    </m:r>
                                  </m:e>
                                </m:d>
                              </m:e>
                            </m:groupChr>
                          </m:e>
                          <m:lim>
                            <m:r>
                              <a:rPr lang="en-US" i="1">
                                <a:solidFill>
                                  <a:srgbClr val="667E84"/>
                                </a:solidFill>
                                <a:latin typeface="Cambria Math" panose="02040503050406030204" pitchFamily="18" charset="0"/>
                                <a:ea typeface="Cambria Math"/>
                              </a:rPr>
                              <m:t>=</m:t>
                            </m:r>
                            <m:sSubSup>
                              <m:sSubSupPr>
                                <m:ctrlPr>
                                  <a:rPr lang="en-US" i="1">
                                    <a:solidFill>
                                      <a:srgbClr val="667E84"/>
                                    </a:solidFill>
                                    <a:latin typeface="Cambria Math" panose="02040503050406030204" pitchFamily="18" charset="0"/>
                                    <a:ea typeface="Cambria Math"/>
                                  </a:rPr>
                                </m:ctrlPr>
                              </m:sSubSupPr>
                              <m:e>
                                <m:r>
                                  <a:rPr lang="en-US" i="1">
                                    <a:solidFill>
                                      <a:srgbClr val="667E84"/>
                                    </a:solidFill>
                                    <a:latin typeface="Cambria Math" panose="02040503050406030204" pitchFamily="18" charset="0"/>
                                    <a:ea typeface="Cambria Math"/>
                                  </a:rPr>
                                  <m:t>𝜉</m:t>
                                </m:r>
                              </m:e>
                              <m:sub>
                                <m:r>
                                  <a:rPr lang="en-US" i="1">
                                    <a:solidFill>
                                      <a:srgbClr val="667E84"/>
                                    </a:solidFill>
                                    <a:latin typeface="Cambria Math" panose="02040503050406030204" pitchFamily="18" charset="0"/>
                                    <a:ea typeface="Cambria Math"/>
                                  </a:rPr>
                                  <m:t>𝑡</m:t>
                                </m:r>
                              </m:sub>
                              <m:sup>
                                <m:r>
                                  <a:rPr lang="en-US" i="1">
                                    <a:solidFill>
                                      <a:srgbClr val="667E84"/>
                                    </a:solidFill>
                                    <a:latin typeface="Cambria Math" panose="02040503050406030204" pitchFamily="18" charset="0"/>
                                    <a:ea typeface="Cambria Math"/>
                                  </a:rPr>
                                  <m:t>∗∗</m:t>
                                </m:r>
                              </m:sup>
                            </m:sSubSup>
                          </m:lim>
                        </m:limLow>
                        <m:sSup>
                          <m:sSupPr>
                            <m:ctrlPr>
                              <a:rPr lang="en-US" b="0" i="1" smtClean="0">
                                <a:solidFill>
                                  <a:schemeClr val="tx1"/>
                                </a:solidFill>
                                <a:latin typeface="Cambria Math" panose="02040503050406030204" pitchFamily="18" charset="0"/>
                                <a:ea typeface="Cambria Math"/>
                              </a:rPr>
                            </m:ctrlPr>
                          </m:sSupPr>
                          <m:e>
                            <m:d>
                              <m:dPr>
                                <m:ctrlPr>
                                  <a:rPr lang="en-US" b="0" i="1" smtClean="0">
                                    <a:solidFill>
                                      <a:schemeClr val="tx1"/>
                                    </a:solidFill>
                                    <a:latin typeface="Cambria Math" panose="02040503050406030204" pitchFamily="18" charset="0"/>
                                    <a:ea typeface="Cambria Math"/>
                                  </a:rPr>
                                </m:ctrlPr>
                              </m:dPr>
                              <m:e>
                                <m:sSubSup>
                                  <m:sSubSupPr>
                                    <m:ctrlPr>
                                      <a:rPr lang="en-US" b="0" i="1" smtClean="0">
                                        <a:solidFill>
                                          <a:schemeClr val="tx1"/>
                                        </a:solidFill>
                                        <a:latin typeface="Cambria Math" panose="02040503050406030204" pitchFamily="18" charset="0"/>
                                        <a:ea typeface="Cambria Math"/>
                                      </a:rPr>
                                    </m:ctrlPr>
                                  </m:sSubSupPr>
                                  <m:e>
                                    <m:acc>
                                      <m:accPr>
                                        <m:chr m:val="̃"/>
                                        <m:ctrlPr>
                                          <a:rPr lang="en-US" b="0" i="1" smtClean="0">
                                            <a:solidFill>
                                              <a:schemeClr val="tx1"/>
                                            </a:solidFill>
                                            <a:latin typeface="Cambria Math" panose="02040503050406030204" pitchFamily="18" charset="0"/>
                                            <a:ea typeface="Cambria Math"/>
                                          </a:rPr>
                                        </m:ctrlPr>
                                      </m:accPr>
                                      <m:e>
                                        <m:r>
                                          <a:rPr lang="en-US" b="0" i="1" smtClean="0">
                                            <a:solidFill>
                                              <a:schemeClr val="tx1"/>
                                            </a:solidFill>
                                            <a:latin typeface="Cambria Math" panose="02040503050406030204" pitchFamily="18" charset="0"/>
                                            <a:ea typeface="Cambria Math"/>
                                          </a:rPr>
                                          <m:t>𝜎</m:t>
                                        </m:r>
                                      </m:e>
                                    </m:acc>
                                  </m:e>
                                  <m:sub>
                                    <m:r>
                                      <a:rPr lang="en-US" b="0" i="1" smtClean="0">
                                        <a:solidFill>
                                          <a:schemeClr val="tx1"/>
                                        </a:solidFill>
                                        <a:latin typeface="Cambria Math" panose="02040503050406030204" pitchFamily="18" charset="0"/>
                                        <a:ea typeface="Cambria Math"/>
                                      </a:rPr>
                                      <m:t>𝑡</m:t>
                                    </m:r>
                                  </m:sub>
                                  <m:sup>
                                    <m:r>
                                      <a:rPr lang="en-US" b="0" i="1" smtClean="0">
                                        <a:solidFill>
                                          <a:schemeClr val="tx1"/>
                                        </a:solidFill>
                                        <a:latin typeface="Cambria Math" panose="02040503050406030204" pitchFamily="18" charset="0"/>
                                        <a:ea typeface="Cambria Math"/>
                                      </a:rPr>
                                      <m:t>𝑐</m:t>
                                    </m:r>
                                  </m:sup>
                                </m:sSubSup>
                              </m:e>
                            </m:d>
                          </m:e>
                          <m:sup>
                            <m:r>
                              <a:rPr lang="en-US" b="0" i="1" smtClean="0">
                                <a:solidFill>
                                  <a:schemeClr val="tx1"/>
                                </a:solidFill>
                                <a:latin typeface="Cambria Math" panose="02040503050406030204" pitchFamily="18" charset="0"/>
                                <a:ea typeface="Cambria Math"/>
                              </a:rPr>
                              <m:t>2</m:t>
                            </m:r>
                          </m:sup>
                        </m:sSup>
                        <m:f>
                          <m:fPr>
                            <m:ctrlPr>
                              <a:rPr lang="en-US" i="1">
                                <a:latin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𝐼</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𝐼</m:t>
                                </m:r>
                              </m:sup>
                            </m:sSubSup>
                          </m:den>
                        </m:f>
                        <m:r>
                          <a:rPr lang="en-US" i="1">
                            <a:latin typeface="Cambria Math"/>
                          </a:rPr>
                          <m:t>𝑑𝑡</m:t>
                        </m:r>
                        <m:r>
                          <a:rPr lang="en-US" b="0" i="1" smtClean="0">
                            <a:latin typeface="Cambria Math" panose="02040503050406030204" pitchFamily="18" charset="0"/>
                          </a:rPr>
                          <m:t>]</m:t>
                        </m:r>
                      </m:e>
                    </m:nary>
                  </m:oMath>
                </a14:m>
                <a:endParaRPr lang="en-US" dirty="0"/>
              </a:p>
              <a:p>
                <a:pPr lvl="1"/>
                <a:endParaRPr lang="en-US" dirty="0"/>
              </a:p>
              <a:p>
                <a:pPr lvl="1"/>
                <a:r>
                  <a:rPr lang="en-US" dirty="0"/>
                  <a:t>Valuation of equilibrium cash flows from individual bond portfolios, incl. trading cash flows</a:t>
                </a:r>
                <a:br>
                  <a:rPr lang="en-US" dirty="0"/>
                </a:br>
                <a:r>
                  <a:rPr lang="en-US" dirty="0"/>
                  <a:t>	(aggregated over all agents </a:t>
                </a:r>
                <a14:m>
                  <m:oMath xmlns:m="http://schemas.openxmlformats.org/officeDocument/2006/math">
                    <m:r>
                      <a:rPr lang="en-US" b="0" i="1" smtClean="0">
                        <a:latin typeface="Cambria Math" panose="02040503050406030204" pitchFamily="18" charset="0"/>
                      </a:rPr>
                      <m:t>𝑖</m:t>
                    </m:r>
                  </m:oMath>
                </a14:m>
                <a:r>
                  <a:rPr lang="en-US" dirty="0"/>
                  <a:t> to obtain total value of debt)</a:t>
                </a:r>
              </a:p>
              <a:p>
                <a:pPr lvl="1"/>
                <a:endParaRPr lang="en-US" dirty="0"/>
              </a:p>
              <a:p>
                <a:pPr lvl="1">
                  <a:buClrTx/>
                </a:pPr>
                <a:r>
                  <a:rPr lang="en-US" sz="3200" dirty="0">
                    <a:solidFill>
                      <a:schemeClr val="bg1">
                        <a:lumMod val="65000"/>
                      </a:schemeClr>
                    </a:solidFill>
                  </a:rPr>
                  <a:t>Agent </a:t>
                </a:r>
                <a14:m>
                  <m:oMath xmlns:m="http://schemas.openxmlformats.org/officeDocument/2006/math">
                    <m:r>
                      <a:rPr lang="en-US" sz="3200" i="1">
                        <a:solidFill>
                          <a:schemeClr val="bg1">
                            <a:lumMod val="65000"/>
                          </a:schemeClr>
                        </a:solidFill>
                        <a:latin typeface="Cambria Math" panose="02040503050406030204" pitchFamily="18" charset="0"/>
                      </a:rPr>
                      <m:t>𝑖</m:t>
                    </m:r>
                  </m:oMath>
                </a14:m>
                <a:r>
                  <a:rPr lang="en-US" sz="3200" dirty="0">
                    <a:solidFill>
                      <a:schemeClr val="bg1">
                        <a:lumMod val="65000"/>
                      </a:schemeClr>
                    </a:solidFill>
                  </a:rPr>
                  <a:t>‘s SDF, </a:t>
                </a:r>
                <a14:m>
                  <m:oMath xmlns:m="http://schemas.openxmlformats.org/officeDocument/2006/math">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𝜉</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oMath>
                </a14:m>
                <a:r>
                  <a:rPr lang="en-US" sz="3200" dirty="0">
                    <a:solidFill>
                      <a:schemeClr val="bg1">
                        <a:lumMod val="65000"/>
                      </a:schemeClr>
                    </a:solidFill>
                  </a:rPr>
                  <a:t>: </a:t>
                </a:r>
                <a14:m>
                  <m:oMath xmlns:m="http://schemas.openxmlformats.org/officeDocument/2006/math">
                    <m:r>
                      <a:rPr lang="en-US" sz="3200" i="1">
                        <a:solidFill>
                          <a:schemeClr val="bg1">
                            <a:lumMod val="65000"/>
                          </a:schemeClr>
                        </a:solidFill>
                        <a:latin typeface="Cambria Math" panose="02040503050406030204" pitchFamily="18" charset="0"/>
                      </a:rPr>
                      <m:t>𝑑</m:t>
                    </m:r>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𝜉</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r>
                      <a:rPr lang="en-US" sz="3200" i="1">
                        <a:solidFill>
                          <a:schemeClr val="bg1">
                            <a:lumMod val="65000"/>
                          </a:schemeClr>
                        </a:solidFill>
                        <a:latin typeface="Cambria Math" panose="02040503050406030204" pitchFamily="18" charset="0"/>
                      </a:rPr>
                      <m:t>/</m:t>
                    </m:r>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𝜉</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r>
                      <a:rPr lang="en-US" sz="3200" i="1">
                        <a:solidFill>
                          <a:schemeClr val="bg1">
                            <a:lumMod val="65000"/>
                          </a:schemeClr>
                        </a:solidFill>
                        <a:latin typeface="Cambria Math" panose="02040503050406030204" pitchFamily="18" charset="0"/>
                      </a:rPr>
                      <m:t>   =−</m:t>
                    </m:r>
                    <m:sSubSup>
                      <m:sSubSupPr>
                        <m:ctrlPr>
                          <a:rPr lang="en-US" sz="3200" i="1">
                            <a:solidFill>
                              <a:schemeClr val="bg1">
                                <a:lumMod val="65000"/>
                              </a:schemeClr>
                            </a:solidFill>
                            <a:latin typeface="Cambria Math" panose="02040503050406030204" pitchFamily="18" charset="0"/>
                          </a:rPr>
                        </m:ctrlPr>
                      </m:sSubSupPr>
                      <m:e>
                        <m:r>
                          <a:rPr lang="en-US" sz="3200" i="1">
                            <a:solidFill>
                              <a:schemeClr val="bg1">
                                <a:lumMod val="65000"/>
                              </a:schemeClr>
                            </a:solidFill>
                            <a:latin typeface="Cambria Math" panose="02040503050406030204" pitchFamily="18" charset="0"/>
                          </a:rPr>
                          <m:t>𝑟</m:t>
                        </m:r>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𝑓</m:t>
                        </m:r>
                      </m:sup>
                    </m:sSubSup>
                    <m:r>
                      <a:rPr lang="en-US" sz="3200" i="1">
                        <a:solidFill>
                          <a:schemeClr val="bg1">
                            <a:lumMod val="65000"/>
                          </a:schemeClr>
                        </a:solidFill>
                        <a:latin typeface="Cambria Math" panose="02040503050406030204" pitchFamily="18" charset="0"/>
                      </a:rPr>
                      <m:t>𝑑𝑡</m:t>
                    </m:r>
                    <m:r>
                      <a:rPr lang="en-US" sz="3200" i="1">
                        <a:solidFill>
                          <a:schemeClr val="bg1">
                            <a:lumMod val="65000"/>
                          </a:schemeClr>
                        </a:solidFill>
                        <a:latin typeface="Cambria Math" panose="02040503050406030204" pitchFamily="18" charset="0"/>
                      </a:rPr>
                      <m:t>−</m:t>
                    </m:r>
                    <m:sSub>
                      <m:sSubPr>
                        <m:ctrlPr>
                          <a:rPr lang="en-US" sz="3200" i="1">
                            <a:solidFill>
                              <a:schemeClr val="bg1">
                                <a:lumMod val="65000"/>
                              </a:schemeClr>
                            </a:solidFill>
                            <a:latin typeface="Cambria Math" panose="02040503050406030204" pitchFamily="18" charset="0"/>
                          </a:rPr>
                        </m:ctrlPr>
                      </m:sSubPr>
                      <m:e>
                        <m:r>
                          <a:rPr lang="en-US" sz="3200" i="1">
                            <a:solidFill>
                              <a:schemeClr val="bg1">
                                <a:lumMod val="65000"/>
                              </a:schemeClr>
                            </a:solidFill>
                            <a:latin typeface="Cambria Math" panose="02040503050406030204" pitchFamily="18" charset="0"/>
                          </a:rPr>
                          <m:t>𝜍</m:t>
                        </m:r>
                      </m:e>
                      <m:sub>
                        <m:r>
                          <a:rPr lang="en-US" sz="3200" i="1">
                            <a:solidFill>
                              <a:schemeClr val="bg1">
                                <a:lumMod val="65000"/>
                              </a:schemeClr>
                            </a:solidFill>
                            <a:latin typeface="Cambria Math" panose="02040503050406030204" pitchFamily="18" charset="0"/>
                          </a:rPr>
                          <m:t>𝑡</m:t>
                        </m:r>
                      </m:sub>
                    </m:sSub>
                    <m:r>
                      <a:rPr lang="en-US" sz="3200" i="1">
                        <a:solidFill>
                          <a:schemeClr val="bg1">
                            <a:lumMod val="65000"/>
                          </a:schemeClr>
                        </a:solidFill>
                        <a:latin typeface="Cambria Math" panose="02040503050406030204" pitchFamily="18" charset="0"/>
                      </a:rPr>
                      <m:t>𝑑</m:t>
                    </m:r>
                    <m:sSub>
                      <m:sSubPr>
                        <m:ctrlPr>
                          <a:rPr lang="en-US" sz="3200" i="1">
                            <a:solidFill>
                              <a:schemeClr val="bg1">
                                <a:lumMod val="65000"/>
                              </a:schemeClr>
                            </a:solidFill>
                            <a:latin typeface="Cambria Math" panose="02040503050406030204" pitchFamily="18" charset="0"/>
                          </a:rPr>
                        </m:ctrlPr>
                      </m:sSubPr>
                      <m:e>
                        <m:r>
                          <a:rPr lang="en-US" sz="3200" b="0" i="1" smtClean="0">
                            <a:solidFill>
                              <a:schemeClr val="bg1">
                                <a:lumMod val="65000"/>
                              </a:schemeClr>
                            </a:solidFill>
                            <a:latin typeface="Cambria Math" panose="02040503050406030204" pitchFamily="18" charset="0"/>
                          </a:rPr>
                          <m:t>𝐽</m:t>
                        </m:r>
                      </m:e>
                      <m:sub>
                        <m:r>
                          <a:rPr lang="en-US" sz="3200" i="1">
                            <a:solidFill>
                              <a:schemeClr val="bg1">
                                <a:lumMod val="65000"/>
                              </a:schemeClr>
                            </a:solidFill>
                            <a:latin typeface="Cambria Math" panose="02040503050406030204" pitchFamily="18" charset="0"/>
                          </a:rPr>
                          <m:t>𝑡</m:t>
                        </m:r>
                      </m:sub>
                    </m:sSub>
                    <m:r>
                      <a:rPr lang="en-US" sz="3200" i="1">
                        <a:solidFill>
                          <a:schemeClr val="bg1">
                            <a:lumMod val="65000"/>
                          </a:schemeClr>
                        </a:solidFill>
                        <a:latin typeface="Cambria Math" panose="02040503050406030204" pitchFamily="18" charset="0"/>
                      </a:rPr>
                      <m:t>−</m:t>
                    </m:r>
                    <m:sSubSup>
                      <m:sSubSupPr>
                        <m:ctrlPr>
                          <a:rPr lang="en-US" sz="3200" i="1">
                            <a:solidFill>
                              <a:schemeClr val="bg1">
                                <a:lumMod val="65000"/>
                              </a:schemeClr>
                            </a:solidFill>
                            <a:latin typeface="Cambria Math" panose="02040503050406030204" pitchFamily="18" charset="0"/>
                          </a:rPr>
                        </m:ctrlPr>
                      </m:sSubSupPr>
                      <m:e>
                        <m:acc>
                          <m:accPr>
                            <m:chr m:val="̃"/>
                            <m:ctrlPr>
                              <a:rPr lang="en-US" sz="3200" i="1">
                                <a:solidFill>
                                  <a:schemeClr val="bg1">
                                    <a:lumMod val="65000"/>
                                  </a:schemeClr>
                                </a:solidFill>
                                <a:latin typeface="Cambria Math" panose="02040503050406030204" pitchFamily="18" charset="0"/>
                              </a:rPr>
                            </m:ctrlPr>
                          </m:accPr>
                          <m:e>
                            <m:r>
                              <a:rPr lang="en-US" sz="3200" i="1">
                                <a:solidFill>
                                  <a:schemeClr val="bg1">
                                    <a:lumMod val="65000"/>
                                  </a:schemeClr>
                                </a:solidFill>
                                <a:latin typeface="Cambria Math" panose="02040503050406030204" pitchFamily="18" charset="0"/>
                              </a:rPr>
                              <m:t>𝜍</m:t>
                            </m:r>
                          </m:e>
                        </m:acc>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r>
                      <a:rPr lang="en-US" sz="3200" i="1">
                        <a:solidFill>
                          <a:schemeClr val="bg1">
                            <a:lumMod val="65000"/>
                          </a:schemeClr>
                        </a:solidFill>
                        <a:latin typeface="Cambria Math" panose="02040503050406030204" pitchFamily="18" charset="0"/>
                      </a:rPr>
                      <m:t>𝑑</m:t>
                    </m:r>
                    <m:sSubSup>
                      <m:sSubSupPr>
                        <m:ctrlPr>
                          <a:rPr lang="en-US" sz="3200" i="1">
                            <a:solidFill>
                              <a:schemeClr val="bg1">
                                <a:lumMod val="65000"/>
                              </a:schemeClr>
                            </a:solidFill>
                            <a:latin typeface="Cambria Math" panose="02040503050406030204" pitchFamily="18" charset="0"/>
                          </a:rPr>
                        </m:ctrlPr>
                      </m:sSubSupPr>
                      <m:e>
                        <m:acc>
                          <m:accPr>
                            <m:chr m:val="̃"/>
                            <m:ctrlPr>
                              <a:rPr lang="en-US" sz="3200" i="1">
                                <a:solidFill>
                                  <a:schemeClr val="bg1">
                                    <a:lumMod val="65000"/>
                                  </a:schemeClr>
                                </a:solidFill>
                                <a:latin typeface="Cambria Math" panose="02040503050406030204" pitchFamily="18" charset="0"/>
                              </a:rPr>
                            </m:ctrlPr>
                          </m:accPr>
                          <m:e>
                            <m:r>
                              <a:rPr lang="en-US" sz="3200" i="1">
                                <a:solidFill>
                                  <a:schemeClr val="bg1">
                                    <a:lumMod val="65000"/>
                                  </a:schemeClr>
                                </a:solidFill>
                                <a:latin typeface="Cambria Math" panose="02040503050406030204" pitchFamily="18" charset="0"/>
                              </a:rPr>
                              <m:t>𝑍</m:t>
                            </m:r>
                          </m:e>
                        </m:acc>
                      </m:e>
                      <m:sub>
                        <m:r>
                          <a:rPr lang="en-US" sz="3200" i="1">
                            <a:solidFill>
                              <a:schemeClr val="bg1">
                                <a:lumMod val="65000"/>
                              </a:schemeClr>
                            </a:solidFill>
                            <a:latin typeface="Cambria Math" panose="02040503050406030204" pitchFamily="18" charset="0"/>
                          </a:rPr>
                          <m:t>𝑡</m:t>
                        </m:r>
                      </m:sub>
                      <m:sup>
                        <m:r>
                          <a:rPr lang="en-US" sz="3200" i="1">
                            <a:solidFill>
                              <a:schemeClr val="bg1">
                                <a:lumMod val="65000"/>
                              </a:schemeClr>
                            </a:solidFill>
                            <a:latin typeface="Cambria Math" panose="02040503050406030204" pitchFamily="18" charset="0"/>
                          </a:rPr>
                          <m:t>𝑖</m:t>
                        </m:r>
                      </m:sup>
                    </m:sSubSup>
                  </m:oMath>
                </a14:m>
                <a:r>
                  <a:rPr lang="en-US" dirty="0">
                    <a:solidFill>
                      <a:schemeClr val="bg1">
                        <a:lumMod val="65000"/>
                      </a:schemeClr>
                    </a:solidFill>
                  </a:rPr>
                  <a:t>,	idiosyncratic consumption vol. </a:t>
                </a:r>
                <a14:m>
                  <m:oMath xmlns:m="http://schemas.openxmlformats.org/officeDocument/2006/math">
                    <m:sSubSup>
                      <m:sSubSupPr>
                        <m:ctrlPr>
                          <a:rPr lang="en-US" i="1">
                            <a:solidFill>
                              <a:schemeClr val="bg1">
                                <a:lumMod val="65000"/>
                              </a:schemeClr>
                            </a:solidFill>
                            <a:latin typeface="Cambria Math" panose="02040503050406030204" pitchFamily="18" charset="0"/>
                            <a:ea typeface="Cambria Math"/>
                          </a:rPr>
                        </m:ctrlPr>
                      </m:sSubSupPr>
                      <m:e>
                        <m:acc>
                          <m:accPr>
                            <m:chr m:val="̃"/>
                            <m:ctrlPr>
                              <a:rPr lang="en-US" i="1">
                                <a:solidFill>
                                  <a:schemeClr val="bg1">
                                    <a:lumMod val="65000"/>
                                  </a:schemeClr>
                                </a:solidFill>
                                <a:latin typeface="Cambria Math" panose="02040503050406030204" pitchFamily="18" charset="0"/>
                                <a:ea typeface="Cambria Math"/>
                              </a:rPr>
                            </m:ctrlPr>
                          </m:accPr>
                          <m:e>
                            <m:r>
                              <a:rPr lang="en-US" i="1">
                                <a:solidFill>
                                  <a:schemeClr val="bg1">
                                    <a:lumMod val="65000"/>
                                  </a:schemeClr>
                                </a:solidFill>
                                <a:latin typeface="Cambria Math" panose="02040503050406030204" pitchFamily="18" charset="0"/>
                                <a:ea typeface="Cambria Math"/>
                              </a:rPr>
                              <m:t>𝜎</m:t>
                            </m:r>
                          </m:e>
                        </m:acc>
                      </m:e>
                      <m:sub>
                        <m:r>
                          <a:rPr lang="en-US" i="1">
                            <a:solidFill>
                              <a:schemeClr val="bg1">
                                <a:lumMod val="65000"/>
                              </a:schemeClr>
                            </a:solidFill>
                            <a:latin typeface="Cambria Math" panose="02040503050406030204" pitchFamily="18" charset="0"/>
                            <a:ea typeface="Cambria Math"/>
                          </a:rPr>
                          <m:t>𝑡</m:t>
                        </m:r>
                      </m:sub>
                      <m:sup>
                        <m:r>
                          <a:rPr lang="en-US" i="1">
                            <a:solidFill>
                              <a:schemeClr val="bg1">
                                <a:lumMod val="65000"/>
                              </a:schemeClr>
                            </a:solidFill>
                            <a:latin typeface="Cambria Math" panose="02040503050406030204" pitchFamily="18" charset="0"/>
                            <a:ea typeface="Cambria Math"/>
                          </a:rPr>
                          <m:t>𝑐</m:t>
                        </m:r>
                      </m:sup>
                    </m:sSubSup>
                    <m:r>
                      <a:rPr lang="en-US" b="0" i="1" smtClean="0">
                        <a:latin typeface="Cambria Math" panose="02040503050406030204" pitchFamily="18" charset="0"/>
                        <a:ea typeface="Cambria Math"/>
                      </a:rPr>
                      <m:t> </m:t>
                    </m:r>
                  </m:oMath>
                </a14:m>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DD9BBA73-4177-30F7-F217-4D271716A9B5}"/>
                  </a:ext>
                </a:extLst>
              </p:cNvPr>
              <p:cNvSpPr>
                <a:spLocks noGrp="1" noRot="1" noChangeAspect="1" noMove="1" noResize="1" noEditPoints="1" noAdjustHandles="1" noChangeArrowheads="1" noChangeShapeType="1" noTextEdit="1"/>
              </p:cNvSpPr>
              <p:nvPr>
                <p:ph idx="1"/>
              </p:nvPr>
            </p:nvSpPr>
            <p:spPr>
              <a:xfrm>
                <a:off x="413171" y="1530773"/>
                <a:ext cx="15670107" cy="7017174"/>
              </a:xfrm>
              <a:blipFill>
                <a:blip r:embed="rId3"/>
                <a:stretch>
                  <a:fillRect l="-1051" t="-2693" r="-3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4634FB9-87DB-CF1C-DA15-BFE0AA390369}"/>
              </a:ext>
            </a:extLst>
          </p:cNvPr>
          <p:cNvSpPr>
            <a:spLocks noGrp="1"/>
          </p:cNvSpPr>
          <p:nvPr>
            <p:ph type="sldNum" sz="quarter" idx="12"/>
          </p:nvPr>
        </p:nvSpPr>
        <p:spPr/>
        <p:txBody>
          <a:bodyPr/>
          <a:lstStyle/>
          <a:p>
            <a:fld id="{DDE82227-37B3-43BC-ADC8-5578DB9E1C27}" type="slidenum">
              <a:rPr lang="en-US" smtClean="0"/>
              <a:t>25</a:t>
            </a:fld>
            <a:endParaRPr lang="en-US"/>
          </a:p>
        </p:txBody>
      </p:sp>
      <p:sp>
        <p:nvSpPr>
          <p:cNvPr id="4" name="Title 3">
            <a:extLst>
              <a:ext uri="{FF2B5EF4-FFF2-40B4-BE49-F238E27FC236}">
                <a16:creationId xmlns:a16="http://schemas.microsoft.com/office/drawing/2014/main" id="{4ECCF1AC-3820-70B5-E906-BCB273D245AA}"/>
              </a:ext>
            </a:extLst>
          </p:cNvPr>
          <p:cNvSpPr>
            <a:spLocks noGrp="1"/>
          </p:cNvSpPr>
          <p:nvPr>
            <p:ph type="title"/>
          </p:nvPr>
        </p:nvSpPr>
        <p:spPr/>
        <p:txBody>
          <a:bodyPr/>
          <a:lstStyle/>
          <a:p>
            <a:r>
              <a:rPr lang="en-US" dirty="0"/>
              <a:t>Debt Valuation (FTPL) – Two Perspectives</a:t>
            </a:r>
            <a:endParaRPr lang="en-US" dirty="0">
              <a:solidFill>
                <a:srgbClr val="FF0000"/>
              </a:solidFill>
            </a:endParaRPr>
          </a:p>
        </p:txBody>
      </p:sp>
      <p:sp>
        <p:nvSpPr>
          <p:cNvPr id="5" name="TextBox 4">
            <a:extLst>
              <a:ext uri="{FF2B5EF4-FFF2-40B4-BE49-F238E27FC236}">
                <a16:creationId xmlns:a16="http://schemas.microsoft.com/office/drawing/2014/main" id="{718923B0-858A-CC30-4BFF-72053FCEB16F}"/>
              </a:ext>
            </a:extLst>
          </p:cNvPr>
          <p:cNvSpPr txBox="1"/>
          <p:nvPr/>
        </p:nvSpPr>
        <p:spPr>
          <a:xfrm>
            <a:off x="13330614" y="3748009"/>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068E37-8814-3ACB-1B1B-8CB7A4C6705C}"/>
                  </a:ext>
                </a:extLst>
              </p:cNvPr>
              <p:cNvSpPr txBox="1"/>
              <p:nvPr/>
            </p:nvSpPr>
            <p:spPr>
              <a:xfrm>
                <a:off x="11937573" y="1413862"/>
                <a:ext cx="4023794"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mj-lt"/>
                  </a:rPr>
                  <a:t>Total symmetry of </a:t>
                </a:r>
                <a14:m>
                  <m:oMath xmlns:m="http://schemas.openxmlformats.org/officeDocument/2006/math">
                    <m:r>
                      <a:rPr lang="en-US" sz="2800" i="1" dirty="0" smtClean="0">
                        <a:latin typeface="Cambria Math" panose="02040503050406030204" pitchFamily="18" charset="0"/>
                      </a:rPr>
                      <m:t>𝑁</m:t>
                    </m:r>
                  </m:oMath>
                </a14:m>
                <a:r>
                  <a:rPr lang="en-US" sz="2800" dirty="0">
                    <a:latin typeface="+mj-lt"/>
                  </a:rPr>
                  <a:t> and </a:t>
                </a:r>
                <a14:m>
                  <m:oMath xmlns:m="http://schemas.openxmlformats.org/officeDocument/2006/math">
                    <m:r>
                      <a:rPr lang="en-US" sz="2800" i="1" dirty="0" smtClean="0">
                        <a:latin typeface="Cambria Math" panose="02040503050406030204" pitchFamily="18" charset="0"/>
                      </a:rPr>
                      <m:t>𝑆</m:t>
                    </m:r>
                  </m:oMath>
                </a14:m>
                <a:br>
                  <a:rPr lang="en-US" sz="2800" dirty="0">
                    <a:latin typeface="+mj-lt"/>
                  </a:rPr>
                </a:br>
                <a:r>
                  <a:rPr lang="en-US" sz="2800" dirty="0">
                    <a:latin typeface="+mj-lt"/>
                  </a:rPr>
                  <a:t>(or in steady state)</a:t>
                </a:r>
              </a:p>
            </p:txBody>
          </p:sp>
        </mc:Choice>
        <mc:Fallback xmlns="">
          <p:sp>
            <p:nvSpPr>
              <p:cNvPr id="6" name="TextBox 5">
                <a:extLst>
                  <a:ext uri="{FF2B5EF4-FFF2-40B4-BE49-F238E27FC236}">
                    <a16:creationId xmlns:a16="http://schemas.microsoft.com/office/drawing/2014/main" id="{88068E37-8814-3ACB-1B1B-8CB7A4C6705C}"/>
                  </a:ext>
                </a:extLst>
              </p:cNvPr>
              <p:cNvSpPr txBox="1">
                <a:spLocks noRot="1" noChangeAspect="1" noMove="1" noResize="1" noEditPoints="1" noAdjustHandles="1" noChangeArrowheads="1" noChangeShapeType="1" noTextEdit="1"/>
              </p:cNvSpPr>
              <p:nvPr/>
            </p:nvSpPr>
            <p:spPr>
              <a:xfrm>
                <a:off x="11937573" y="1413862"/>
                <a:ext cx="4023794" cy="954107"/>
              </a:xfrm>
              <a:prstGeom prst="rect">
                <a:avLst/>
              </a:prstGeom>
              <a:blipFill>
                <a:blip r:embed="rId4"/>
                <a:stretch>
                  <a:fillRect l="-2870" t="-5696" b="-17089"/>
                </a:stretch>
              </a:blipFill>
            </p:spPr>
            <p:txBody>
              <a:bodyPr/>
              <a:lstStyle/>
              <a:p>
                <a:r>
                  <a:rPr lang="en-US">
                    <a:noFill/>
                  </a:rPr>
                  <a:t> </a:t>
                </a:r>
              </a:p>
            </p:txBody>
          </p:sp>
        </mc:Fallback>
      </mc:AlternateContent>
    </p:spTree>
    <p:extLst>
      <p:ext uri="{BB962C8B-B14F-4D97-AF65-F5344CB8AC3E}">
        <p14:creationId xmlns:p14="http://schemas.microsoft.com/office/powerpoint/2010/main" val="315802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306530-892E-C0E2-0DBA-535C2822FD1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0129F5F-45F4-61A1-D5C4-EE83B52635E1}"/>
                  </a:ext>
                </a:extLst>
              </p:cNvPr>
              <p:cNvSpPr>
                <a:spLocks noGrp="1"/>
              </p:cNvSpPr>
              <p:nvPr>
                <p:ph idx="1"/>
              </p:nvPr>
            </p:nvSpPr>
            <p:spPr>
              <a:xfrm>
                <a:off x="413172" y="1530773"/>
                <a:ext cx="15177636" cy="7577268"/>
              </a:xfrm>
            </p:spPr>
            <p:txBody>
              <a:bodyPr>
                <a:normAutofit/>
              </a:bodyPr>
              <a:lstStyle/>
              <a:p>
                <a:pPr marL="742950" indent="-742950">
                  <a:buFont typeface="+mj-lt"/>
                  <a:buAutoNum type="arabicPeriod"/>
                </a:pPr>
                <a:r>
                  <a:rPr lang="en-US" dirty="0"/>
                  <a:t>Integrate forward: </a:t>
                </a:r>
                <a14:m>
                  <m:oMath xmlns:m="http://schemas.openxmlformats.org/officeDocument/2006/math">
                    <m:sSubSup>
                      <m:sSubSupPr>
                        <m:ctrlPr>
                          <a:rPr lang="en-US" b="0" i="1" smtClean="0">
                            <a:latin typeface="Cambria Math" panose="02040503050406030204" pitchFamily="18" charset="0"/>
                          </a:rPr>
                        </m:ctrlPr>
                      </m:sSubSupPr>
                      <m:e>
                        <m:sSub>
                          <m:sSubPr>
                            <m:ctrlPr>
                              <a:rPr lang="en-US" b="0"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𝜗</m:t>
                            </m:r>
                          </m:e>
                          <m:sub>
                            <m:r>
                              <a:rPr lang="en-US" b="0" i="1" smtClean="0">
                                <a:solidFill>
                                  <a:schemeClr val="bg1">
                                    <a:lumMod val="65000"/>
                                  </a:schemeClr>
                                </a:solidFill>
                                <a:latin typeface="Cambria Math" panose="02040503050406030204" pitchFamily="18" charset="0"/>
                              </a:rPr>
                              <m:t>𝑡</m:t>
                            </m:r>
                          </m:sub>
                        </m:sSub>
                        <m:r>
                          <a:rPr lang="en-US" b="0" i="1" smtClean="0">
                            <a:latin typeface="Cambria Math" panose="02040503050406030204" pitchFamily="18" charset="0"/>
                          </a:rPr>
                          <m:t>𝜇</m:t>
                        </m:r>
                      </m:e>
                      <m:sub>
                        <m:r>
                          <a:rPr lang="en-US" b="0" i="1" smtClean="0">
                            <a:latin typeface="Cambria Math" panose="02040503050406030204" pitchFamily="18" charset="0"/>
                          </a:rPr>
                          <m:t>𝑡</m:t>
                        </m:r>
                      </m:sub>
                      <m:sup>
                        <m:r>
                          <a:rPr lang="en-US" b="0" i="1" smtClean="0">
                            <a:latin typeface="Cambria Math" panose="02040503050406030204" pitchFamily="18" charset="0"/>
                          </a:rPr>
                          <m:t>𝜗</m:t>
                        </m:r>
                      </m:sup>
                    </m:sSubSup>
                    <m:r>
                      <a:rPr lang="en-US" b="0" i="1" smtClean="0">
                        <a:latin typeface="Cambria Math" panose="02040503050406030204" pitchFamily="18" charset="0"/>
                      </a:rPr>
                      <m:t>=</m:t>
                    </m:r>
                    <m:sSub>
                      <m:sSubPr>
                        <m:ctrlPr>
                          <a:rPr lang="en-US" b="0"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𝜗</m:t>
                        </m:r>
                      </m:e>
                      <m:sub>
                        <m:r>
                          <a:rPr lang="en-US" b="0" i="1" smtClean="0">
                            <a:solidFill>
                              <a:schemeClr val="bg1">
                                <a:lumMod val="65000"/>
                              </a:schemeClr>
                            </a:solidFill>
                            <a:latin typeface="Cambria Math" panose="02040503050406030204" pitchFamily="18" charset="0"/>
                          </a:rPr>
                          <m:t>𝑡</m:t>
                        </m:r>
                      </m:sub>
                    </m:sSub>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i="1">
                                <a:latin typeface="Cambria Math" panose="02040503050406030204" pitchFamily="18" charset="0"/>
                              </a:rPr>
                              <m:t>𝜌</m:t>
                            </m:r>
                            <m:r>
                              <a:rPr lang="en-US" i="1" smtClean="0">
                                <a:solidFill>
                                  <a:srgbClr val="667E84"/>
                                </a:solidFill>
                                <a:latin typeface="Cambria Math" panose="02040503050406030204" pitchFamily="18" charset="0"/>
                              </a:rPr>
                              <m:t>+</m:t>
                            </m:r>
                            <m:limUpp>
                              <m:limUppPr>
                                <m:ctrlPr>
                                  <a:rPr lang="en-US" i="1">
                                    <a:solidFill>
                                      <a:schemeClr val="bg1">
                                        <a:lumMod val="75000"/>
                                      </a:schemeClr>
                                    </a:solidFill>
                                    <a:latin typeface="Cambria Math" panose="02040503050406030204" pitchFamily="18" charset="0"/>
                                  </a:rPr>
                                </m:ctrlPr>
                              </m:limUppPr>
                              <m:e>
                                <m:groupChr>
                                  <m:groupChrPr>
                                    <m:chr m:val="⏞"/>
                                    <m:pos m:val="top"/>
                                    <m:vertJc m:val="bot"/>
                                    <m:ctrlPr>
                                      <a:rPr lang="en-US" i="1">
                                        <a:solidFill>
                                          <a:schemeClr val="bg1">
                                            <a:lumMod val="75000"/>
                                          </a:schemeClr>
                                        </a:solidFill>
                                        <a:latin typeface="Cambria Math" panose="02040503050406030204" pitchFamily="18" charset="0"/>
                                      </a:rPr>
                                    </m:ctrlPr>
                                  </m:groupChrPr>
                                  <m:e>
                                    <m:r>
                                      <m:rPr>
                                        <m:brk/>
                                      </m:rPr>
                                      <a:rPr lang="en-US" i="1" smtClean="0">
                                        <a:solidFill>
                                          <a:srgbClr val="667E84"/>
                                        </a:solidFill>
                                        <a:latin typeface="Cambria Math" panose="02040503050406030204" pitchFamily="18" charset="0"/>
                                      </a:rPr>
                                      <m:t>𝑔</m:t>
                                    </m:r>
                                  </m:e>
                                </m:groupChr>
                              </m:e>
                              <m:lim>
                                <m:r>
                                  <m:rPr>
                                    <m:sty m:val="p"/>
                                  </m:rPr>
                                  <a:rPr lang="en-US">
                                    <a:solidFill>
                                      <a:schemeClr val="bg1">
                                        <a:lumMod val="75000"/>
                                      </a:schemeClr>
                                    </a:solidFill>
                                    <a:latin typeface="Cambria Math" panose="02040503050406030204" pitchFamily="18" charset="0"/>
                                  </a:rPr>
                                  <m:t>Φ</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𝜄</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𝛿</m:t>
                                </m:r>
                              </m:lim>
                            </m:limUp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b="0" i="1" smtClean="0">
                                            <a:latin typeface="Cambria Math" panose="02040503050406030204" pitchFamily="18" charset="0"/>
                                          </a:rPr>
                                        </m:ctrlPr>
                                      </m:sSubPr>
                                      <m:e>
                                        <m:r>
                                          <a:rPr lang="en-US" i="1">
                                            <a:latin typeface="Cambria Math" panose="02040503050406030204" pitchFamily="18" charset="0"/>
                                          </a:rPr>
                                          <m:t>𝜗</m:t>
                                        </m:r>
                                      </m:e>
                                      <m:sub>
                                        <m:r>
                                          <a:rPr lang="en-US" b="0" i="1" smtClean="0">
                                            <a:latin typeface="Cambria Math" panose="02040503050406030204" pitchFamily="18" charset="0"/>
                                          </a:rPr>
                                          <m:t>𝑡</m:t>
                                        </m:r>
                                      </m:sub>
                                    </m:sSub>
                                  </m:e>
                                </m:d>
                              </m:e>
                              <m:sup>
                                <m:r>
                                  <a:rPr lang="en-US" i="1">
                                    <a:latin typeface="Cambria Math" panose="02040503050406030204" pitchFamily="18" charset="0"/>
                                  </a:rPr>
                                  <m:t>2</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e>
                        </m:groupChr>
                      </m:e>
                      <m:li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𝑓</m:t>
                            </m:r>
                          </m:sup>
                        </m:sSup>
                      </m:lim>
                    </m:limLow>
                    <m:r>
                      <a:rPr lang="en-US" b="0" i="1" smtClean="0">
                        <a:solidFill>
                          <a:srgbClr val="667E84"/>
                        </a:solidFill>
                        <a:latin typeface="Cambria Math" panose="02040503050406030204" pitchFamily="18" charset="0"/>
                      </a:rPr>
                      <m:t>−</m:t>
                    </m:r>
                    <m:r>
                      <a:rPr lang="en-US" b="0" i="1" smtClean="0">
                        <a:solidFill>
                          <a:srgbClr val="667E84"/>
                        </a:solidFill>
                        <a:latin typeface="Cambria Math" panose="02040503050406030204" pitchFamily="18" charset="0"/>
                      </a:rPr>
                      <m:t>𝑔</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sSubSup>
                              <m:sSubSupPr>
                                <m:ctrlPr>
                                  <a:rPr lang="en-US" i="1">
                                    <a:latin typeface="Cambria Math" panose="02040503050406030204" pitchFamily="18" charset="0"/>
                                    <a:ea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e>
                        </m:groupChr>
                      </m:e>
                      <m:li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lim>
                    </m:limLow>
                    <m:r>
                      <a:rPr lang="en-US" b="0" i="1" smtClean="0">
                        <a:latin typeface="Cambria Math" panose="02040503050406030204" pitchFamily="18" charset="0"/>
                        <a:ea typeface="Cambria Math" panose="02040503050406030204" pitchFamily="18" charset="0"/>
                      </a:rPr>
                      <m:t>)</m:t>
                    </m:r>
                  </m:oMath>
                </a14:m>
                <a:endParaRPr lang="en-US" dirty="0"/>
              </a:p>
              <a:p>
                <a:r>
                  <a:rPr lang="en-US" sz="3600" b="1" dirty="0">
                    <a:solidFill>
                      <a:srgbClr val="589390"/>
                    </a:solidFill>
                  </a:rPr>
                  <a:t>FTPL equation:  </a:t>
                </a:r>
                <a14:m>
                  <m:oMath xmlns:m="http://schemas.openxmlformats.org/officeDocument/2006/math">
                    <m:f>
                      <m:fPr>
                        <m:ctrlPr>
                          <a:rPr lang="en-US" sz="3600" b="1" i="1" smtClean="0">
                            <a:solidFill>
                              <a:srgbClr val="589390"/>
                            </a:solidFill>
                            <a:latin typeface="Cambria Math" panose="02040503050406030204" pitchFamily="18" charset="0"/>
                          </a:rPr>
                        </m:ctrlPr>
                      </m:fPr>
                      <m:num>
                        <m:sSub>
                          <m:sSubPr>
                            <m:ctrlPr>
                              <a:rPr lang="en-US" sz="3600" b="1" i="1" smtClean="0">
                                <a:solidFill>
                                  <a:srgbClr val="589390"/>
                                </a:solidFill>
                                <a:latin typeface="Cambria Math" panose="02040503050406030204" pitchFamily="18" charset="0"/>
                              </a:rPr>
                            </m:ctrlPr>
                          </m:sSubPr>
                          <m:e>
                            <m:r>
                              <a:rPr lang="en-US" b="1" i="1">
                                <a:solidFill>
                                  <a:srgbClr val="589390"/>
                                </a:solidFill>
                                <a:latin typeface="Cambria Math" panose="02040503050406030204" pitchFamily="18" charset="0"/>
                                <a:ea typeface="Cambria Math" panose="02040503050406030204" pitchFamily="18" charset="0"/>
                              </a:rPr>
                              <m:t>𝓑</m:t>
                            </m:r>
                          </m:e>
                          <m:sub>
                            <m:r>
                              <a:rPr lang="en-US" sz="3600" b="1" i="1" smtClean="0">
                                <a:solidFill>
                                  <a:srgbClr val="589390"/>
                                </a:solidFill>
                                <a:latin typeface="Cambria Math" panose="02040503050406030204" pitchFamily="18" charset="0"/>
                              </a:rPr>
                              <m:t>𝟎</m:t>
                            </m:r>
                          </m:sub>
                        </m:sSub>
                      </m:num>
                      <m:den>
                        <m:sSub>
                          <m:sSubPr>
                            <m:ctrlPr>
                              <a:rPr lang="en-US" b="1" i="1">
                                <a:solidFill>
                                  <a:srgbClr val="589390"/>
                                </a:solidFill>
                                <a:latin typeface="Cambria Math" panose="02040503050406030204" pitchFamily="18" charset="0"/>
                                <a:ea typeface="Cambria Math" panose="02040503050406030204" pitchFamily="18" charset="0"/>
                              </a:rPr>
                            </m:ctrlPr>
                          </m:sSubPr>
                          <m:e>
                            <m:r>
                              <a:rPr lang="en-US" b="1" i="1">
                                <a:solidFill>
                                  <a:srgbClr val="589390"/>
                                </a:solidFill>
                                <a:latin typeface="Cambria Math" panose="02040503050406030204" pitchFamily="18" charset="0"/>
                                <a:ea typeface="Cambria Math" panose="02040503050406030204" pitchFamily="18" charset="0"/>
                              </a:rPr>
                              <m:t>℘</m:t>
                            </m:r>
                          </m:e>
                          <m:sub>
                            <m:r>
                              <a:rPr lang="en-US" b="1" i="1" smtClean="0">
                                <a:solidFill>
                                  <a:srgbClr val="589390"/>
                                </a:solidFill>
                                <a:latin typeface="Cambria Math" panose="02040503050406030204" pitchFamily="18" charset="0"/>
                                <a:ea typeface="Cambria Math" panose="02040503050406030204" pitchFamily="18" charset="0"/>
                              </a:rPr>
                              <m:t>𝟎</m:t>
                            </m:r>
                          </m:sub>
                        </m:sSub>
                      </m:den>
                    </m:f>
                    <m:r>
                      <a:rPr lang="en-US" sz="3600" b="1" i="1" smtClean="0">
                        <a:solidFill>
                          <a:srgbClr val="589390"/>
                        </a:solidFill>
                        <a:latin typeface="Cambria Math" panose="02040503050406030204" pitchFamily="18" charset="0"/>
                      </a:rPr>
                      <m:t>=</m:t>
                    </m:r>
                    <m:r>
                      <a:rPr lang="en-US" b="1" i="1">
                        <a:solidFill>
                          <a:srgbClr val="589390"/>
                        </a:solidFill>
                        <a:latin typeface="Cambria Math" panose="02040503050406030204" pitchFamily="18" charset="0"/>
                        <a:ea typeface="Cambria Math" panose="02040503050406030204" pitchFamily="18" charset="0"/>
                      </a:rPr>
                      <m:t>𝔼</m:t>
                    </m:r>
                    <m:d>
                      <m:dPr>
                        <m:begChr m:val="["/>
                        <m:endChr m:val="]"/>
                        <m:ctrlPr>
                          <a:rPr lang="en-US" b="1" i="1" smtClean="0">
                            <a:solidFill>
                              <a:srgbClr val="589390"/>
                            </a:solidFill>
                            <a:latin typeface="Cambria Math" panose="02040503050406030204" pitchFamily="18" charset="0"/>
                            <a:ea typeface="Cambria Math" panose="02040503050406030204" pitchFamily="18" charset="0"/>
                          </a:rPr>
                        </m:ctrlPr>
                      </m:dPr>
                      <m:e>
                        <m:nary>
                          <m:naryPr>
                            <m:ctrlPr>
                              <a:rPr lang="en-US" b="1" i="1">
                                <a:solidFill>
                                  <a:srgbClr val="589390"/>
                                </a:solidFill>
                                <a:latin typeface="Cambria Math" panose="02040503050406030204" pitchFamily="18" charset="0"/>
                              </a:rPr>
                            </m:ctrlPr>
                          </m:naryPr>
                          <m:sub>
                            <m:r>
                              <m:rPr>
                                <m:brk m:alnAt="23"/>
                              </m:rPr>
                              <a:rPr lang="en-US" b="1" i="1">
                                <a:solidFill>
                                  <a:srgbClr val="589390"/>
                                </a:solidFill>
                                <a:latin typeface="Cambria Math"/>
                              </a:rPr>
                              <m:t>𝟎</m:t>
                            </m:r>
                          </m:sub>
                          <m:sup>
                            <m:r>
                              <a:rPr lang="en-US" b="1" i="1">
                                <a:solidFill>
                                  <a:srgbClr val="589390"/>
                                </a:solidFill>
                                <a:latin typeface="Cambria Math"/>
                                <a:ea typeface="Cambria Math"/>
                              </a:rPr>
                              <m:t>∞</m:t>
                            </m:r>
                          </m:sup>
                          <m:e>
                            <m:sSup>
                              <m:sSupPr>
                                <m:ctrlPr>
                                  <a:rPr lang="en-US" b="1" i="1">
                                    <a:solidFill>
                                      <a:srgbClr val="589390"/>
                                    </a:solidFill>
                                    <a:latin typeface="Cambria Math" panose="02040503050406030204" pitchFamily="18" charset="0"/>
                                  </a:rPr>
                                </m:ctrlPr>
                              </m:sSupPr>
                              <m:e>
                                <m:r>
                                  <a:rPr lang="en-US" b="1" i="1">
                                    <a:solidFill>
                                      <a:srgbClr val="589390"/>
                                    </a:solidFill>
                                    <a:latin typeface="Cambria Math" panose="02040503050406030204" pitchFamily="18" charset="0"/>
                                  </a:rPr>
                                  <m:t>𝒆</m:t>
                                </m:r>
                              </m:e>
                              <m:sup>
                                <m:r>
                                  <a:rPr lang="en-US" b="1" i="1">
                                    <a:solidFill>
                                      <a:srgbClr val="589390"/>
                                    </a:solidFill>
                                    <a:latin typeface="Cambria Math" panose="02040503050406030204" pitchFamily="18" charset="0"/>
                                  </a:rPr>
                                  <m:t>−</m:t>
                                </m:r>
                                <m:sSup>
                                  <m:sSupPr>
                                    <m:ctrlPr>
                                      <a:rPr lang="en-US" b="1" i="1">
                                        <a:solidFill>
                                          <a:srgbClr val="589390"/>
                                        </a:solidFill>
                                        <a:latin typeface="Cambria Math" panose="02040503050406030204" pitchFamily="18" charset="0"/>
                                      </a:rPr>
                                    </m:ctrlPr>
                                  </m:sSupPr>
                                  <m:e>
                                    <m:r>
                                      <a:rPr lang="en-US" b="1" i="1">
                                        <a:solidFill>
                                          <a:srgbClr val="589390"/>
                                        </a:solidFill>
                                        <a:latin typeface="Cambria Math" panose="02040503050406030204" pitchFamily="18" charset="0"/>
                                      </a:rPr>
                                      <m:t>𝒓</m:t>
                                    </m:r>
                                  </m:e>
                                  <m:sup>
                                    <m:r>
                                      <a:rPr lang="en-US" b="1" i="1">
                                        <a:solidFill>
                                          <a:srgbClr val="589390"/>
                                        </a:solidFill>
                                        <a:latin typeface="Cambria Math" panose="02040503050406030204" pitchFamily="18" charset="0"/>
                                      </a:rPr>
                                      <m:t>𝒇</m:t>
                                    </m:r>
                                  </m:sup>
                                </m:sSup>
                                <m:r>
                                  <a:rPr lang="en-US" b="1" i="1">
                                    <a:solidFill>
                                      <a:srgbClr val="589390"/>
                                    </a:solidFill>
                                    <a:latin typeface="Cambria Math" panose="02040503050406030204" pitchFamily="18" charset="0"/>
                                  </a:rPr>
                                  <m:t>𝒕</m:t>
                                </m:r>
                              </m:sup>
                            </m:sSup>
                            <m:r>
                              <a:rPr lang="en-US" b="1" i="1">
                                <a:solidFill>
                                  <a:srgbClr val="589390"/>
                                </a:solidFill>
                                <a:latin typeface="Cambria Math" panose="02040503050406030204" pitchFamily="18" charset="0"/>
                                <a:ea typeface="Cambria Math"/>
                              </a:rPr>
                              <m:t>𝒔</m:t>
                            </m:r>
                            <m:sSub>
                              <m:sSubPr>
                                <m:ctrlPr>
                                  <a:rPr lang="en-US" b="1" i="1">
                                    <a:solidFill>
                                      <a:srgbClr val="589390"/>
                                    </a:solidFill>
                                    <a:latin typeface="Cambria Math" panose="02040503050406030204" pitchFamily="18" charset="0"/>
                                    <a:ea typeface="Cambria Math"/>
                                  </a:rPr>
                                </m:ctrlPr>
                              </m:sSubPr>
                              <m:e>
                                <m:r>
                                  <a:rPr lang="en-US" b="1" i="1">
                                    <a:solidFill>
                                      <a:srgbClr val="589390"/>
                                    </a:solidFill>
                                    <a:latin typeface="Cambria Math" panose="02040503050406030204" pitchFamily="18" charset="0"/>
                                    <a:ea typeface="Cambria Math"/>
                                  </a:rPr>
                                  <m:t>𝑲</m:t>
                                </m:r>
                              </m:e>
                              <m:sub>
                                <m:r>
                                  <a:rPr lang="en-US" b="1" i="1">
                                    <a:solidFill>
                                      <a:srgbClr val="589390"/>
                                    </a:solidFill>
                                    <a:latin typeface="Cambria Math" panose="02040503050406030204" pitchFamily="18" charset="0"/>
                                    <a:ea typeface="Cambria Math"/>
                                  </a:rPr>
                                  <m:t>𝒕</m:t>
                                </m:r>
                              </m:sub>
                            </m:sSub>
                            <m:r>
                              <a:rPr lang="en-US" b="1" i="1">
                                <a:solidFill>
                                  <a:srgbClr val="589390"/>
                                </a:solidFill>
                                <a:latin typeface="Cambria Math"/>
                              </a:rPr>
                              <m:t>𝒅𝒕</m:t>
                            </m:r>
                          </m:e>
                        </m:nary>
                      </m:e>
                    </m:d>
                  </m:oMath>
                </a14:m>
                <a:r>
                  <a:rPr lang="en-US" dirty="0">
                    <a:solidFill>
                      <a:srgbClr val="589390"/>
                    </a:solidFill>
                  </a:rPr>
                  <a:t>    </a:t>
                </a:r>
                <a:r>
                  <a:rPr lang="en-US" sz="3200" dirty="0"/>
                  <a:t>if </a:t>
                </a:r>
                <a14:m>
                  <m:oMath xmlns:m="http://schemas.openxmlformats.org/officeDocument/2006/math">
                    <m:r>
                      <a:rPr lang="en-US" sz="3200" b="0" i="1" smtClean="0">
                        <a:latin typeface="Cambria Math" panose="02040503050406030204" pitchFamily="18" charset="0"/>
                      </a:rPr>
                      <m:t>𝑔</m:t>
                    </m:r>
                    <m:r>
                      <a:rPr lang="en-US" sz="3200" b="0" i="1" smtClean="0">
                        <a:latin typeface="Cambria Math" panose="02040503050406030204" pitchFamily="18" charset="0"/>
                      </a:rPr>
                      <m:t>&lt;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𝑓</m:t>
                        </m:r>
                      </m:sup>
                    </m:sSup>
                  </m:oMath>
                </a14:m>
                <a:r>
                  <a:rPr lang="en-US" sz="3200" dirty="0"/>
                  <a:t> since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𝑡</m:t>
                        </m:r>
                      </m:sub>
                    </m:sSub>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𝑔𝑡</m:t>
                        </m:r>
                      </m:sup>
                    </m:s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0</m:t>
                        </m:r>
                      </m:sub>
                    </m:sSub>
                  </m:oMath>
                </a14:m>
                <a:endParaRPr lang="en-US" dirty="0"/>
              </a:p>
              <a:p>
                <a:endParaRPr lang="en-US" dirty="0"/>
              </a:p>
              <a:p>
                <a:pPr marL="742950" indent="-742950">
                  <a:buFont typeface="+mj-lt"/>
                  <a:buAutoNum type="arabicPeriod" startAt="2"/>
                </a:pPr>
                <a:r>
                  <a:rPr lang="en-US" dirty="0"/>
                  <a:t>Integrate forward: </a:t>
                </a:r>
                <a14:m>
                  <m:oMath xmlns:m="http://schemas.openxmlformats.org/officeDocument/2006/math">
                    <m:sSubSup>
                      <m:sSubSupPr>
                        <m:ctrlPr>
                          <a:rPr lang="en-US" b="0" i="1" smtClean="0">
                            <a:latin typeface="Cambria Math" panose="02040503050406030204" pitchFamily="18" charset="0"/>
                          </a:rPr>
                        </m:ctrlPr>
                      </m:sSubSupPr>
                      <m:e>
                        <m:sSub>
                          <m:sSubPr>
                            <m:ctrlPr>
                              <a:rPr lang="en-US" b="0"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𝜗</m:t>
                            </m:r>
                          </m:e>
                          <m:sub>
                            <m:r>
                              <a:rPr lang="en-US" b="0" i="1" smtClean="0">
                                <a:solidFill>
                                  <a:schemeClr val="bg1">
                                    <a:lumMod val="65000"/>
                                  </a:schemeClr>
                                </a:solidFill>
                                <a:latin typeface="Cambria Math" panose="02040503050406030204" pitchFamily="18" charset="0"/>
                              </a:rPr>
                              <m:t>𝑡</m:t>
                            </m:r>
                          </m:sub>
                        </m:sSub>
                        <m:r>
                          <a:rPr lang="en-US" b="0" i="1" smtClean="0">
                            <a:latin typeface="Cambria Math" panose="02040503050406030204" pitchFamily="18" charset="0"/>
                          </a:rPr>
                          <m:t>𝜇</m:t>
                        </m:r>
                      </m:e>
                      <m:sub>
                        <m:r>
                          <a:rPr lang="en-US" b="0" i="1" smtClean="0">
                            <a:latin typeface="Cambria Math" panose="02040503050406030204" pitchFamily="18" charset="0"/>
                          </a:rPr>
                          <m:t>𝑡</m:t>
                        </m:r>
                      </m:sub>
                      <m:sup>
                        <m:r>
                          <a:rPr lang="en-US" b="0" i="1" smtClean="0">
                            <a:latin typeface="Cambria Math" panose="02040503050406030204" pitchFamily="18" charset="0"/>
                          </a:rPr>
                          <m:t>𝜗</m:t>
                        </m:r>
                      </m:sup>
                    </m:sSubSup>
                    <m:r>
                      <a:rPr lang="en-US" b="0" i="1" smtClean="0">
                        <a:latin typeface="Cambria Math" panose="02040503050406030204" pitchFamily="18" charset="0"/>
                      </a:rPr>
                      <m:t>=</m:t>
                    </m:r>
                    <m:sSub>
                      <m:sSubPr>
                        <m:ctrlPr>
                          <a:rPr lang="en-US" b="0"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𝜗</m:t>
                        </m:r>
                      </m:e>
                      <m:sub>
                        <m:r>
                          <a:rPr lang="en-US" b="0" i="1" smtClean="0">
                            <a:solidFill>
                              <a:schemeClr val="bg1">
                                <a:lumMod val="65000"/>
                              </a:schemeClr>
                            </a:solidFill>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𝜗</m:t>
                                </m:r>
                              </m:e>
                              <m:sub>
                                <m:r>
                                  <a:rPr lang="en-US" i="1">
                                    <a:latin typeface="Cambria Math" panose="02040503050406030204" pitchFamily="18" charset="0"/>
                                  </a:rPr>
                                  <m:t>𝑡</m:t>
                                </m:r>
                              </m:sub>
                            </m:sSub>
                          </m:e>
                        </m:d>
                      </m:e>
                      <m:sup>
                        <m:r>
                          <a:rPr lang="en-US" i="1">
                            <a:latin typeface="Cambria Math" panose="02040503050406030204" pitchFamily="18" charset="0"/>
                          </a:rPr>
                          <m:t>2</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b="0" i="1" smtClean="0">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r>
                      <a:rPr lang="en-US" b="0" i="1" smtClean="0">
                        <a:latin typeface="Cambria Math" panose="02040503050406030204" pitchFamily="18" charset="0"/>
                        <a:ea typeface="Cambria Math" panose="02040503050406030204" pitchFamily="18" charset="0"/>
                      </a:rPr>
                      <m:t>)</m:t>
                    </m:r>
                  </m:oMath>
                </a14:m>
                <a:endParaRPr lang="en-US" dirty="0"/>
              </a:p>
              <a:p>
                <a:r>
                  <a:rPr lang="en-US" sz="3600" b="1" dirty="0">
                    <a:solidFill>
                      <a:srgbClr val="667E84"/>
                    </a:solidFill>
                  </a:rPr>
                  <a:t>New FTPL equation:</a:t>
                </a:r>
              </a:p>
              <a:p>
                <a:pPr marL="0" indent="0">
                  <a:buNone/>
                </a:pPr>
                <a:br>
                  <a:rPr lang="en-US" sz="1400" b="1" dirty="0">
                    <a:solidFill>
                      <a:srgbClr val="667E84"/>
                    </a:solidFill>
                  </a:rPr>
                </a:br>
                <a14:m>
                  <m:oMathPara xmlns:m="http://schemas.openxmlformats.org/officeDocument/2006/math">
                    <m:oMathParaPr>
                      <m:jc m:val="centerGroup"/>
                    </m:oMathParaPr>
                    <m:oMath xmlns:m="http://schemas.openxmlformats.org/officeDocument/2006/math">
                      <m:f>
                        <m:fPr>
                          <m:ctrlPr>
                            <a:rPr lang="en-US" sz="3600" b="1" i="1" smtClean="0">
                              <a:solidFill>
                                <a:srgbClr val="589390"/>
                              </a:solidFill>
                              <a:latin typeface="Cambria Math" panose="02040503050406030204" pitchFamily="18" charset="0"/>
                            </a:rPr>
                          </m:ctrlPr>
                        </m:fPr>
                        <m:num>
                          <m:sSub>
                            <m:sSubPr>
                              <m:ctrlPr>
                                <a:rPr lang="en-US" sz="3600" b="1" i="1" smtClean="0">
                                  <a:solidFill>
                                    <a:srgbClr val="589390"/>
                                  </a:solidFill>
                                  <a:latin typeface="Cambria Math" panose="02040503050406030204" pitchFamily="18" charset="0"/>
                                </a:rPr>
                              </m:ctrlPr>
                            </m:sSubPr>
                            <m:e>
                              <m:r>
                                <a:rPr lang="en-US" b="1" i="1">
                                  <a:solidFill>
                                    <a:srgbClr val="589390"/>
                                  </a:solidFill>
                                  <a:latin typeface="Cambria Math" panose="02040503050406030204" pitchFamily="18" charset="0"/>
                                  <a:ea typeface="Cambria Math" panose="02040503050406030204" pitchFamily="18" charset="0"/>
                                </a:rPr>
                                <m:t>𝓑</m:t>
                              </m:r>
                            </m:e>
                            <m:sub>
                              <m:r>
                                <a:rPr lang="en-US" sz="3600" b="1" i="1" smtClean="0">
                                  <a:solidFill>
                                    <a:srgbClr val="589390"/>
                                  </a:solidFill>
                                  <a:latin typeface="Cambria Math" panose="02040503050406030204" pitchFamily="18" charset="0"/>
                                </a:rPr>
                                <m:t>𝟎</m:t>
                              </m:r>
                            </m:sub>
                          </m:sSub>
                        </m:num>
                        <m:den>
                          <m:sSub>
                            <m:sSubPr>
                              <m:ctrlPr>
                                <a:rPr lang="en-US" b="1" i="1">
                                  <a:solidFill>
                                    <a:srgbClr val="589390"/>
                                  </a:solidFill>
                                  <a:latin typeface="Cambria Math" panose="02040503050406030204" pitchFamily="18" charset="0"/>
                                  <a:ea typeface="Cambria Math" panose="02040503050406030204" pitchFamily="18" charset="0"/>
                                </a:rPr>
                              </m:ctrlPr>
                            </m:sSubPr>
                            <m:e>
                              <m:r>
                                <a:rPr lang="en-US" b="1" i="1">
                                  <a:solidFill>
                                    <a:srgbClr val="589390"/>
                                  </a:solidFill>
                                  <a:latin typeface="Cambria Math" panose="02040503050406030204" pitchFamily="18" charset="0"/>
                                  <a:ea typeface="Cambria Math" panose="02040503050406030204" pitchFamily="18" charset="0"/>
                                </a:rPr>
                                <m:t>℘</m:t>
                              </m:r>
                            </m:e>
                            <m:sub>
                              <m:r>
                                <a:rPr lang="en-US" b="1" i="1" smtClean="0">
                                  <a:solidFill>
                                    <a:srgbClr val="589390"/>
                                  </a:solidFill>
                                  <a:latin typeface="Cambria Math" panose="02040503050406030204" pitchFamily="18" charset="0"/>
                                  <a:ea typeface="Cambria Math" panose="02040503050406030204" pitchFamily="18" charset="0"/>
                                </a:rPr>
                                <m:t>𝟎</m:t>
                              </m:r>
                            </m:sub>
                          </m:sSub>
                        </m:den>
                      </m:f>
                      <m:r>
                        <a:rPr lang="en-US" sz="3600" b="0" i="1" smtClean="0">
                          <a:solidFill>
                            <a:srgbClr val="589390"/>
                          </a:solidFill>
                          <a:latin typeface="Cambria Math" panose="02040503050406030204" pitchFamily="18" charset="0"/>
                        </a:rPr>
                        <m:t>=</m:t>
                      </m:r>
                      <m:r>
                        <a:rPr lang="en-US" i="1">
                          <a:solidFill>
                            <a:srgbClr val="589390"/>
                          </a:solidFill>
                          <a:latin typeface="Cambria Math" panose="02040503050406030204" pitchFamily="18" charset="0"/>
                          <a:ea typeface="Cambria Math" panose="02040503050406030204" pitchFamily="18" charset="0"/>
                        </a:rPr>
                        <m:t>𝔼</m:t>
                      </m:r>
                      <m:r>
                        <a:rPr lang="en-US" b="0" i="1" smtClean="0">
                          <a:solidFill>
                            <a:srgbClr val="589390"/>
                          </a:solidFill>
                          <a:latin typeface="Cambria Math" panose="02040503050406030204" pitchFamily="18" charset="0"/>
                          <a:ea typeface="Cambria Math" panose="02040503050406030204" pitchFamily="18" charset="0"/>
                        </a:rPr>
                        <m:t>[</m:t>
                      </m:r>
                      <m:nary>
                        <m:naryPr>
                          <m:ctrlPr>
                            <a:rPr lang="en-US" i="1">
                              <a:solidFill>
                                <a:srgbClr val="589390"/>
                              </a:solidFill>
                              <a:latin typeface="Cambria Math" panose="02040503050406030204" pitchFamily="18" charset="0"/>
                            </a:rPr>
                          </m:ctrlPr>
                        </m:naryPr>
                        <m:sub>
                          <m:r>
                            <m:rPr>
                              <m:brk m:alnAt="23"/>
                            </m:rPr>
                            <a:rPr lang="en-US" i="1">
                              <a:solidFill>
                                <a:srgbClr val="589390"/>
                              </a:solidFill>
                              <a:latin typeface="Cambria Math"/>
                            </a:rPr>
                            <m:t>0</m:t>
                          </m:r>
                        </m:sub>
                        <m:sup>
                          <m:r>
                            <a:rPr lang="en-US" i="1">
                              <a:solidFill>
                                <a:srgbClr val="589390"/>
                              </a:solidFill>
                              <a:latin typeface="Cambria Math"/>
                              <a:ea typeface="Cambria Math"/>
                            </a:rPr>
                            <m:t>∞</m:t>
                          </m:r>
                        </m:sup>
                        <m:e>
                          <m:limLow>
                            <m:limLowPr>
                              <m:ctrlPr>
                                <a:rPr lang="de-DE" i="1">
                                  <a:solidFill>
                                    <a:srgbClr val="589390"/>
                                  </a:solidFill>
                                  <a:latin typeface="Cambria Math" panose="02040503050406030204" pitchFamily="18" charset="0"/>
                                </a:rPr>
                              </m:ctrlPr>
                            </m:limLowPr>
                            <m:e>
                              <m:groupChr>
                                <m:groupChrPr>
                                  <m:chr m:val="⏟"/>
                                  <m:ctrlPr>
                                    <a:rPr lang="de-DE" i="1">
                                      <a:solidFill>
                                        <a:srgbClr val="589390"/>
                                      </a:solidFill>
                                      <a:latin typeface="Cambria Math" panose="02040503050406030204" pitchFamily="18" charset="0"/>
                                    </a:rPr>
                                  </m:ctrlPr>
                                </m:groupChrPr>
                                <m:e>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m:t>
                                      </m:r>
                                      <m:r>
                                        <a:rPr lang="en-US" i="1">
                                          <a:solidFill>
                                            <a:srgbClr val="589390"/>
                                          </a:solidFill>
                                          <a:latin typeface="Cambria Math" panose="02040503050406030204" pitchFamily="18" charset="0"/>
                                        </a:rPr>
                                        <m:t>𝜉</m:t>
                                      </m:r>
                                    </m:e>
                                    <m:sub>
                                      <m:r>
                                        <a:rPr lang="en-US" i="1">
                                          <a:solidFill>
                                            <a:srgbClr val="589390"/>
                                          </a:solidFill>
                                          <a:latin typeface="Cambria Math" panose="02040503050406030204" pitchFamily="18" charset="0"/>
                                        </a:rPr>
                                        <m:t>𝑡</m:t>
                                      </m:r>
                                    </m:sub>
                                    <m:sup>
                                      <m:acc>
                                        <m:accPr>
                                          <m:chr m:val="̃"/>
                                          <m:ctrlPr>
                                            <a:rPr lang="en-US" i="1">
                                              <a:solidFill>
                                                <a:srgbClr val="589390"/>
                                              </a:solidFill>
                                              <a:latin typeface="Cambria Math" panose="02040503050406030204" pitchFamily="18" charset="0"/>
                                            </a:rPr>
                                          </m:ctrlPr>
                                        </m:accPr>
                                        <m:e>
                                          <m:r>
                                            <a:rPr lang="en-US" i="1">
                                              <a:solidFill>
                                                <a:srgbClr val="589390"/>
                                              </a:solidFill>
                                              <a:latin typeface="Cambria Math" panose="02040503050406030204" pitchFamily="18" charset="0"/>
                                            </a:rPr>
                                            <m:t>𝑖</m:t>
                                          </m:r>
                                        </m:e>
                                      </m:acc>
                                    </m:sup>
                                  </m:sSubSup>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𝜂</m:t>
                                      </m:r>
                                    </m:e>
                                    <m:sub>
                                      <m:r>
                                        <a:rPr lang="en-US" i="1">
                                          <a:solidFill>
                                            <a:srgbClr val="589390"/>
                                          </a:solidFill>
                                          <a:latin typeface="Cambria Math" panose="02040503050406030204" pitchFamily="18" charset="0"/>
                                        </a:rPr>
                                        <m:t>𝑡</m:t>
                                      </m:r>
                                    </m:sub>
                                    <m:sup>
                                      <m:acc>
                                        <m:accPr>
                                          <m:chr m:val="̃"/>
                                          <m:ctrlPr>
                                            <a:rPr lang="en-US" i="1">
                                              <a:solidFill>
                                                <a:srgbClr val="589390"/>
                                              </a:solidFill>
                                              <a:latin typeface="Cambria Math" panose="02040503050406030204" pitchFamily="18" charset="0"/>
                                            </a:rPr>
                                          </m:ctrlPr>
                                        </m:accPr>
                                        <m:e>
                                          <m:r>
                                            <a:rPr lang="en-US" i="1">
                                              <a:solidFill>
                                                <a:srgbClr val="589390"/>
                                              </a:solidFill>
                                              <a:latin typeface="Cambria Math" panose="02040503050406030204" pitchFamily="18" charset="0"/>
                                            </a:rPr>
                                            <m:t>𝑖</m:t>
                                          </m:r>
                                        </m:e>
                                      </m:acc>
                                    </m:sup>
                                  </m:sSubSup>
                                  <m:r>
                                    <a:rPr lang="en-US" i="1">
                                      <a:solidFill>
                                        <a:srgbClr val="589390"/>
                                      </a:solidFill>
                                      <a:latin typeface="Cambria Math" panose="02040503050406030204" pitchFamily="18" charset="0"/>
                                    </a:rPr>
                                    <m:t>𝑑</m:t>
                                  </m:r>
                                  <m:acc>
                                    <m:accPr>
                                      <m:chr m:val="̃"/>
                                      <m:ctrlPr>
                                        <a:rPr lang="en-US" i="1">
                                          <a:solidFill>
                                            <a:srgbClr val="589390"/>
                                          </a:solidFill>
                                          <a:latin typeface="Cambria Math" panose="02040503050406030204" pitchFamily="18" charset="0"/>
                                        </a:rPr>
                                      </m:ctrlPr>
                                    </m:accPr>
                                    <m:e>
                                      <m:r>
                                        <a:rPr lang="en-US" i="1">
                                          <a:solidFill>
                                            <a:srgbClr val="589390"/>
                                          </a:solidFill>
                                          <a:latin typeface="Cambria Math" panose="02040503050406030204" pitchFamily="18" charset="0"/>
                                        </a:rPr>
                                        <m:t>𝑖</m:t>
                                      </m:r>
                                    </m:e>
                                  </m:acc>
                                </m:e>
                              </m:groupChr>
                            </m:e>
                            <m:lim>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𝜉</m:t>
                                  </m:r>
                                </m:e>
                                <m:sub>
                                  <m:r>
                                    <a:rPr lang="en-US" i="1">
                                      <a:solidFill>
                                        <a:srgbClr val="589390"/>
                                      </a:solidFill>
                                      <a:latin typeface="Cambria Math" panose="02040503050406030204" pitchFamily="18" charset="0"/>
                                    </a:rPr>
                                    <m:t>𝑡</m:t>
                                  </m:r>
                                </m:sub>
                                <m:sup>
                                  <m:r>
                                    <a:rPr lang="en-US" i="1">
                                      <a:solidFill>
                                        <a:srgbClr val="589390"/>
                                      </a:solidFill>
                                      <a:latin typeface="Cambria Math" panose="02040503050406030204" pitchFamily="18" charset="0"/>
                                    </a:rPr>
                                    <m:t>∗∗</m:t>
                                  </m:r>
                                </m:sup>
                              </m:sSubSup>
                              <m:r>
                                <a:rPr lang="en-US" i="1">
                                  <a:solidFill>
                                    <a:srgbClr val="589390"/>
                                  </a:solidFill>
                                  <a:latin typeface="Cambria Math" panose="02040503050406030204" pitchFamily="18" charset="0"/>
                                </a:rPr>
                                <m:t>:=</m:t>
                              </m:r>
                            </m:lim>
                          </m:limLow>
                          <m:r>
                            <a:rPr lang="en-US" i="1">
                              <a:solidFill>
                                <a:srgbClr val="589390"/>
                              </a:solidFill>
                              <a:latin typeface="Cambria Math" panose="02040503050406030204" pitchFamily="18" charset="0"/>
                              <a:ea typeface="Cambria Math"/>
                            </a:rPr>
                            <m:t>𝑠</m:t>
                          </m:r>
                          <m:sSub>
                            <m:sSubPr>
                              <m:ctrlPr>
                                <a:rPr lang="en-US" i="1">
                                  <a:solidFill>
                                    <a:srgbClr val="589390"/>
                                  </a:solidFill>
                                  <a:latin typeface="Cambria Math" panose="02040503050406030204" pitchFamily="18" charset="0"/>
                                  <a:ea typeface="Cambria Math"/>
                                </a:rPr>
                              </m:ctrlPr>
                            </m:sSubPr>
                            <m:e>
                              <m:r>
                                <a:rPr lang="en-US" i="1">
                                  <a:solidFill>
                                    <a:srgbClr val="589390"/>
                                  </a:solidFill>
                                  <a:latin typeface="Cambria Math" panose="02040503050406030204" pitchFamily="18" charset="0"/>
                                  <a:ea typeface="Cambria Math"/>
                                </a:rPr>
                                <m:t>𝐾</m:t>
                              </m:r>
                            </m:e>
                            <m:sub>
                              <m:r>
                                <a:rPr lang="en-US" i="1">
                                  <a:solidFill>
                                    <a:srgbClr val="589390"/>
                                  </a:solidFill>
                                  <a:latin typeface="Cambria Math" panose="02040503050406030204" pitchFamily="18" charset="0"/>
                                  <a:ea typeface="Cambria Math"/>
                                </a:rPr>
                                <m:t>𝑡</m:t>
                              </m:r>
                            </m:sub>
                          </m:sSub>
                          <m:r>
                            <a:rPr lang="en-US" i="1">
                              <a:solidFill>
                                <a:srgbClr val="589390"/>
                              </a:solidFill>
                              <a:latin typeface="Cambria Math"/>
                            </a:rPr>
                            <m:t>𝑑𝑡</m:t>
                          </m:r>
                        </m:e>
                      </m:nary>
                      <m:r>
                        <a:rPr lang="en-US" b="0" i="1" smtClean="0">
                          <a:solidFill>
                            <a:srgbClr val="589390"/>
                          </a:solidFill>
                          <a:latin typeface="Cambria Math" panose="02040503050406030204" pitchFamily="18" charset="0"/>
                          <a:ea typeface="Cambria Math" panose="02040503050406030204" pitchFamily="18" charset="0"/>
                        </a:rPr>
                        <m:t>]</m:t>
                      </m:r>
                      <m:r>
                        <a:rPr lang="en-US" b="0" i="1" smtClean="0">
                          <a:solidFill>
                            <a:srgbClr val="589390"/>
                          </a:solidFill>
                          <a:latin typeface="Cambria Math" panose="02040503050406030204" pitchFamily="18" charset="0"/>
                        </a:rPr>
                        <m:t>+</m:t>
                      </m:r>
                      <m:r>
                        <a:rPr lang="en-US" i="1">
                          <a:solidFill>
                            <a:srgbClr val="589390"/>
                          </a:solidFill>
                          <a:latin typeface="Cambria Math" panose="02040503050406030204" pitchFamily="18" charset="0"/>
                          <a:ea typeface="Cambria Math" panose="02040503050406030204" pitchFamily="18" charset="0"/>
                        </a:rPr>
                        <m:t>𝔼</m:t>
                      </m:r>
                      <m:r>
                        <a:rPr lang="en-US" b="0" i="1" smtClean="0">
                          <a:solidFill>
                            <a:srgbClr val="589390"/>
                          </a:solidFill>
                          <a:latin typeface="Cambria Math" panose="02040503050406030204" pitchFamily="18" charset="0"/>
                        </a:rPr>
                        <m:t>[</m:t>
                      </m:r>
                      <m:nary>
                        <m:naryPr>
                          <m:ctrlPr>
                            <a:rPr lang="en-US" i="1" smtClean="0">
                              <a:solidFill>
                                <a:srgbClr val="589390"/>
                              </a:solidFill>
                              <a:latin typeface="Cambria Math" panose="02040503050406030204" pitchFamily="18" charset="0"/>
                            </a:rPr>
                          </m:ctrlPr>
                        </m:naryPr>
                        <m:sub>
                          <m:r>
                            <m:rPr>
                              <m:brk m:alnAt="23"/>
                            </m:rPr>
                            <a:rPr lang="en-US" i="1">
                              <a:solidFill>
                                <a:srgbClr val="589390"/>
                              </a:solidFill>
                              <a:latin typeface="Cambria Math"/>
                            </a:rPr>
                            <m:t>0</m:t>
                          </m:r>
                        </m:sub>
                        <m:sup>
                          <m:r>
                            <a:rPr lang="en-US" i="1">
                              <a:solidFill>
                                <a:srgbClr val="589390"/>
                              </a:solidFill>
                              <a:latin typeface="Cambria Math"/>
                              <a:ea typeface="Cambria Math"/>
                            </a:rPr>
                            <m:t>∞</m:t>
                          </m:r>
                        </m:sup>
                        <m:e>
                          <m:limLow>
                            <m:limLowPr>
                              <m:ctrlPr>
                                <a:rPr lang="de-DE" i="1" smtClean="0">
                                  <a:solidFill>
                                    <a:srgbClr val="589390"/>
                                  </a:solidFill>
                                  <a:latin typeface="Cambria Math" panose="02040503050406030204" pitchFamily="18" charset="0"/>
                                </a:rPr>
                              </m:ctrlPr>
                            </m:limLowPr>
                            <m:e>
                              <m:groupChr>
                                <m:groupChrPr>
                                  <m:chr m:val="⏟"/>
                                  <m:ctrlPr>
                                    <a:rPr lang="de-DE" i="1">
                                      <a:solidFill>
                                        <a:srgbClr val="589390"/>
                                      </a:solidFill>
                                      <a:latin typeface="Cambria Math" panose="02040503050406030204" pitchFamily="18" charset="0"/>
                                    </a:rPr>
                                  </m:ctrlPr>
                                </m:groupChrPr>
                                <m:e>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m:t>
                                      </m:r>
                                      <m:r>
                                        <a:rPr lang="en-US" i="1">
                                          <a:solidFill>
                                            <a:srgbClr val="589390"/>
                                          </a:solidFill>
                                          <a:latin typeface="Cambria Math" panose="02040503050406030204" pitchFamily="18" charset="0"/>
                                        </a:rPr>
                                        <m:t>𝜉</m:t>
                                      </m:r>
                                    </m:e>
                                    <m:sub>
                                      <m:r>
                                        <a:rPr lang="en-US" i="1">
                                          <a:solidFill>
                                            <a:srgbClr val="589390"/>
                                          </a:solidFill>
                                          <a:latin typeface="Cambria Math" panose="02040503050406030204" pitchFamily="18" charset="0"/>
                                        </a:rPr>
                                        <m:t>𝑡</m:t>
                                      </m:r>
                                    </m:sub>
                                    <m:sup>
                                      <m:acc>
                                        <m:accPr>
                                          <m:chr m:val="̃"/>
                                          <m:ctrlPr>
                                            <a:rPr lang="en-US" i="1">
                                              <a:solidFill>
                                                <a:srgbClr val="589390"/>
                                              </a:solidFill>
                                              <a:latin typeface="Cambria Math" panose="02040503050406030204" pitchFamily="18" charset="0"/>
                                            </a:rPr>
                                          </m:ctrlPr>
                                        </m:accPr>
                                        <m:e>
                                          <m:r>
                                            <a:rPr lang="en-US" i="1">
                                              <a:solidFill>
                                                <a:srgbClr val="589390"/>
                                              </a:solidFill>
                                              <a:latin typeface="Cambria Math" panose="02040503050406030204" pitchFamily="18" charset="0"/>
                                            </a:rPr>
                                            <m:t>𝑖</m:t>
                                          </m:r>
                                        </m:e>
                                      </m:acc>
                                    </m:sup>
                                  </m:sSubSup>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𝜂</m:t>
                                      </m:r>
                                    </m:e>
                                    <m:sub>
                                      <m:r>
                                        <a:rPr lang="en-US" i="1">
                                          <a:solidFill>
                                            <a:srgbClr val="589390"/>
                                          </a:solidFill>
                                          <a:latin typeface="Cambria Math" panose="02040503050406030204" pitchFamily="18" charset="0"/>
                                        </a:rPr>
                                        <m:t>𝑡</m:t>
                                      </m:r>
                                    </m:sub>
                                    <m:sup>
                                      <m:acc>
                                        <m:accPr>
                                          <m:chr m:val="̃"/>
                                          <m:ctrlPr>
                                            <a:rPr lang="en-US" i="1">
                                              <a:solidFill>
                                                <a:srgbClr val="589390"/>
                                              </a:solidFill>
                                              <a:latin typeface="Cambria Math" panose="02040503050406030204" pitchFamily="18" charset="0"/>
                                            </a:rPr>
                                          </m:ctrlPr>
                                        </m:accPr>
                                        <m:e>
                                          <m:r>
                                            <a:rPr lang="en-US" i="1">
                                              <a:solidFill>
                                                <a:srgbClr val="589390"/>
                                              </a:solidFill>
                                              <a:latin typeface="Cambria Math" panose="02040503050406030204" pitchFamily="18" charset="0"/>
                                            </a:rPr>
                                            <m:t>𝑖</m:t>
                                          </m:r>
                                        </m:e>
                                      </m:acc>
                                    </m:sup>
                                  </m:sSubSup>
                                  <m:r>
                                    <a:rPr lang="en-US" i="1">
                                      <a:solidFill>
                                        <a:srgbClr val="589390"/>
                                      </a:solidFill>
                                      <a:latin typeface="Cambria Math" panose="02040503050406030204" pitchFamily="18" charset="0"/>
                                    </a:rPr>
                                    <m:t>𝑑</m:t>
                                  </m:r>
                                  <m:acc>
                                    <m:accPr>
                                      <m:chr m:val="̃"/>
                                      <m:ctrlPr>
                                        <a:rPr lang="en-US" i="1">
                                          <a:solidFill>
                                            <a:srgbClr val="589390"/>
                                          </a:solidFill>
                                          <a:latin typeface="Cambria Math" panose="02040503050406030204" pitchFamily="18" charset="0"/>
                                        </a:rPr>
                                      </m:ctrlPr>
                                    </m:accPr>
                                    <m:e>
                                      <m:r>
                                        <a:rPr lang="en-US" i="1">
                                          <a:solidFill>
                                            <a:srgbClr val="589390"/>
                                          </a:solidFill>
                                          <a:latin typeface="Cambria Math" panose="02040503050406030204" pitchFamily="18" charset="0"/>
                                        </a:rPr>
                                        <m:t>𝑖</m:t>
                                      </m:r>
                                    </m:e>
                                  </m:acc>
                                </m:e>
                              </m:groupChr>
                            </m:e>
                            <m:lim>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𝜉</m:t>
                                  </m:r>
                                </m:e>
                                <m:sub>
                                  <m:r>
                                    <a:rPr lang="en-US" i="1">
                                      <a:solidFill>
                                        <a:srgbClr val="589390"/>
                                      </a:solidFill>
                                      <a:latin typeface="Cambria Math" panose="02040503050406030204" pitchFamily="18" charset="0"/>
                                    </a:rPr>
                                    <m:t>𝑡</m:t>
                                  </m:r>
                                </m:sub>
                                <m:sup>
                                  <m:r>
                                    <a:rPr lang="en-US" i="1">
                                      <a:solidFill>
                                        <a:srgbClr val="589390"/>
                                      </a:solidFill>
                                      <a:latin typeface="Cambria Math" panose="02040503050406030204" pitchFamily="18" charset="0"/>
                                    </a:rPr>
                                    <m:t>∗∗</m:t>
                                  </m:r>
                                </m:sup>
                              </m:sSubSup>
                              <m:r>
                                <a:rPr lang="en-US" i="1">
                                  <a:solidFill>
                                    <a:srgbClr val="589390"/>
                                  </a:solidFill>
                                  <a:latin typeface="Cambria Math" panose="02040503050406030204" pitchFamily="18" charset="0"/>
                                </a:rPr>
                                <m:t>:=</m:t>
                              </m:r>
                            </m:lim>
                          </m:limLow>
                          <m:limLow>
                            <m:limLowPr>
                              <m:ctrlPr>
                                <a:rPr lang="en-US" i="1" smtClean="0">
                                  <a:solidFill>
                                    <a:srgbClr val="589390"/>
                                  </a:solidFill>
                                  <a:latin typeface="Cambria Math" panose="02040503050406030204" pitchFamily="18" charset="0"/>
                                </a:rPr>
                              </m:ctrlPr>
                            </m:limLowPr>
                            <m:e>
                              <m:groupChr>
                                <m:groupChrPr>
                                  <m:chr m:val="⏟"/>
                                  <m:ctrlPr>
                                    <a:rPr lang="en-US" i="1" smtClean="0">
                                      <a:solidFill>
                                        <a:srgbClr val="C00000"/>
                                      </a:solidFill>
                                      <a:latin typeface="Cambria Math" panose="02040503050406030204" pitchFamily="18" charset="0"/>
                                    </a:rPr>
                                  </m:ctrlPr>
                                </m:groupChrPr>
                                <m:e>
                                  <m:sSup>
                                    <m:sSupPr>
                                      <m:ctrlPr>
                                        <a:rPr lang="en-US" i="1">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1−</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𝜗</m:t>
                                              </m:r>
                                            </m:e>
                                            <m:sub>
                                              <m:r>
                                                <a:rPr lang="en-US" i="1">
                                                  <a:solidFill>
                                                    <a:srgbClr val="C00000"/>
                                                  </a:solidFill>
                                                  <a:latin typeface="Cambria Math" panose="02040503050406030204" pitchFamily="18" charset="0"/>
                                                </a:rPr>
                                                <m:t>𝑡</m:t>
                                              </m:r>
                                            </m:sub>
                                          </m:sSub>
                                        </m:e>
                                      </m:d>
                                    </m:e>
                                    <m:sup>
                                      <m:r>
                                        <a:rPr lang="en-US" i="1">
                                          <a:solidFill>
                                            <a:srgbClr val="C00000"/>
                                          </a:solidFill>
                                          <a:latin typeface="Cambria Math" panose="02040503050406030204" pitchFamily="18" charset="0"/>
                                        </a:rPr>
                                        <m:t>2</m:t>
                                      </m:r>
                                    </m:sup>
                                  </m:sSup>
                                  <m:sSup>
                                    <m:sSupPr>
                                      <m:ctrlPr>
                                        <a:rPr lang="en-US" i="1">
                                          <a:solidFill>
                                            <a:srgbClr val="C00000"/>
                                          </a:solidFill>
                                          <a:latin typeface="Cambria Math" panose="02040503050406030204" pitchFamily="18" charset="0"/>
                                        </a:rPr>
                                      </m:ctrlPr>
                                    </m:sSupPr>
                                    <m:e>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𝜎</m:t>
                                          </m:r>
                                        </m:e>
                                      </m:acc>
                                    </m:e>
                                    <m:sup>
                                      <m:r>
                                        <a:rPr lang="en-US" i="1">
                                          <a:solidFill>
                                            <a:srgbClr val="C00000"/>
                                          </a:solidFill>
                                          <a:latin typeface="Cambria Math" panose="02040503050406030204" pitchFamily="18" charset="0"/>
                                        </a:rPr>
                                        <m:t>2</m:t>
                                      </m:r>
                                    </m:sup>
                                  </m:sSup>
                                  <m:f>
                                    <m:fPr>
                                      <m:ctrlPr>
                                        <a:rPr lang="en-US" i="1">
                                          <a:solidFill>
                                            <a:srgbClr val="C00000"/>
                                          </a:solidFill>
                                          <a:latin typeface="Cambria Math" panose="02040503050406030204" pitchFamily="18" charset="0"/>
                                        </a:rPr>
                                      </m:ctrlPr>
                                    </m:fPr>
                                    <m:nu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ℬ</m:t>
                                          </m:r>
                                        </m:e>
                                        <m:sub>
                                          <m:r>
                                            <a:rPr lang="en-US" i="1">
                                              <a:solidFill>
                                                <a:srgbClr val="C00000"/>
                                              </a:solidFill>
                                              <a:latin typeface="Cambria Math" panose="02040503050406030204" pitchFamily="18" charset="0"/>
                                            </a:rPr>
                                            <m:t>𝑡</m:t>
                                          </m:r>
                                        </m:sub>
                                      </m:sSub>
                                    </m:num>
                                    <m:den>
                                      <m:sSub>
                                        <m:sSubPr>
                                          <m:ctrlPr>
                                            <a:rPr lang="en-US" i="1">
                                              <a:solidFill>
                                                <a:srgbClr val="C00000"/>
                                              </a:solidFill>
                                              <a:latin typeface="Cambria Math" panose="02040503050406030204" pitchFamily="18" charset="0"/>
                                              <a:ea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m:t>
                                          </m:r>
                                        </m:e>
                                        <m:sub>
                                          <m:r>
                                            <a:rPr lang="en-US" i="1">
                                              <a:solidFill>
                                                <a:srgbClr val="C00000"/>
                                              </a:solidFill>
                                              <a:latin typeface="Cambria Math" panose="02040503050406030204" pitchFamily="18" charset="0"/>
                                              <a:ea typeface="Cambria Math" panose="02040503050406030204" pitchFamily="18" charset="0"/>
                                            </a:rPr>
                                            <m:t>𝑡</m:t>
                                          </m:r>
                                        </m:sub>
                                      </m:sSub>
                                    </m:den>
                                  </m:f>
                                </m:e>
                              </m:groupChr>
                            </m:e>
                            <m:lim/>
                          </m:limLow>
                          <m:r>
                            <a:rPr lang="en-US" i="1">
                              <a:solidFill>
                                <a:srgbClr val="589390"/>
                              </a:solidFill>
                              <a:latin typeface="Cambria Math"/>
                            </a:rPr>
                            <m:t>𝑑𝑡</m:t>
                          </m:r>
                        </m:e>
                      </m:nary>
                      <m:r>
                        <a:rPr lang="en-US" b="0" i="1" smtClean="0">
                          <a:solidFill>
                            <a:srgbClr val="589390"/>
                          </a:solidFill>
                          <a:latin typeface="Cambria Math" panose="02040503050406030204" pitchFamily="18" charset="0"/>
                        </a:rPr>
                        <m:t>]</m:t>
                      </m:r>
                    </m:oMath>
                  </m:oMathPara>
                </a14:m>
                <a:endParaRPr lang="en-US" dirty="0"/>
              </a:p>
              <a:p>
                <a:endParaRPr lang="en-US" dirty="0"/>
              </a:p>
              <a:p>
                <a:endParaRPr lang="en-US" dirty="0"/>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3F0724B1-9A2C-485C-9762-92A7F214AC84}"/>
                  </a:ext>
                </a:extLst>
              </p:cNvPr>
              <p:cNvSpPr>
                <a:spLocks noGrp="1" noRot="1" noChangeAspect="1" noMove="1" noResize="1" noEditPoints="1" noAdjustHandles="1" noChangeArrowheads="1" noChangeShapeType="1" noTextEdit="1"/>
              </p:cNvSpPr>
              <p:nvPr>
                <p:ph idx="1"/>
              </p:nvPr>
            </p:nvSpPr>
            <p:spPr>
              <a:xfrm>
                <a:off x="413172" y="1530773"/>
                <a:ext cx="15177636" cy="7577268"/>
              </a:xfrm>
              <a:blipFill>
                <a:blip r:embed="rId2"/>
                <a:stretch>
                  <a:fillRect l="-1245" t="-16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CA6FC2D-0F02-450A-08DF-459D50EBEF9E}"/>
              </a:ext>
            </a:extLst>
          </p:cNvPr>
          <p:cNvSpPr>
            <a:spLocks noGrp="1"/>
          </p:cNvSpPr>
          <p:nvPr>
            <p:ph type="sldNum" sz="quarter" idx="12"/>
          </p:nvPr>
        </p:nvSpPr>
        <p:spPr/>
        <p:txBody>
          <a:bodyPr/>
          <a:lstStyle/>
          <a:p>
            <a:fld id="{DDE82227-37B3-43BC-ADC8-5578DB9E1C27}" type="slidenum">
              <a:rPr lang="en-US" smtClean="0"/>
              <a:t>26</a:t>
            </a:fld>
            <a:endParaRPr lang="en-US"/>
          </a:p>
        </p:txBody>
      </p:sp>
      <p:sp>
        <p:nvSpPr>
          <p:cNvPr id="4" name="Title 3">
            <a:extLst>
              <a:ext uri="{FF2B5EF4-FFF2-40B4-BE49-F238E27FC236}">
                <a16:creationId xmlns:a16="http://schemas.microsoft.com/office/drawing/2014/main" id="{A7D356CE-A8A5-C504-0685-A63605DE8CD6}"/>
              </a:ext>
            </a:extLst>
          </p:cNvPr>
          <p:cNvSpPr>
            <a:spLocks noGrp="1"/>
          </p:cNvSpPr>
          <p:nvPr>
            <p:ph type="title"/>
          </p:nvPr>
        </p:nvSpPr>
        <p:spPr>
          <a:xfrm>
            <a:off x="379306" y="-4233"/>
            <a:ext cx="16384694" cy="1138767"/>
          </a:xfrm>
        </p:spPr>
        <p:txBody>
          <a:bodyPr>
            <a:normAutofit/>
          </a:bodyPr>
          <a:lstStyle/>
          <a:p>
            <a:r>
              <a:rPr lang="en-US" dirty="0"/>
              <a:t>FTPL Equation(s)</a:t>
            </a:r>
            <a:endParaRPr lang="en-US" b="0" i="1" dirty="0"/>
          </a:p>
        </p:txBody>
      </p:sp>
      <p:sp>
        <p:nvSpPr>
          <p:cNvPr id="5" name="Rectangle 4">
            <a:extLst>
              <a:ext uri="{FF2B5EF4-FFF2-40B4-BE49-F238E27FC236}">
                <a16:creationId xmlns:a16="http://schemas.microsoft.com/office/drawing/2014/main" id="{30F41B51-C6C1-B5FE-8FC7-5E7B6694B415}"/>
              </a:ext>
            </a:extLst>
          </p:cNvPr>
          <p:cNvSpPr/>
          <p:nvPr/>
        </p:nvSpPr>
        <p:spPr>
          <a:xfrm>
            <a:off x="734359" y="3044532"/>
            <a:ext cx="13946292" cy="971909"/>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 name="TextBox 5">
            <a:extLst>
              <a:ext uri="{FF2B5EF4-FFF2-40B4-BE49-F238E27FC236}">
                <a16:creationId xmlns:a16="http://schemas.microsoft.com/office/drawing/2014/main" id="{803D5DA6-ABB3-9533-9C20-62B92AF7C971}"/>
              </a:ext>
            </a:extLst>
          </p:cNvPr>
          <p:cNvSpPr txBox="1"/>
          <p:nvPr/>
        </p:nvSpPr>
        <p:spPr>
          <a:xfrm>
            <a:off x="14310536" y="2376373"/>
            <a:ext cx="1911934" cy="954107"/>
          </a:xfrm>
          <a:prstGeom prst="rect">
            <a:avLst/>
          </a:prstGeom>
          <a:noFill/>
        </p:spPr>
        <p:txBody>
          <a:bodyPr wrap="none" rtlCol="0">
            <a:spAutoFit/>
          </a:bodyPr>
          <a:lstStyle/>
          <a:p>
            <a:pPr algn="r"/>
            <a:r>
              <a:rPr lang="en-US" sz="2800" dirty="0">
                <a:latin typeface="+mj-lt"/>
              </a:rPr>
              <a:t>Gov. budget</a:t>
            </a:r>
          </a:p>
          <a:p>
            <a:pPr algn="r"/>
            <a:r>
              <a:rPr lang="en-US" sz="2800" dirty="0">
                <a:latin typeface="+mj-lt"/>
              </a:rPr>
              <a:t>constraint</a:t>
            </a:r>
          </a:p>
        </p:txBody>
      </p:sp>
      <p:sp>
        <p:nvSpPr>
          <p:cNvPr id="7" name="Rectangle 6">
            <a:extLst>
              <a:ext uri="{FF2B5EF4-FFF2-40B4-BE49-F238E27FC236}">
                <a16:creationId xmlns:a16="http://schemas.microsoft.com/office/drawing/2014/main" id="{14B8FB1B-4400-387C-B9B0-6B5B6B90CBB6}"/>
              </a:ext>
            </a:extLst>
          </p:cNvPr>
          <p:cNvSpPr/>
          <p:nvPr/>
        </p:nvSpPr>
        <p:spPr>
          <a:xfrm>
            <a:off x="741615" y="6038815"/>
            <a:ext cx="13946293" cy="2031229"/>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TextBox 7">
            <a:extLst>
              <a:ext uri="{FF2B5EF4-FFF2-40B4-BE49-F238E27FC236}">
                <a16:creationId xmlns:a16="http://schemas.microsoft.com/office/drawing/2014/main" id="{67524FCC-AF2C-A9E8-11BA-345F3384B7B0}"/>
              </a:ext>
            </a:extLst>
          </p:cNvPr>
          <p:cNvSpPr txBox="1"/>
          <p:nvPr/>
        </p:nvSpPr>
        <p:spPr>
          <a:xfrm>
            <a:off x="11139720" y="7431417"/>
            <a:ext cx="1924116" cy="523220"/>
          </a:xfrm>
          <a:prstGeom prst="rect">
            <a:avLst/>
          </a:prstGeom>
          <a:noFill/>
        </p:spPr>
        <p:txBody>
          <a:bodyPr wrap="none" rtlCol="0">
            <a:spAutoFit/>
          </a:bodyPr>
          <a:lstStyle/>
          <a:p>
            <a:r>
              <a:rPr lang="en-US" sz="2800" dirty="0">
                <a:solidFill>
                  <a:srgbClr val="C00000"/>
                </a:solidFill>
                <a:latin typeface="+mj-lt"/>
              </a:rPr>
              <a:t>Service flow</a:t>
            </a:r>
          </a:p>
        </p:txBody>
      </p:sp>
    </p:spTree>
    <p:extLst>
      <p:ext uri="{BB962C8B-B14F-4D97-AF65-F5344CB8AC3E}">
        <p14:creationId xmlns:p14="http://schemas.microsoft.com/office/powerpoint/2010/main" val="273350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F23E-E2DA-B6BE-7043-7875E0F04D3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93BAAF5-F91E-CD5D-DD37-21AFB5747C80}"/>
                  </a:ext>
                </a:extLst>
              </p:cNvPr>
              <p:cNvSpPr>
                <a:spLocks noGrp="1"/>
              </p:cNvSpPr>
              <p:nvPr>
                <p:ph idx="1"/>
              </p:nvPr>
            </p:nvSpPr>
            <p:spPr/>
            <p:txBody>
              <a:bodyPr/>
              <a:lstStyle/>
              <a:p>
                <a:pPr>
                  <a:lnSpc>
                    <a:spcPct val="60000"/>
                  </a:lnSpc>
                </a:pPr>
                <a:r>
                  <a:rPr lang="en-US" dirty="0"/>
                  <a:t>Asset Price = E[PV(</a:t>
                </a:r>
                <a:r>
                  <a:rPr lang="en-US" dirty="0">
                    <a:solidFill>
                      <a:srgbClr val="0070C0"/>
                    </a:solidFill>
                  </a:rPr>
                  <a:t>cash flows, primary surplus </a:t>
                </a:r>
                <a14:m>
                  <m:oMath xmlns:m="http://schemas.openxmlformats.org/officeDocument/2006/math">
                    <m:r>
                      <a:rPr lang="en-US" b="0" i="1" smtClean="0">
                        <a:solidFill>
                          <a:srgbClr val="0070C0"/>
                        </a:solidFill>
                        <a:latin typeface="Cambria Math" panose="02040503050406030204" pitchFamily="18" charset="0"/>
                      </a:rPr>
                      <m:t>𝑠</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𝐾</m:t>
                        </m:r>
                      </m:e>
                      <m:sub>
                        <m:r>
                          <a:rPr lang="en-US" b="0" i="1" smtClean="0">
                            <a:solidFill>
                              <a:srgbClr val="0070C0"/>
                            </a:solidFill>
                            <a:latin typeface="Cambria Math" panose="02040503050406030204" pitchFamily="18" charset="0"/>
                          </a:rPr>
                          <m:t>𝑡</m:t>
                        </m:r>
                      </m:sub>
                    </m:sSub>
                  </m:oMath>
                </a14:m>
                <a:r>
                  <a:rPr lang="en-US" dirty="0"/>
                  <a:t>)] + E[PV(</a:t>
                </a:r>
                <a:r>
                  <a:rPr lang="en-US" dirty="0">
                    <a:solidFill>
                      <a:srgbClr val="C00000"/>
                    </a:solidFill>
                  </a:rPr>
                  <a:t>service flows</a:t>
                </a:r>
                <a:r>
                  <a:rPr lang="en-US" dirty="0"/>
                  <a:t>)]</a:t>
                </a:r>
              </a:p>
            </p:txBody>
          </p:sp>
        </mc:Choice>
        <mc:Fallback xmlns="">
          <p:sp>
            <p:nvSpPr>
              <p:cNvPr id="2" name="Content Placeholder 1">
                <a:extLst>
                  <a:ext uri="{FF2B5EF4-FFF2-40B4-BE49-F238E27FC236}">
                    <a16:creationId xmlns:a16="http://schemas.microsoft.com/office/drawing/2014/main" id="{7257FC97-C665-401E-8399-BE7BBBC8CDC3}"/>
                  </a:ext>
                </a:extLst>
              </p:cNvPr>
              <p:cNvSpPr>
                <a:spLocks noGrp="1" noRot="1" noChangeAspect="1" noMove="1" noResize="1" noEditPoints="1" noAdjustHandles="1" noChangeArrowheads="1" noChangeShapeType="1" noTextEdit="1"/>
              </p:cNvSpPr>
              <p:nvPr>
                <p:ph idx="1"/>
              </p:nvPr>
            </p:nvSpPr>
            <p:spPr>
              <a:blipFill>
                <a:blip r:embed="rId2"/>
                <a:stretch>
                  <a:fillRect l="-1062" t="-382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9D2F46F-A53B-AA2D-CD35-0916DCA799CB}"/>
              </a:ext>
            </a:extLst>
          </p:cNvPr>
          <p:cNvSpPr>
            <a:spLocks noGrp="1"/>
          </p:cNvSpPr>
          <p:nvPr>
            <p:ph type="sldNum" sz="quarter" idx="12"/>
          </p:nvPr>
        </p:nvSpPr>
        <p:spPr/>
        <p:txBody>
          <a:bodyPr/>
          <a:lstStyle/>
          <a:p>
            <a:fld id="{DDE82227-37B3-43BC-ADC8-5578DB9E1C27}" type="slidenum">
              <a:rPr lang="en-US" smtClean="0"/>
              <a:t>27</a:t>
            </a:fld>
            <a:endParaRPr lang="en-US"/>
          </a:p>
        </p:txBody>
      </p:sp>
      <p:sp>
        <p:nvSpPr>
          <p:cNvPr id="4" name="Title 3">
            <a:extLst>
              <a:ext uri="{FF2B5EF4-FFF2-40B4-BE49-F238E27FC236}">
                <a16:creationId xmlns:a16="http://schemas.microsoft.com/office/drawing/2014/main" id="{DC877BA8-D122-1920-ACC5-8CDA7FC2A841}"/>
              </a:ext>
            </a:extLst>
          </p:cNvPr>
          <p:cNvSpPr>
            <a:spLocks noGrp="1"/>
          </p:cNvSpPr>
          <p:nvPr>
            <p:ph type="title"/>
          </p:nvPr>
        </p:nvSpPr>
        <p:spPr/>
        <p:txBody>
          <a:bodyPr/>
          <a:lstStyle/>
          <a:p>
            <a:r>
              <a:rPr lang="en-US" b="1" dirty="0">
                <a:latin typeface="+mn-lt"/>
              </a:rPr>
              <a:t>Safe Asset </a:t>
            </a:r>
            <a:r>
              <a:rPr lang="en-US" dirty="0"/>
              <a:t>– Service flow &gt;&gt; Cash flow</a:t>
            </a:r>
          </a:p>
        </p:txBody>
      </p:sp>
      <p:pic>
        <p:nvPicPr>
          <p:cNvPr id="6" name="Picture 5">
            <a:extLst>
              <a:ext uri="{FF2B5EF4-FFF2-40B4-BE49-F238E27FC236}">
                <a16:creationId xmlns:a16="http://schemas.microsoft.com/office/drawing/2014/main" id="{B4FA9750-E0EE-FB64-4F4E-5E06779EF979}"/>
              </a:ext>
            </a:extLst>
          </p:cNvPr>
          <p:cNvPicPr>
            <a:picLocks noChangeAspect="1"/>
          </p:cNvPicPr>
          <p:nvPr/>
        </p:nvPicPr>
        <p:blipFill>
          <a:blip r:embed="rId3"/>
          <a:stretch>
            <a:fillRect/>
          </a:stretch>
        </p:blipFill>
        <p:spPr>
          <a:xfrm>
            <a:off x="2685691" y="2185604"/>
            <a:ext cx="8479371" cy="6230361"/>
          </a:xfrm>
          <a:prstGeom prst="rect">
            <a:avLst/>
          </a:prstGeom>
        </p:spPr>
      </p:pic>
    </p:spTree>
    <p:extLst>
      <p:ext uri="{BB962C8B-B14F-4D97-AF65-F5344CB8AC3E}">
        <p14:creationId xmlns:p14="http://schemas.microsoft.com/office/powerpoint/2010/main" val="68361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B3D3-AF3D-ECD2-A07F-65F05DE6A3A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685E51A-B318-4161-2139-4DB791E39A71}"/>
                  </a:ext>
                </a:extLst>
              </p:cNvPr>
              <p:cNvSpPr>
                <a:spLocks noGrp="1"/>
              </p:cNvSpPr>
              <p:nvPr>
                <p:ph idx="1"/>
              </p:nvPr>
            </p:nvSpPr>
            <p:spPr>
              <a:xfrm>
                <a:off x="413172" y="1530773"/>
                <a:ext cx="16726160" cy="8082354"/>
              </a:xfrm>
            </p:spPr>
            <p:txBody>
              <a:bodyPr>
                <a:normAutofit lnSpcReduction="10000"/>
              </a:bodyPr>
              <a:lstStyle/>
              <a:p>
                <a:pPr marL="335288" lvl="1" indent="0">
                  <a:buNone/>
                </a:pPr>
                <a:endParaRPr lang="en-US" sz="100" dirty="0">
                  <a:solidFill>
                    <a:schemeClr val="tx1"/>
                  </a:solidFill>
                </a:endParaRPr>
              </a:p>
              <a:p>
                <a:r>
                  <a:rPr lang="en-US" b="1" dirty="0">
                    <a:solidFill>
                      <a:srgbClr val="667E84"/>
                    </a:solidFill>
                    <a:latin typeface="+mn-lt"/>
                  </a:rPr>
                  <a:t>Buy and Hold Perspective:</a:t>
                </a:r>
              </a:p>
              <a:p>
                <a:pPr marL="335288" lvl="1" indent="0">
                  <a:buNone/>
                </a:pPr>
                <a:r>
                  <a:rPr lang="en-US" dirty="0"/>
                  <a:t>Expected bond return (</a:t>
                </a:r>
                <a:r>
                  <a:rPr lang="en-US" i="1" dirty="0"/>
                  <a:t>for log utility</a:t>
                </a:r>
                <a:r>
                  <a:rPr lang="en-US" dirty="0"/>
                  <a:t>)</a:t>
                </a:r>
                <a:br>
                  <a:rPr lang="en-US" dirty="0"/>
                </a:br>
                <a:r>
                  <a:rPr lang="en-US" dirty="0"/>
                  <a:t>    = </a:t>
                </a:r>
                <a14:m>
                  <m:oMath xmlns:m="http://schemas.openxmlformats.org/officeDocument/2006/math">
                    <m:r>
                      <a:rPr lang="en-US" i="1">
                        <a:solidFill>
                          <a:srgbClr val="667E84"/>
                        </a:solidFill>
                        <a:latin typeface="Cambria Math" panose="02040503050406030204" pitchFamily="18" charset="0"/>
                      </a:rPr>
                      <m:t>𝜌</m:t>
                    </m:r>
                  </m:oMath>
                </a14:m>
                <a:r>
                  <a:rPr lang="en-US" dirty="0">
                    <a:solidFill>
                      <a:srgbClr val="667E84"/>
                    </a:solidFill>
                  </a:rPr>
                  <a:t>  </a:t>
                </a:r>
                <a14:m>
                  <m:oMath xmlns:m="http://schemas.openxmlformats.org/officeDocument/2006/math">
                    <m:r>
                      <a:rPr lang="en-US" dirty="0">
                        <a:solidFill>
                          <a:srgbClr val="667E84"/>
                        </a:solidFill>
                        <a:latin typeface="Cambria Math" panose="02040503050406030204" pitchFamily="18" charset="0"/>
                      </a:rPr>
                      <m:t> </m:t>
                    </m:r>
                    <m:r>
                      <a:rPr lang="en-US" i="1" dirty="0">
                        <a:solidFill>
                          <a:srgbClr val="667E84"/>
                        </a:solidFill>
                        <a:latin typeface="Cambria Math" panose="02040503050406030204" pitchFamily="18" charset="0"/>
                      </a:rPr>
                      <m:t>+ </m:t>
                    </m:r>
                    <m:r>
                      <a:rPr lang="en-US" i="1" dirty="0">
                        <a:solidFill>
                          <a:srgbClr val="667E84"/>
                        </a:solidFill>
                        <a:latin typeface="Cambria Math" panose="02040503050406030204" pitchFamily="18" charset="0"/>
                      </a:rPr>
                      <m:t>𝛾</m:t>
                    </m:r>
                    <m:r>
                      <a:rPr lang="en-US" i="1" dirty="0">
                        <a:solidFill>
                          <a:srgbClr val="667E84"/>
                        </a:solidFill>
                        <a:latin typeface="Cambria Math" panose="02040503050406030204" pitchFamily="18" charset="0"/>
                        <a:ea typeface="Cambria Math" panose="02040503050406030204" pitchFamily="18" charset="0"/>
                      </a:rPr>
                      <m:t>𝔼</m:t>
                    </m:r>
                    <m:r>
                      <a:rPr lang="en-US" i="1" dirty="0">
                        <a:solidFill>
                          <a:srgbClr val="667E84"/>
                        </a:solidFill>
                        <a:latin typeface="Cambria Math" panose="02040503050406030204" pitchFamily="18" charset="0"/>
                      </a:rPr>
                      <m:t>[</m:t>
                    </m:r>
                    <m:sSub>
                      <m:sSubPr>
                        <m:ctrlPr>
                          <a:rPr lang="en-US" i="1">
                            <a:solidFill>
                              <a:srgbClr val="667E84"/>
                            </a:solidFill>
                            <a:latin typeface="Cambria Math" panose="02040503050406030204" pitchFamily="18" charset="0"/>
                          </a:rPr>
                        </m:ctrlPr>
                      </m:sSubPr>
                      <m:e>
                        <m:r>
                          <a:rPr lang="en-US" i="1">
                            <a:solidFill>
                              <a:srgbClr val="667E84"/>
                            </a:solidFill>
                            <a:latin typeface="Cambria Math" panose="02040503050406030204" pitchFamily="18" charset="0"/>
                          </a:rPr>
                          <m:t>𝑔</m:t>
                        </m:r>
                      </m:e>
                      <m:sub>
                        <m:r>
                          <a:rPr lang="en-US" i="1">
                            <a:solidFill>
                              <a:srgbClr val="667E84"/>
                            </a:solidFill>
                            <a:latin typeface="Cambria Math" panose="02040503050406030204" pitchFamily="18" charset="0"/>
                          </a:rPr>
                          <m:t>𝑐</m:t>
                        </m:r>
                      </m:sub>
                    </m:sSub>
                    <m:r>
                      <a:rPr lang="en-US" i="1">
                        <a:solidFill>
                          <a:srgbClr val="667E84"/>
                        </a:solidFill>
                        <a:latin typeface="Cambria Math" panose="02040503050406030204" pitchFamily="18" charset="0"/>
                      </a:rPr>
                      <m:t>]−</m:t>
                    </m:r>
                    <m:r>
                      <a:rPr lang="en-US">
                        <a:solidFill>
                          <a:srgbClr val="667E84"/>
                        </a:solidFill>
                        <a:latin typeface="Cambria Math" panose="02040503050406030204" pitchFamily="18" charset="0"/>
                      </a:rPr>
                      <m:t> </m:t>
                    </m:r>
                    <m:box>
                      <m:boxPr>
                        <m:ctrlPr>
                          <a:rPr lang="en-US" i="1">
                            <a:solidFill>
                              <a:srgbClr val="667E84"/>
                            </a:solidFill>
                            <a:latin typeface="Cambria Math" panose="02040503050406030204" pitchFamily="18" charset="0"/>
                          </a:rPr>
                        </m:ctrlPr>
                      </m:boxPr>
                      <m:e>
                        <m:argPr>
                          <m:argSz m:val="-1"/>
                        </m:argPr>
                        <m:f>
                          <m:fPr>
                            <m:ctrlPr>
                              <a:rPr lang="en-US" i="1">
                                <a:solidFill>
                                  <a:srgbClr val="667E84"/>
                                </a:solidFill>
                                <a:latin typeface="Cambria Math" panose="02040503050406030204" pitchFamily="18" charset="0"/>
                              </a:rPr>
                            </m:ctrlPr>
                          </m:fPr>
                          <m:num>
                            <m:r>
                              <a:rPr lang="en-US" i="1">
                                <a:solidFill>
                                  <a:srgbClr val="667E84"/>
                                </a:solidFill>
                                <a:latin typeface="Cambria Math" panose="02040503050406030204" pitchFamily="18" charset="0"/>
                              </a:rPr>
                              <m:t>1</m:t>
                            </m:r>
                          </m:num>
                          <m:den>
                            <m:r>
                              <a:rPr lang="en-US" i="1">
                                <a:solidFill>
                                  <a:srgbClr val="667E84"/>
                                </a:solidFill>
                                <a:latin typeface="Cambria Math" panose="02040503050406030204" pitchFamily="18" charset="0"/>
                              </a:rPr>
                              <m:t>2</m:t>
                            </m:r>
                          </m:den>
                        </m:f>
                      </m:e>
                    </m:box>
                    <m:r>
                      <a:rPr lang="en-US" i="1">
                        <a:solidFill>
                          <a:srgbClr val="667E84"/>
                        </a:solidFill>
                        <a:latin typeface="Cambria Math" panose="02040503050406030204" pitchFamily="18" charset="0"/>
                      </a:rPr>
                      <m:t>𝛾</m:t>
                    </m:r>
                    <m:r>
                      <a:rPr lang="en-US" i="1">
                        <a:solidFill>
                          <a:srgbClr val="667E84"/>
                        </a:solidFill>
                        <a:latin typeface="Cambria Math" panose="02040503050406030204" pitchFamily="18" charset="0"/>
                      </a:rPr>
                      <m:t>(</m:t>
                    </m:r>
                    <m:r>
                      <a:rPr lang="en-US" i="1">
                        <a:solidFill>
                          <a:srgbClr val="667E84"/>
                        </a:solidFill>
                        <a:latin typeface="Cambria Math" panose="02040503050406030204" pitchFamily="18" charset="0"/>
                      </a:rPr>
                      <m:t>𝛾</m:t>
                    </m:r>
                    <m:r>
                      <a:rPr lang="en-US" i="1">
                        <a:solidFill>
                          <a:srgbClr val="667E84"/>
                        </a:solidFill>
                        <a:latin typeface="Cambria Math" panose="02040503050406030204" pitchFamily="18" charset="0"/>
                      </a:rPr>
                      <m:t>+1){</m:t>
                    </m:r>
                    <m:r>
                      <a:rPr lang="en-US" i="1" dirty="0">
                        <a:solidFill>
                          <a:srgbClr val="667E84"/>
                        </a:solidFill>
                        <a:latin typeface="Cambria Math" panose="02040503050406030204" pitchFamily="18" charset="0"/>
                      </a:rPr>
                      <m:t>𝑉𝑎</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𝑟</m:t>
                        </m:r>
                      </m:e>
                      <m:sub>
                        <m:r>
                          <a:rPr lang="en-US" i="1" dirty="0">
                            <a:solidFill>
                              <a:srgbClr val="667E84"/>
                            </a:solidFill>
                            <a:latin typeface="Cambria Math" panose="02040503050406030204" pitchFamily="18" charset="0"/>
                          </a:rPr>
                          <m:t>𝑡</m:t>
                        </m:r>
                      </m:sub>
                    </m:sSub>
                    <m:d>
                      <m:dPr>
                        <m:begChr m:val="["/>
                        <m:endChr m:val="]"/>
                        <m:ctrlPr>
                          <a:rPr lang="en-US" i="1" dirty="0">
                            <a:solidFill>
                              <a:srgbClr val="667E84"/>
                            </a:solidFill>
                            <a:latin typeface="Cambria Math" panose="02040503050406030204" pitchFamily="18" charset="0"/>
                          </a:rPr>
                        </m:ctrlPr>
                      </m:dPr>
                      <m:e>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𝑔</m:t>
                            </m:r>
                          </m:e>
                          <m:sub>
                            <m:r>
                              <a:rPr lang="en-US" i="1" dirty="0">
                                <a:solidFill>
                                  <a:srgbClr val="667E84"/>
                                </a:solidFill>
                                <a:latin typeface="Cambria Math" panose="02040503050406030204" pitchFamily="18" charset="0"/>
                              </a:rPr>
                              <m:t>𝑐</m:t>
                            </m:r>
                          </m:sub>
                        </m:sSub>
                      </m:e>
                    </m:d>
                    <m:r>
                      <a:rPr lang="en-US" i="1" dirty="0">
                        <a:solidFill>
                          <a:srgbClr val="667E84"/>
                        </a:solidFill>
                        <a:latin typeface="Cambria Math" panose="02040503050406030204" pitchFamily="18" charset="0"/>
                      </a:rPr>
                      <m:t>+</m:t>
                    </m:r>
                    <m:r>
                      <a:rPr lang="en-US" i="1" dirty="0">
                        <a:solidFill>
                          <a:srgbClr val="667E84"/>
                        </a:solidFill>
                        <a:latin typeface="Cambria Math" panose="02040503050406030204" pitchFamily="18" charset="0"/>
                      </a:rPr>
                      <m:t>𝑉𝑎</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𝑟</m:t>
                        </m:r>
                      </m:e>
                      <m:sub>
                        <m:r>
                          <a:rPr lang="en-US" i="1" dirty="0">
                            <a:solidFill>
                              <a:srgbClr val="667E84"/>
                            </a:solidFill>
                            <a:latin typeface="Cambria Math" panose="02040503050406030204" pitchFamily="18" charset="0"/>
                          </a:rPr>
                          <m:t>𝑡</m:t>
                        </m:r>
                      </m:sub>
                    </m:sSub>
                    <m:d>
                      <m:dPr>
                        <m:begChr m:val="["/>
                        <m:endChr m:val="]"/>
                        <m:ctrlPr>
                          <a:rPr lang="en-US" i="1" dirty="0">
                            <a:solidFill>
                              <a:srgbClr val="667E84"/>
                            </a:solidFill>
                            <a:latin typeface="Cambria Math" panose="02040503050406030204" pitchFamily="18" charset="0"/>
                          </a:rPr>
                        </m:ctrlPr>
                      </m:dPr>
                      <m:e>
                        <m:sSub>
                          <m:sSubPr>
                            <m:ctrlPr>
                              <a:rPr lang="en-US" i="1" dirty="0">
                                <a:solidFill>
                                  <a:srgbClr val="667E84"/>
                                </a:solidFill>
                                <a:latin typeface="Cambria Math" panose="02040503050406030204" pitchFamily="18" charset="0"/>
                              </a:rPr>
                            </m:ctrlPr>
                          </m:sSubPr>
                          <m:e>
                            <m:acc>
                              <m:accPr>
                                <m:chr m:val="̃"/>
                                <m:ctrlPr>
                                  <a:rPr lang="en-US" i="1" dirty="0">
                                    <a:solidFill>
                                      <a:srgbClr val="667E84"/>
                                    </a:solidFill>
                                    <a:latin typeface="Cambria Math" panose="02040503050406030204" pitchFamily="18" charset="0"/>
                                  </a:rPr>
                                </m:ctrlPr>
                              </m:accPr>
                              <m:e>
                                <m:r>
                                  <a:rPr lang="en-US" i="1" dirty="0">
                                    <a:solidFill>
                                      <a:srgbClr val="667E84"/>
                                    </a:solidFill>
                                    <a:latin typeface="Cambria Math" panose="02040503050406030204" pitchFamily="18" charset="0"/>
                                  </a:rPr>
                                  <m:t>𝑔</m:t>
                                </m:r>
                              </m:e>
                            </m:acc>
                          </m:e>
                          <m:sub>
                            <m:r>
                              <a:rPr lang="en-US" i="1" dirty="0">
                                <a:solidFill>
                                  <a:srgbClr val="667E84"/>
                                </a:solidFill>
                                <a:latin typeface="Cambria Math" panose="02040503050406030204" pitchFamily="18" charset="0"/>
                              </a:rPr>
                              <m:t>𝑐</m:t>
                            </m:r>
                          </m:sub>
                        </m:sSub>
                      </m:e>
                    </m:d>
                    <m:r>
                      <a:rPr lang="en-US" i="1" dirty="0">
                        <a:solidFill>
                          <a:srgbClr val="667E84"/>
                        </a:solidFill>
                        <a:latin typeface="Cambria Math" panose="02040503050406030204" pitchFamily="18" charset="0"/>
                      </a:rPr>
                      <m:t>}</m:t>
                    </m:r>
                    <m:r>
                      <a:rPr lang="en-US" b="0" i="1" dirty="0" smtClean="0">
                        <a:solidFill>
                          <a:schemeClr val="bg1">
                            <a:lumMod val="75000"/>
                          </a:schemeClr>
                        </a:solidFill>
                        <a:latin typeface="Cambria Math" panose="02040503050406030204" pitchFamily="18" charset="0"/>
                      </a:rPr>
                      <m:t>+</m:t>
                    </m:r>
                    <m:r>
                      <a:rPr lang="en-US" b="0" i="1" dirty="0" smtClean="0">
                        <a:solidFill>
                          <a:schemeClr val="bg1">
                            <a:lumMod val="75000"/>
                          </a:schemeClr>
                        </a:solidFill>
                        <a:latin typeface="Cambria Math" panose="02040503050406030204" pitchFamily="18" charset="0"/>
                      </a:rPr>
                      <m:t>𝑟𝑖𝑠𝑘</m:t>
                    </m:r>
                    <m:r>
                      <a:rPr lang="en-US" b="0" i="1" dirty="0" smtClean="0">
                        <a:solidFill>
                          <a:schemeClr val="bg1">
                            <a:lumMod val="75000"/>
                          </a:schemeClr>
                        </a:solidFill>
                        <a:latin typeface="Cambria Math" panose="02040503050406030204" pitchFamily="18" charset="0"/>
                      </a:rPr>
                      <m:t> </m:t>
                    </m:r>
                    <m:r>
                      <a:rPr lang="en-US" b="0" i="1" dirty="0" smtClean="0">
                        <a:solidFill>
                          <a:schemeClr val="bg1">
                            <a:lumMod val="75000"/>
                          </a:schemeClr>
                        </a:solidFill>
                        <a:latin typeface="Cambria Math" panose="02040503050406030204" pitchFamily="18" charset="0"/>
                      </a:rPr>
                      <m:t>𝑝𝑟𝑒𝑚𝑖𝑢𝑚</m:t>
                    </m:r>
                    <m:r>
                      <a:rPr lang="en-US" b="0" i="1" dirty="0" smtClean="0">
                        <a:solidFill>
                          <a:srgbClr val="667E84"/>
                        </a:solidFill>
                        <a:latin typeface="Cambria Math" panose="02040503050406030204" pitchFamily="18" charset="0"/>
                      </a:rPr>
                      <m:t>−</m:t>
                    </m:r>
                    <m:r>
                      <a:rPr lang="en-US" b="0" i="1" dirty="0" smtClean="0">
                        <a:solidFill>
                          <a:schemeClr val="tx1">
                            <a:lumMod val="65000"/>
                            <a:lumOff val="35000"/>
                          </a:schemeClr>
                        </a:solidFill>
                        <a:latin typeface="Cambria Math" panose="02040503050406030204" pitchFamily="18" charset="0"/>
                      </a:rPr>
                      <m:t>𝑐𝑜𝑛𝑣𝑖𝑒𝑛𝑐𝑒</m:t>
                    </m:r>
                    <m:r>
                      <a:rPr lang="en-US" b="0" i="1" dirty="0" smtClean="0">
                        <a:solidFill>
                          <a:schemeClr val="tx1">
                            <a:lumMod val="65000"/>
                            <a:lumOff val="35000"/>
                          </a:schemeClr>
                        </a:solidFill>
                        <a:latin typeface="Cambria Math" panose="02040503050406030204" pitchFamily="18" charset="0"/>
                      </a:rPr>
                      <m:t> </m:t>
                    </m:r>
                    <m:r>
                      <a:rPr lang="en-US" b="0" i="1" dirty="0" smtClean="0">
                        <a:solidFill>
                          <a:schemeClr val="tx1">
                            <a:lumMod val="65000"/>
                            <a:lumOff val="35000"/>
                          </a:schemeClr>
                        </a:solidFill>
                        <a:latin typeface="Cambria Math" panose="02040503050406030204" pitchFamily="18" charset="0"/>
                      </a:rPr>
                      <m:t>𝑦𝑖𝑒𝑙𝑑</m:t>
                    </m:r>
                  </m:oMath>
                </a14:m>
                <a:r>
                  <a:rPr lang="en-US" dirty="0">
                    <a:solidFill>
                      <a:schemeClr val="tx1">
                        <a:lumMod val="65000"/>
                        <a:lumOff val="35000"/>
                      </a:schemeClr>
                    </a:solidFill>
                  </a:rPr>
                  <a:t> </a:t>
                </a:r>
                <a:endParaRPr lang="en-US" dirty="0"/>
              </a:p>
              <a:p>
                <a:pPr lvl="1"/>
                <a:endParaRPr lang="en-US" dirty="0"/>
              </a:p>
              <a:p>
                <a:endParaRPr lang="en-US" dirty="0">
                  <a:solidFill>
                    <a:schemeClr val="bg1"/>
                  </a:solidFill>
                </a:endParaRPr>
              </a:p>
              <a:p>
                <a:endParaRPr lang="en-US" sz="1000" dirty="0">
                  <a:solidFill>
                    <a:schemeClr val="bg1"/>
                  </a:solidFill>
                </a:endParaRPr>
              </a:p>
              <a:p>
                <a:r>
                  <a:rPr lang="en-US" b="1" dirty="0">
                    <a:solidFill>
                      <a:srgbClr val="667E84"/>
                    </a:solidFill>
                    <a:latin typeface="+mn-lt"/>
                  </a:rPr>
                  <a:t>Dynamic Trading Perspective: </a:t>
                </a:r>
              </a:p>
              <a:p>
                <a:pPr marL="335288" lvl="1" indent="0">
                  <a:buNone/>
                </a:pPr>
                <a:r>
                  <a:rPr lang="en-US" dirty="0"/>
                  <a:t>Expected bond return </a:t>
                </a:r>
                <a:br>
                  <a:rPr lang="en-US" dirty="0"/>
                </a:br>
                <a:r>
                  <a:rPr lang="en-US" dirty="0"/>
                  <a:t>    = </a:t>
                </a:r>
                <a14:m>
                  <m:oMath xmlns:m="http://schemas.openxmlformats.org/officeDocument/2006/math">
                    <m:r>
                      <a:rPr lang="en-US" i="1">
                        <a:solidFill>
                          <a:srgbClr val="667E84"/>
                        </a:solidFill>
                        <a:latin typeface="Cambria Math" panose="02040503050406030204" pitchFamily="18" charset="0"/>
                      </a:rPr>
                      <m:t>𝜌</m:t>
                    </m:r>
                  </m:oMath>
                </a14:m>
                <a:r>
                  <a:rPr lang="en-US" dirty="0">
                    <a:solidFill>
                      <a:srgbClr val="667E84"/>
                    </a:solidFill>
                  </a:rPr>
                  <a:t>  </a:t>
                </a:r>
                <a14:m>
                  <m:oMath xmlns:m="http://schemas.openxmlformats.org/officeDocument/2006/math">
                    <m:r>
                      <a:rPr lang="en-US" dirty="0">
                        <a:solidFill>
                          <a:srgbClr val="667E84"/>
                        </a:solidFill>
                        <a:latin typeface="Cambria Math" panose="02040503050406030204" pitchFamily="18" charset="0"/>
                      </a:rPr>
                      <m:t> </m:t>
                    </m:r>
                    <m:r>
                      <a:rPr lang="en-US" i="1" dirty="0">
                        <a:solidFill>
                          <a:srgbClr val="667E84"/>
                        </a:solidFill>
                        <a:latin typeface="Cambria Math" panose="02040503050406030204" pitchFamily="18" charset="0"/>
                      </a:rPr>
                      <m:t>+ </m:t>
                    </m:r>
                    <m:r>
                      <a:rPr lang="en-US" i="1" dirty="0">
                        <a:solidFill>
                          <a:srgbClr val="667E84"/>
                        </a:solidFill>
                        <a:latin typeface="Cambria Math" panose="02040503050406030204" pitchFamily="18" charset="0"/>
                      </a:rPr>
                      <m:t>𝛾</m:t>
                    </m:r>
                    <m:r>
                      <a:rPr lang="en-US" i="1" dirty="0">
                        <a:solidFill>
                          <a:srgbClr val="667E84"/>
                        </a:solidFill>
                        <a:latin typeface="Cambria Math" panose="02040503050406030204" pitchFamily="18" charset="0"/>
                        <a:ea typeface="Cambria Math" panose="02040503050406030204" pitchFamily="18" charset="0"/>
                      </a:rPr>
                      <m:t>𝔼</m:t>
                    </m:r>
                    <m:r>
                      <a:rPr lang="en-US" i="1" dirty="0">
                        <a:solidFill>
                          <a:srgbClr val="667E84"/>
                        </a:solidFill>
                        <a:latin typeface="Cambria Math" panose="02040503050406030204" pitchFamily="18" charset="0"/>
                      </a:rPr>
                      <m:t>[</m:t>
                    </m:r>
                    <m:sSub>
                      <m:sSubPr>
                        <m:ctrlPr>
                          <a:rPr lang="en-US" i="1">
                            <a:solidFill>
                              <a:srgbClr val="667E84"/>
                            </a:solidFill>
                            <a:latin typeface="Cambria Math" panose="02040503050406030204" pitchFamily="18" charset="0"/>
                          </a:rPr>
                        </m:ctrlPr>
                      </m:sSubPr>
                      <m:e>
                        <m:r>
                          <a:rPr lang="en-US" i="1">
                            <a:solidFill>
                              <a:srgbClr val="667E84"/>
                            </a:solidFill>
                            <a:latin typeface="Cambria Math" panose="02040503050406030204" pitchFamily="18" charset="0"/>
                          </a:rPr>
                          <m:t>𝑔</m:t>
                        </m:r>
                      </m:e>
                      <m:sub>
                        <m:r>
                          <a:rPr lang="en-US" i="1">
                            <a:solidFill>
                              <a:srgbClr val="667E84"/>
                            </a:solidFill>
                            <a:latin typeface="Cambria Math" panose="02040503050406030204" pitchFamily="18" charset="0"/>
                          </a:rPr>
                          <m:t>𝑐</m:t>
                        </m:r>
                      </m:sub>
                    </m:sSub>
                    <m:r>
                      <a:rPr lang="en-US" i="1">
                        <a:solidFill>
                          <a:srgbClr val="667E84"/>
                        </a:solidFill>
                        <a:latin typeface="Cambria Math" panose="02040503050406030204" pitchFamily="18" charset="0"/>
                      </a:rPr>
                      <m:t>]−</m:t>
                    </m:r>
                    <m:r>
                      <a:rPr lang="en-US">
                        <a:solidFill>
                          <a:srgbClr val="667E84"/>
                        </a:solidFill>
                        <a:latin typeface="Cambria Math" panose="02040503050406030204" pitchFamily="18" charset="0"/>
                      </a:rPr>
                      <m:t> </m:t>
                    </m:r>
                    <m:box>
                      <m:boxPr>
                        <m:ctrlPr>
                          <a:rPr lang="en-US" i="1">
                            <a:solidFill>
                              <a:srgbClr val="667E84"/>
                            </a:solidFill>
                            <a:latin typeface="Cambria Math" panose="02040503050406030204" pitchFamily="18" charset="0"/>
                          </a:rPr>
                        </m:ctrlPr>
                      </m:boxPr>
                      <m:e>
                        <m:argPr>
                          <m:argSz m:val="-1"/>
                        </m:argPr>
                        <m:f>
                          <m:fPr>
                            <m:ctrlPr>
                              <a:rPr lang="en-US" i="1">
                                <a:solidFill>
                                  <a:srgbClr val="667E84"/>
                                </a:solidFill>
                                <a:latin typeface="Cambria Math" panose="02040503050406030204" pitchFamily="18" charset="0"/>
                              </a:rPr>
                            </m:ctrlPr>
                          </m:fPr>
                          <m:num>
                            <m:r>
                              <a:rPr lang="en-US" i="1">
                                <a:solidFill>
                                  <a:srgbClr val="667E84"/>
                                </a:solidFill>
                                <a:latin typeface="Cambria Math" panose="02040503050406030204" pitchFamily="18" charset="0"/>
                              </a:rPr>
                              <m:t>1</m:t>
                            </m:r>
                          </m:num>
                          <m:den>
                            <m:r>
                              <a:rPr lang="en-US" i="1">
                                <a:solidFill>
                                  <a:srgbClr val="667E84"/>
                                </a:solidFill>
                                <a:latin typeface="Cambria Math" panose="02040503050406030204" pitchFamily="18" charset="0"/>
                              </a:rPr>
                              <m:t>2</m:t>
                            </m:r>
                          </m:den>
                        </m:f>
                      </m:e>
                    </m:box>
                    <m:r>
                      <a:rPr lang="en-US" i="1">
                        <a:solidFill>
                          <a:srgbClr val="667E84"/>
                        </a:solidFill>
                        <a:latin typeface="Cambria Math" panose="02040503050406030204" pitchFamily="18" charset="0"/>
                      </a:rPr>
                      <m:t>𝛾</m:t>
                    </m:r>
                    <m:r>
                      <a:rPr lang="en-US" i="1">
                        <a:solidFill>
                          <a:srgbClr val="667E84"/>
                        </a:solidFill>
                        <a:latin typeface="Cambria Math" panose="02040503050406030204" pitchFamily="18" charset="0"/>
                      </a:rPr>
                      <m:t>(</m:t>
                    </m:r>
                    <m:r>
                      <a:rPr lang="en-US" i="1">
                        <a:solidFill>
                          <a:srgbClr val="667E84"/>
                        </a:solidFill>
                        <a:latin typeface="Cambria Math" panose="02040503050406030204" pitchFamily="18" charset="0"/>
                      </a:rPr>
                      <m:t>𝛾</m:t>
                    </m:r>
                    <m:r>
                      <a:rPr lang="en-US" i="1">
                        <a:solidFill>
                          <a:srgbClr val="667E84"/>
                        </a:solidFill>
                        <a:latin typeface="Cambria Math" panose="02040503050406030204" pitchFamily="18" charset="0"/>
                      </a:rPr>
                      <m:t>+1){</m:t>
                    </m:r>
                    <m:r>
                      <a:rPr lang="en-US" i="1" dirty="0">
                        <a:solidFill>
                          <a:srgbClr val="667E84"/>
                        </a:solidFill>
                        <a:latin typeface="Cambria Math" panose="02040503050406030204" pitchFamily="18" charset="0"/>
                      </a:rPr>
                      <m:t>𝑉𝑎</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𝑟</m:t>
                        </m:r>
                      </m:e>
                      <m:sub>
                        <m:r>
                          <a:rPr lang="en-US" i="1" dirty="0">
                            <a:solidFill>
                              <a:srgbClr val="667E84"/>
                            </a:solidFill>
                            <a:latin typeface="Cambria Math" panose="02040503050406030204" pitchFamily="18" charset="0"/>
                          </a:rPr>
                          <m:t>𝑡</m:t>
                        </m:r>
                      </m:sub>
                    </m:sSub>
                    <m:d>
                      <m:dPr>
                        <m:begChr m:val="["/>
                        <m:endChr m:val="]"/>
                        <m:ctrlPr>
                          <a:rPr lang="en-US" i="1" dirty="0">
                            <a:solidFill>
                              <a:srgbClr val="667E84"/>
                            </a:solidFill>
                            <a:latin typeface="Cambria Math" panose="02040503050406030204" pitchFamily="18" charset="0"/>
                          </a:rPr>
                        </m:ctrlPr>
                      </m:dPr>
                      <m:e>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𝑔</m:t>
                            </m:r>
                          </m:e>
                          <m:sub>
                            <m:r>
                              <a:rPr lang="en-US" i="1" dirty="0">
                                <a:solidFill>
                                  <a:srgbClr val="667E84"/>
                                </a:solidFill>
                                <a:latin typeface="Cambria Math" panose="02040503050406030204" pitchFamily="18" charset="0"/>
                              </a:rPr>
                              <m:t>𝑐</m:t>
                            </m:r>
                          </m:sub>
                        </m:sSub>
                      </m:e>
                    </m:d>
                    <m:r>
                      <a:rPr lang="en-US" i="1" dirty="0">
                        <a:solidFill>
                          <a:srgbClr val="667E84"/>
                        </a:solidFill>
                        <a:latin typeface="Cambria Math" panose="02040503050406030204" pitchFamily="18" charset="0"/>
                      </a:rPr>
                      <m:t>}</m:t>
                    </m:r>
                    <m:r>
                      <a:rPr lang="en-US" i="1" dirty="0" smtClean="0">
                        <a:solidFill>
                          <a:schemeClr val="bg1">
                            <a:lumMod val="75000"/>
                          </a:schemeClr>
                        </a:solidFill>
                        <a:latin typeface="Cambria Math" panose="02040503050406030204" pitchFamily="18" charset="0"/>
                      </a:rPr>
                      <m:t>+ </m:t>
                    </m:r>
                    <m:r>
                      <a:rPr lang="en-US" b="0" i="1" dirty="0" smtClean="0">
                        <a:solidFill>
                          <a:schemeClr val="bg1">
                            <a:lumMod val="75000"/>
                          </a:schemeClr>
                        </a:solidFill>
                        <a:latin typeface="Cambria Math" panose="02040503050406030204" pitchFamily="18" charset="0"/>
                      </a:rPr>
                      <m:t>𝑟𝑖𝑠𝑘𝑝𝑟𝑒𝑚𝑖𝑢𝑚</m:t>
                    </m:r>
                    <m:r>
                      <a:rPr lang="en-US" i="1" dirty="0" smtClean="0">
                        <a:solidFill>
                          <a:schemeClr val="accent2"/>
                        </a:solidFill>
                        <a:latin typeface="Cambria Math" panose="02040503050406030204" pitchFamily="18" charset="0"/>
                      </a:rPr>
                      <m:t>−{</m:t>
                    </m:r>
                    <m:r>
                      <a:rPr lang="en-US" i="1" dirty="0">
                        <a:solidFill>
                          <a:srgbClr val="667E84"/>
                        </a:solidFill>
                        <a:latin typeface="Cambria Math" panose="02040503050406030204" pitchFamily="18" charset="0"/>
                      </a:rPr>
                      <m:t>𝑉𝑎</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𝑟</m:t>
                        </m:r>
                      </m:e>
                      <m:sub>
                        <m:r>
                          <a:rPr lang="en-US" i="1" dirty="0">
                            <a:solidFill>
                              <a:srgbClr val="667E84"/>
                            </a:solidFill>
                            <a:latin typeface="Cambria Math" panose="02040503050406030204" pitchFamily="18" charset="0"/>
                          </a:rPr>
                          <m:t>𝑡</m:t>
                        </m:r>
                      </m:sub>
                    </m:sSub>
                    <m:d>
                      <m:dPr>
                        <m:begChr m:val="["/>
                        <m:endChr m:val="]"/>
                        <m:ctrlPr>
                          <a:rPr lang="en-US" i="1" dirty="0">
                            <a:solidFill>
                              <a:srgbClr val="667E84"/>
                            </a:solidFill>
                            <a:latin typeface="Cambria Math" panose="02040503050406030204" pitchFamily="18" charset="0"/>
                          </a:rPr>
                        </m:ctrlPr>
                      </m:dPr>
                      <m:e>
                        <m:sSub>
                          <m:sSubPr>
                            <m:ctrlPr>
                              <a:rPr lang="en-US" i="1" dirty="0">
                                <a:solidFill>
                                  <a:srgbClr val="667E84"/>
                                </a:solidFill>
                                <a:latin typeface="Cambria Math" panose="02040503050406030204" pitchFamily="18" charset="0"/>
                              </a:rPr>
                            </m:ctrlPr>
                          </m:sSubPr>
                          <m:e>
                            <m:acc>
                              <m:accPr>
                                <m:chr m:val="̃"/>
                                <m:ctrlPr>
                                  <a:rPr lang="en-US" i="1" dirty="0">
                                    <a:solidFill>
                                      <a:srgbClr val="667E84"/>
                                    </a:solidFill>
                                    <a:latin typeface="Cambria Math" panose="02040503050406030204" pitchFamily="18" charset="0"/>
                                  </a:rPr>
                                </m:ctrlPr>
                              </m:accPr>
                              <m:e>
                                <m:r>
                                  <a:rPr lang="en-US" i="1" dirty="0">
                                    <a:solidFill>
                                      <a:srgbClr val="667E84"/>
                                    </a:solidFill>
                                    <a:latin typeface="Cambria Math" panose="02040503050406030204" pitchFamily="18" charset="0"/>
                                  </a:rPr>
                                  <m:t>𝑔</m:t>
                                </m:r>
                              </m:e>
                            </m:acc>
                          </m:e>
                          <m:sub>
                            <m:r>
                              <a:rPr lang="en-US" i="1" dirty="0">
                                <a:solidFill>
                                  <a:srgbClr val="667E84"/>
                                </a:solidFill>
                                <a:latin typeface="Cambria Math" panose="02040503050406030204" pitchFamily="18" charset="0"/>
                              </a:rPr>
                              <m:t>𝑐</m:t>
                            </m:r>
                          </m:sub>
                        </m:sSub>
                      </m:e>
                    </m:d>
                    <m:r>
                      <a:rPr lang="en-US" b="0" i="1" dirty="0" smtClean="0">
                        <a:solidFill>
                          <a:srgbClr val="0070C0"/>
                        </a:solidFill>
                        <a:latin typeface="Cambria Math" panose="02040503050406030204" pitchFamily="18" charset="0"/>
                      </a:rPr>
                      <m:t>+</m:t>
                    </m:r>
                    <m:r>
                      <a:rPr lang="en-US" i="1" dirty="0" smtClean="0">
                        <a:solidFill>
                          <a:schemeClr val="tx1">
                            <a:lumMod val="65000"/>
                            <a:lumOff val="35000"/>
                          </a:schemeClr>
                        </a:solidFill>
                        <a:latin typeface="Cambria Math" panose="02040503050406030204" pitchFamily="18" charset="0"/>
                      </a:rPr>
                      <m:t>𝑐𝑜𝑛𝑣𝑖𝑒𝑛𝑐𝑒</m:t>
                    </m:r>
                    <m:r>
                      <a:rPr lang="en-US" i="1" dirty="0" smtClean="0">
                        <a:solidFill>
                          <a:schemeClr val="tx1">
                            <a:lumMod val="65000"/>
                            <a:lumOff val="35000"/>
                          </a:schemeClr>
                        </a:solidFill>
                        <a:latin typeface="Cambria Math" panose="02040503050406030204" pitchFamily="18" charset="0"/>
                      </a:rPr>
                      <m:t> </m:t>
                    </m:r>
                    <m:r>
                      <a:rPr lang="en-US" i="1" dirty="0" smtClean="0">
                        <a:solidFill>
                          <a:schemeClr val="tx1">
                            <a:lumMod val="65000"/>
                            <a:lumOff val="35000"/>
                          </a:schemeClr>
                        </a:solidFill>
                        <a:latin typeface="Cambria Math" panose="02040503050406030204" pitchFamily="18" charset="0"/>
                      </a:rPr>
                      <m:t>𝑦𝑖𝑒𝑙𝑑</m:t>
                    </m:r>
                    <m:r>
                      <a:rPr lang="en-US" b="0" i="1" dirty="0" smtClean="0">
                        <a:solidFill>
                          <a:srgbClr val="0070C0"/>
                        </a:solidFill>
                        <a:latin typeface="Cambria Math" panose="02040503050406030204" pitchFamily="18" charset="0"/>
                      </a:rPr>
                      <m:t>}</m:t>
                    </m:r>
                  </m:oMath>
                </a14:m>
                <a:endParaRPr lang="en-US" dirty="0"/>
              </a:p>
              <a:p>
                <a:pPr marL="335288" lvl="1" indent="0">
                  <a:buNone/>
                </a:pPr>
                <a:r>
                  <a:rPr lang="en-US" dirty="0"/>
                  <a:t> </a:t>
                </a:r>
              </a:p>
              <a:p>
                <a:pPr lvl="1"/>
                <a:endParaRPr lang="en-US" dirty="0">
                  <a:solidFill>
                    <a:schemeClr val="bg1"/>
                  </a:solidFill>
                </a:endParaRPr>
              </a:p>
              <a:p>
                <a:endParaRPr lang="en-US" sz="2000" dirty="0"/>
              </a:p>
              <a:p>
                <a14:m>
                  <m:oMath xmlns:m="http://schemas.openxmlformats.org/officeDocument/2006/math">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𝐵</m:t>
                                </m:r>
                              </m:sup>
                            </m:sSubSup>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e>
                        </m:groupChr>
                      </m:e>
                      <m:lim>
                        <m:r>
                          <m:rPr>
                            <m:nor/>
                          </m:rPr>
                          <a:rPr lang="en-US">
                            <a:latin typeface="Cambria Math" panose="02040503050406030204" pitchFamily="18" charset="0"/>
                          </a:rPr>
                          <m:t>total</m:t>
                        </m:r>
                        <m:r>
                          <m:rPr>
                            <m:nor/>
                          </m:rPr>
                          <a:rPr lang="en-US">
                            <a:latin typeface="Cambria Math" panose="02040503050406030204" pitchFamily="18" charset="0"/>
                          </a:rPr>
                          <m:t> </m:t>
                        </m:r>
                        <m:d>
                          <m:dPr>
                            <m:ctrlPr>
                              <a:rPr lang="en-US" i="1">
                                <a:latin typeface="Cambria Math" panose="02040503050406030204" pitchFamily="18" charset="0"/>
                              </a:rPr>
                            </m:ctrlPr>
                          </m:dPr>
                          <m:e>
                            <m:r>
                              <m:rPr>
                                <m:nor/>
                              </m:rPr>
                              <a:rPr lang="en-US">
                                <a:latin typeface="Cambria Math" panose="02040503050406030204" pitchFamily="18" charset="0"/>
                              </a:rPr>
                              <m:t>net</m:t>
                            </m:r>
                          </m:e>
                        </m:d>
                        <m:r>
                          <m:rPr>
                            <m:nor/>
                          </m:rPr>
                          <a:rPr lang="en-US">
                            <a:latin typeface="Cambria Math" panose="02040503050406030204" pitchFamily="18" charset="0"/>
                          </a:rPr>
                          <m:t> </m:t>
                        </m:r>
                        <m:r>
                          <m:rPr>
                            <m:nor/>
                          </m:rPr>
                          <a:rPr lang="en-US">
                            <a:latin typeface="Cambria Math" panose="02040503050406030204" pitchFamily="18" charset="0"/>
                          </a:rPr>
                          <m:t>wealth</m:t>
                        </m:r>
                      </m:lim>
                    </m:limLow>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nary>
                      <m:naryPr>
                        <m:limLoc m:val="undOvr"/>
                        <m:ctrlPr>
                          <a:rPr lang="en-US" i="1">
                            <a:latin typeface="Cambria Math" panose="02040503050406030204" pitchFamily="18" charset="0"/>
                            <a:ea typeface="Cambria Math" panose="02040503050406030204" pitchFamily="18" charset="0"/>
                          </a:rPr>
                        </m:ctrlPr>
                      </m:naryPr>
                      <m:sub>
                        <m:r>
                          <m:rPr>
                            <m:brk m:alnAt="24"/>
                          </m:rP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m:t>
                        </m:r>
                      </m:sup>
                      <m:e>
                        <m:box>
                          <m:boxPr>
                            <m:ctrlPr>
                              <a:rPr lang="en-US" i="1">
                                <a:latin typeface="Cambria Math" panose="02040503050406030204" pitchFamily="18" charset="0"/>
                                <a:ea typeface="Cambria Math" panose="02040503050406030204" pitchFamily="18" charset="0"/>
                              </a:rPr>
                            </m:ctrlPr>
                          </m:boxPr>
                          <m:e>
                            <m:argPr>
                              <m:argSz m:val="-1"/>
                            </m:argPr>
                            <m:limLow>
                              <m:limLowPr>
                                <m:ctrlPr>
                                  <a:rPr lang="en-US" i="1">
                                    <a:latin typeface="Cambria Math" panose="02040503050406030204" pitchFamily="18" charset="0"/>
                                    <a:ea typeface="Cambria Math" panose="02040503050406030204" pitchFamily="18" charset="0"/>
                                  </a:rPr>
                                </m:ctrlPr>
                              </m:limLowPr>
                              <m:e>
                                <m:groupChr>
                                  <m:groupChrPr>
                                    <m:chr m:val="⏟"/>
                                    <m:ctrlPr>
                                      <a:rPr lang="en-US" i="1">
                                        <a:latin typeface="Cambria Math" panose="02040503050406030204" pitchFamily="18" charset="0"/>
                                        <a:ea typeface="Cambria Math" panose="02040503050406030204" pitchFamily="18" charset="0"/>
                                      </a:rPr>
                                    </m:ctrlPr>
                                  </m:groupChr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𝑠</m:t>
                                            </m:r>
                                          </m:sub>
                                          <m:sup>
                                            <m:r>
                                              <a:rPr lang="en-US" i="1">
                                                <a:latin typeface="Cambria Math" panose="02040503050406030204" pitchFamily="18" charset="0"/>
                                                <a:ea typeface="Cambria Math" panose="02040503050406030204" pitchFamily="18" charset="0"/>
                                              </a:rPr>
                                              <m:t>𝑖</m:t>
                                            </m:r>
                                          </m:sup>
                                        </m:sSub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𝑠</m:t>
                                            </m:r>
                                          </m:sub>
                                          <m:sup>
                                            <m:r>
                                              <a:rPr lang="en-US" i="1">
                                                <a:latin typeface="Cambria Math" panose="02040503050406030204" pitchFamily="18" charset="0"/>
                                                <a:ea typeface="Cambria Math" panose="02040503050406030204" pitchFamily="18" charset="0"/>
                                              </a:rPr>
                                              <m:t>𝑖</m:t>
                                            </m:r>
                                          </m:sup>
                                        </m:sSubSup>
                                        <m:r>
                                          <a:rPr lang="en-US" i="1">
                                            <a:latin typeface="Cambria Math" panose="02040503050406030204" pitchFamily="18" charset="0"/>
                                            <a:ea typeface="Cambria Math" panose="02040503050406030204" pitchFamily="18" charset="0"/>
                                          </a:rPr>
                                          <m:t>𝑑𝑖</m:t>
                                        </m:r>
                                      </m:num>
                                      <m:den>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𝑖</m:t>
                                            </m:r>
                                          </m:sup>
                                        </m:sSub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𝑖</m:t>
                                            </m:r>
                                          </m:sup>
                                        </m:sSubSup>
                                        <m:r>
                                          <a:rPr lang="en-US" i="1">
                                            <a:latin typeface="Cambria Math" panose="02040503050406030204" pitchFamily="18" charset="0"/>
                                            <a:ea typeface="Cambria Math" panose="02040503050406030204" pitchFamily="18" charset="0"/>
                                          </a:rPr>
                                          <m:t>𝑑𝑖</m:t>
                                        </m:r>
                                      </m:den>
                                    </m:f>
                                  </m:e>
                                </m:groupChr>
                              </m:e>
                              <m:lim>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𝑠</m:t>
                                        </m:r>
                                      </m:sub>
                                      <m:sup>
                                        <m:r>
                                          <a:rPr lang="en-US" i="1">
                                            <a:latin typeface="Cambria Math" panose="02040503050406030204" pitchFamily="18" charset="0"/>
                                            <a:ea typeface="Cambria Math" panose="02040503050406030204" pitchFamily="18" charset="0"/>
                                          </a:rPr>
                                          <m:t>∗∗</m:t>
                                        </m:r>
                                      </m:sup>
                                    </m:sSubSup>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m:t>
                                        </m:r>
                                      </m:sup>
                                    </m:sSubSup>
                                  </m:den>
                                </m:f>
                              </m:lim>
                            </m:limLow>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𝑑𝑠</m:t>
                            </m:r>
                          </m:e>
                        </m:box>
                      </m:e>
                    </m:nary>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id="{94378395-5599-4C8E-B827-98C68F575B93}"/>
                  </a:ext>
                </a:extLst>
              </p:cNvPr>
              <p:cNvSpPr>
                <a:spLocks noGrp="1" noRot="1" noChangeAspect="1" noMove="1" noResize="1" noEditPoints="1" noAdjustHandles="1" noChangeArrowheads="1" noChangeShapeType="1" noTextEdit="1"/>
              </p:cNvSpPr>
              <p:nvPr>
                <p:ph idx="1"/>
              </p:nvPr>
            </p:nvSpPr>
            <p:spPr>
              <a:xfrm>
                <a:off x="413172" y="1530773"/>
                <a:ext cx="16726160" cy="8082354"/>
              </a:xfrm>
              <a:blipFill>
                <a:blip r:embed="rId2"/>
                <a:stretch>
                  <a:fillRect l="-984" t="-15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0DFB941-17A9-5105-9CDA-5C63BC16853C}"/>
              </a:ext>
            </a:extLst>
          </p:cNvPr>
          <p:cNvSpPr>
            <a:spLocks noGrp="1"/>
          </p:cNvSpPr>
          <p:nvPr>
            <p:ph type="sldNum" sz="quarter" idx="12"/>
          </p:nvPr>
        </p:nvSpPr>
        <p:spPr/>
        <p:txBody>
          <a:bodyPr/>
          <a:lstStyle/>
          <a:p>
            <a:fld id="{DDE82227-37B3-43BC-ADC8-5578DB9E1C27}" type="slidenum">
              <a:rPr lang="en-US" smtClean="0"/>
              <a:t>28</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58F0529-1CCA-40C6-8A67-097779FC5066}"/>
                  </a:ext>
                </a:extLst>
              </p:cNvPr>
              <p:cNvSpPr>
                <a:spLocks noGrp="1"/>
              </p:cNvSpPr>
              <p:nvPr>
                <p:ph type="title"/>
              </p:nvPr>
            </p:nvSpPr>
            <p:spPr/>
            <p:txBody>
              <a:bodyPr/>
              <a:lstStyle/>
              <a:p>
                <a:r>
                  <a:rPr lang="en-US" dirty="0"/>
                  <a:t>What is Quasi-SDF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𝑡</m:t>
                        </m:r>
                      </m:sub>
                      <m:sup>
                        <m:r>
                          <a:rPr lang="en-US" b="1" i="1" smtClean="0">
                            <a:latin typeface="Cambria Math" panose="02040503050406030204" pitchFamily="18" charset="0"/>
                            <a:ea typeface="Cambria Math" panose="02040503050406030204" pitchFamily="18" charset="0"/>
                          </a:rPr>
                          <m:t>∗∗</m:t>
                        </m:r>
                      </m:sup>
                    </m:sSubSup>
                    <m:r>
                      <a:rPr lang="en-US" b="1"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𝑖</m:t>
                        </m:r>
                      </m:sup>
                    </m:sSub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𝑖</m:t>
                        </m:r>
                      </m:sup>
                    </m:sSubSup>
                    <m:r>
                      <a:rPr lang="en-US" i="1">
                        <a:latin typeface="Cambria Math" panose="02040503050406030204" pitchFamily="18" charset="0"/>
                        <a:ea typeface="Cambria Math" panose="02040503050406030204" pitchFamily="18" charset="0"/>
                      </a:rPr>
                      <m:t>𝑑𝑖</m:t>
                    </m:r>
                  </m:oMath>
                </a14:m>
                <a:r>
                  <a:rPr lang="en-US" dirty="0"/>
                  <a:t>? </a:t>
                </a:r>
              </a:p>
            </p:txBody>
          </p:sp>
        </mc:Choice>
        <mc:Fallback xmlns="">
          <p:sp>
            <p:nvSpPr>
              <p:cNvPr id="4" name="Title 3">
                <a:extLst>
                  <a:ext uri="{FF2B5EF4-FFF2-40B4-BE49-F238E27FC236}">
                    <a16:creationId xmlns:a16="http://schemas.microsoft.com/office/drawing/2014/main" id="{CC32A552-2762-446C-B282-27E2F4A3A70B}"/>
                  </a:ext>
                </a:extLst>
              </p:cNvPr>
              <p:cNvSpPr>
                <a:spLocks noGrp="1" noRot="1" noChangeAspect="1" noMove="1" noResize="1" noEditPoints="1" noAdjustHandles="1" noChangeArrowheads="1" noChangeShapeType="1" noTextEdit="1"/>
              </p:cNvSpPr>
              <p:nvPr>
                <p:ph type="title"/>
              </p:nvPr>
            </p:nvSpPr>
            <p:spPr>
              <a:blipFill>
                <a:blip r:embed="rId3"/>
                <a:stretch>
                  <a:fillRect l="-1770" b="-1390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D5A1599-5394-B887-F349-445616659614}"/>
              </a:ext>
            </a:extLst>
          </p:cNvPr>
          <p:cNvSpPr txBox="1"/>
          <p:nvPr/>
        </p:nvSpPr>
        <p:spPr>
          <a:xfrm>
            <a:off x="12465046" y="6095653"/>
            <a:ext cx="2577950" cy="584775"/>
          </a:xfrm>
          <a:prstGeom prst="rect">
            <a:avLst/>
          </a:prstGeom>
          <a:noFill/>
        </p:spPr>
        <p:txBody>
          <a:bodyPr wrap="none" rtlCol="0">
            <a:spAutoFit/>
          </a:bodyPr>
          <a:lstStyle/>
          <a:p>
            <a:pPr algn="ctr"/>
            <a:r>
              <a:rPr lang="en-US" sz="3200" dirty="0">
                <a:solidFill>
                  <a:srgbClr val="C00000"/>
                </a:solidFill>
                <a:latin typeface="+mj-lt"/>
              </a:rPr>
              <a:t>“Service Flow”</a:t>
            </a:r>
          </a:p>
        </p:txBody>
      </p:sp>
      <p:sp>
        <p:nvSpPr>
          <p:cNvPr id="14" name="Right Brace 13">
            <a:extLst>
              <a:ext uri="{FF2B5EF4-FFF2-40B4-BE49-F238E27FC236}">
                <a16:creationId xmlns:a16="http://schemas.microsoft.com/office/drawing/2014/main" id="{475905C2-6D8A-C52C-A4FF-33CBDCA144DC}"/>
              </a:ext>
            </a:extLst>
          </p:cNvPr>
          <p:cNvSpPr/>
          <p:nvPr/>
        </p:nvSpPr>
        <p:spPr>
          <a:xfrm rot="16200000" flipH="1">
            <a:off x="13609588" y="3536600"/>
            <a:ext cx="126084" cy="5059262"/>
          </a:xfrm>
          <a:prstGeom prst="rightBrace">
            <a:avLst/>
          </a:prstGeom>
          <a:ln>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02BA67AC-BE51-EB53-51DA-505CFEE162CC}"/>
              </a:ext>
            </a:extLst>
          </p:cNvPr>
          <p:cNvSpPr/>
          <p:nvPr/>
        </p:nvSpPr>
        <p:spPr>
          <a:xfrm rot="5400000">
            <a:off x="5391441" y="-606387"/>
            <a:ext cx="280386" cy="8116466"/>
          </a:xfrm>
          <a:prstGeom prst="rightBrace">
            <a:avLst/>
          </a:prstGeom>
          <a:ln w="28575">
            <a:solidFill>
              <a:srgbClr val="667E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a:extLst>
              <a:ext uri="{FF2B5EF4-FFF2-40B4-BE49-F238E27FC236}">
                <a16:creationId xmlns:a16="http://schemas.microsoft.com/office/drawing/2014/main" id="{F079517E-74FC-9027-64AB-8CFC7BE3DEA2}"/>
              </a:ext>
            </a:extLst>
          </p:cNvPr>
          <p:cNvSpPr/>
          <p:nvPr/>
        </p:nvSpPr>
        <p:spPr>
          <a:xfrm rot="5400000">
            <a:off x="6585608" y="-1076745"/>
            <a:ext cx="130896" cy="10502520"/>
          </a:xfrm>
          <a:prstGeom prst="rightBrace">
            <a:avLst/>
          </a:prstGeom>
          <a:ln w="28575">
            <a:solidFill>
              <a:srgbClr val="667E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CFE57D-B495-F507-584D-BEFE34E4C261}"/>
                  </a:ext>
                </a:extLst>
              </p:cNvPr>
              <p:cNvSpPr txBox="1"/>
              <p:nvPr/>
            </p:nvSpPr>
            <p:spPr>
              <a:xfrm>
                <a:off x="4384081" y="3441504"/>
                <a:ext cx="3552055" cy="535146"/>
              </a:xfrm>
              <a:prstGeom prst="rect">
                <a:avLst/>
              </a:prstGeom>
              <a:noFill/>
              <a:ln>
                <a:noFill/>
              </a:ln>
            </p:spPr>
            <p:txBody>
              <a:bodyPr wrap="square" rtlCol="0">
                <a:spAutoFit/>
              </a:bodyPr>
              <a:lstStyle/>
              <a:p>
                <a:r>
                  <a:rPr lang="en-US" sz="2800" dirty="0">
                    <a:solidFill>
                      <a:srgbClr val="667E84"/>
                    </a:solidFill>
                  </a:rPr>
                  <a:t>Risk-free rate   </a:t>
                </a:r>
                <a14:m>
                  <m:oMath xmlns:m="http://schemas.openxmlformats.org/officeDocument/2006/math">
                    <m:sSup>
                      <m:sSupPr>
                        <m:ctrlPr>
                          <a:rPr lang="en-US" sz="2800" b="0" i="1" smtClean="0">
                            <a:solidFill>
                              <a:srgbClr val="667E84"/>
                            </a:solidFill>
                            <a:latin typeface="Cambria Math" panose="02040503050406030204" pitchFamily="18" charset="0"/>
                          </a:rPr>
                        </m:ctrlPr>
                      </m:sSupPr>
                      <m:e>
                        <m:r>
                          <a:rPr lang="en-US" sz="2800" i="1" smtClean="0">
                            <a:solidFill>
                              <a:srgbClr val="667E84"/>
                            </a:solidFill>
                            <a:latin typeface="Cambria Math" panose="02040503050406030204" pitchFamily="18" charset="0"/>
                          </a:rPr>
                          <m:t>𝑟</m:t>
                        </m:r>
                      </m:e>
                      <m:sup>
                        <m:r>
                          <a:rPr lang="en-US" sz="2800" b="0" i="1" smtClean="0">
                            <a:solidFill>
                              <a:srgbClr val="667E84"/>
                            </a:solidFill>
                            <a:latin typeface="Cambria Math" panose="02040503050406030204" pitchFamily="18" charset="0"/>
                          </a:rPr>
                          <m:t>𝑓</m:t>
                        </m:r>
                      </m:sup>
                    </m:sSup>
                    <m:r>
                      <a:rPr lang="en-US" sz="2800" i="1" smtClean="0">
                        <a:solidFill>
                          <a:srgbClr val="667E84"/>
                        </a:solidFill>
                        <a:latin typeface="Cambria Math" panose="02040503050406030204" pitchFamily="18" charset="0"/>
                      </a:rPr>
                      <m:t>=</m:t>
                    </m:r>
                  </m:oMath>
                </a14:m>
                <a:endParaRPr lang="en-US" dirty="0">
                  <a:solidFill>
                    <a:srgbClr val="667E84"/>
                  </a:solidFill>
                </a:endParaRPr>
              </a:p>
            </p:txBody>
          </p:sp>
        </mc:Choice>
        <mc:Fallback xmlns="">
          <p:sp>
            <p:nvSpPr>
              <p:cNvPr id="17" name="TextBox 16">
                <a:extLst>
                  <a:ext uri="{FF2B5EF4-FFF2-40B4-BE49-F238E27FC236}">
                    <a16:creationId xmlns:a16="http://schemas.microsoft.com/office/drawing/2014/main" id="{061D2699-65DD-41C0-A92F-27A6397FBD74}"/>
                  </a:ext>
                </a:extLst>
              </p:cNvPr>
              <p:cNvSpPr txBox="1">
                <a:spLocks noRot="1" noChangeAspect="1" noMove="1" noResize="1" noEditPoints="1" noAdjustHandles="1" noChangeArrowheads="1" noChangeShapeType="1" noTextEdit="1"/>
              </p:cNvSpPr>
              <p:nvPr/>
            </p:nvSpPr>
            <p:spPr>
              <a:xfrm>
                <a:off x="4384081" y="3441504"/>
                <a:ext cx="3552055" cy="535146"/>
              </a:xfrm>
              <a:prstGeom prst="rect">
                <a:avLst/>
              </a:prstGeom>
              <a:blipFill>
                <a:blip r:embed="rId4"/>
                <a:stretch>
                  <a:fillRect l="-3431" t="-9195" b="-33333"/>
                </a:stretch>
              </a:blipFill>
              <a:ln>
                <a:no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D91D6657-39D1-260C-584D-7491A86B8DA8}"/>
              </a:ext>
            </a:extLst>
          </p:cNvPr>
          <p:cNvSpPr txBox="1"/>
          <p:nvPr/>
        </p:nvSpPr>
        <p:spPr>
          <a:xfrm>
            <a:off x="5457268" y="4263371"/>
            <a:ext cx="3552055" cy="523220"/>
          </a:xfrm>
          <a:prstGeom prst="rect">
            <a:avLst/>
          </a:prstGeom>
          <a:noFill/>
        </p:spPr>
        <p:txBody>
          <a:bodyPr wrap="square" rtlCol="0">
            <a:spAutoFit/>
          </a:bodyPr>
          <a:lstStyle/>
          <a:p>
            <a:r>
              <a:rPr lang="en-US" sz="2800" dirty="0">
                <a:solidFill>
                  <a:srgbClr val="667E84"/>
                </a:solidFill>
              </a:rPr>
              <a:t>Discount rate</a:t>
            </a:r>
            <a:endParaRPr lang="en-US" dirty="0">
              <a:solidFill>
                <a:srgbClr val="667E84"/>
              </a:solidFill>
            </a:endParaRPr>
          </a:p>
        </p:txBody>
      </p:sp>
      <p:sp>
        <p:nvSpPr>
          <p:cNvPr id="19" name="Right Brace 18">
            <a:extLst>
              <a:ext uri="{FF2B5EF4-FFF2-40B4-BE49-F238E27FC236}">
                <a16:creationId xmlns:a16="http://schemas.microsoft.com/office/drawing/2014/main" id="{0C0120AC-D2B9-A4A6-29D1-DF0199371378}"/>
              </a:ext>
            </a:extLst>
          </p:cNvPr>
          <p:cNvSpPr/>
          <p:nvPr/>
        </p:nvSpPr>
        <p:spPr>
          <a:xfrm rot="5400000">
            <a:off x="4470466" y="2972743"/>
            <a:ext cx="126080" cy="6198178"/>
          </a:xfrm>
          <a:prstGeom prst="rightBrace">
            <a:avLst/>
          </a:prstGeom>
          <a:ln w="28575">
            <a:solidFill>
              <a:srgbClr val="667E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ight Brace 19">
            <a:extLst>
              <a:ext uri="{FF2B5EF4-FFF2-40B4-BE49-F238E27FC236}">
                <a16:creationId xmlns:a16="http://schemas.microsoft.com/office/drawing/2014/main" id="{94D50B1F-F92E-03E4-9467-5BBFF5AD01F9}"/>
              </a:ext>
            </a:extLst>
          </p:cNvPr>
          <p:cNvSpPr/>
          <p:nvPr/>
        </p:nvSpPr>
        <p:spPr>
          <a:xfrm rot="5400000">
            <a:off x="6248598" y="1918420"/>
            <a:ext cx="176481" cy="9952053"/>
          </a:xfrm>
          <a:prstGeom prst="rightBrace">
            <a:avLst/>
          </a:prstGeom>
          <a:ln w="28575">
            <a:solidFill>
              <a:srgbClr val="667E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AC302A-ECBA-5E5B-A804-6F291676D6FA}"/>
                  </a:ext>
                </a:extLst>
              </p:cNvPr>
              <p:cNvSpPr txBox="1"/>
              <p:nvPr/>
            </p:nvSpPr>
            <p:spPr>
              <a:xfrm>
                <a:off x="1213004" y="6256131"/>
                <a:ext cx="3552055" cy="535146"/>
              </a:xfrm>
              <a:prstGeom prst="rect">
                <a:avLst/>
              </a:prstGeom>
              <a:noFill/>
              <a:ln>
                <a:noFill/>
              </a:ln>
            </p:spPr>
            <p:txBody>
              <a:bodyPr wrap="square" rtlCol="0">
                <a:spAutoFit/>
              </a:bodyPr>
              <a:lstStyle/>
              <a:p>
                <a:r>
                  <a:rPr lang="en-US" sz="2800" dirty="0">
                    <a:solidFill>
                      <a:srgbClr val="667E84"/>
                    </a:solidFill>
                  </a:rPr>
                  <a:t>Risk-free rate   </a:t>
                </a:r>
                <a14:m>
                  <m:oMath xmlns:m="http://schemas.openxmlformats.org/officeDocument/2006/math">
                    <m:sSup>
                      <m:sSupPr>
                        <m:ctrlPr>
                          <a:rPr lang="en-US" sz="2800" b="0" i="1" smtClean="0">
                            <a:solidFill>
                              <a:schemeClr val="bg1"/>
                            </a:solidFill>
                            <a:latin typeface="Cambria Math" panose="02040503050406030204" pitchFamily="18" charset="0"/>
                          </a:rPr>
                        </m:ctrlPr>
                      </m:sSupPr>
                      <m:e>
                        <m:r>
                          <a:rPr lang="en-US" sz="2800" i="1" smtClean="0">
                            <a:solidFill>
                              <a:srgbClr val="667E84"/>
                            </a:solidFill>
                            <a:latin typeface="Cambria Math" panose="02040503050406030204" pitchFamily="18" charset="0"/>
                          </a:rPr>
                          <m:t>𝑟</m:t>
                        </m:r>
                      </m:e>
                      <m:sup>
                        <m:r>
                          <a:rPr lang="en-US" sz="2800" b="0" i="1" smtClean="0">
                            <a:solidFill>
                              <a:srgbClr val="667E84"/>
                            </a:solidFill>
                            <a:latin typeface="Cambria Math" panose="02040503050406030204" pitchFamily="18" charset="0"/>
                          </a:rPr>
                          <m:t>𝑓</m:t>
                        </m:r>
                        <m:r>
                          <a:rPr lang="en-US" sz="2800" b="0" i="1" smtClean="0">
                            <a:solidFill>
                              <a:srgbClr val="C00000"/>
                            </a:solidFill>
                            <a:latin typeface="Cambria Math" panose="02040503050406030204" pitchFamily="18" charset="0"/>
                          </a:rPr>
                          <m:t>∗∗</m:t>
                        </m:r>
                      </m:sup>
                    </m:sSup>
                    <m:r>
                      <a:rPr lang="en-US" sz="2800" i="1" smtClean="0">
                        <a:solidFill>
                          <a:srgbClr val="667E84"/>
                        </a:solidFill>
                        <a:latin typeface="Cambria Math" panose="02040503050406030204" pitchFamily="18" charset="0"/>
                      </a:rPr>
                      <m:t>=</m:t>
                    </m:r>
                  </m:oMath>
                </a14:m>
                <a:endParaRPr lang="en-US" dirty="0"/>
              </a:p>
            </p:txBody>
          </p:sp>
        </mc:Choice>
        <mc:Fallback xmlns="">
          <p:sp>
            <p:nvSpPr>
              <p:cNvPr id="21" name="TextBox 20">
                <a:extLst>
                  <a:ext uri="{FF2B5EF4-FFF2-40B4-BE49-F238E27FC236}">
                    <a16:creationId xmlns:a16="http://schemas.microsoft.com/office/drawing/2014/main" id="{52E3BC97-DF89-45B0-B8C6-8166CDBBB888}"/>
                  </a:ext>
                </a:extLst>
              </p:cNvPr>
              <p:cNvSpPr txBox="1">
                <a:spLocks noRot="1" noChangeAspect="1" noMove="1" noResize="1" noEditPoints="1" noAdjustHandles="1" noChangeArrowheads="1" noChangeShapeType="1" noTextEdit="1"/>
              </p:cNvSpPr>
              <p:nvPr/>
            </p:nvSpPr>
            <p:spPr>
              <a:xfrm>
                <a:off x="1213004" y="6256131"/>
                <a:ext cx="3552055" cy="535146"/>
              </a:xfrm>
              <a:prstGeom prst="rect">
                <a:avLst/>
              </a:prstGeom>
              <a:blipFill>
                <a:blip r:embed="rId5"/>
                <a:stretch>
                  <a:fillRect l="-3602" t="-7955" b="-31818"/>
                </a:stretch>
              </a:blipFill>
              <a:ln>
                <a:no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60AB3E0C-054D-D82E-F490-F117B2A15C56}"/>
              </a:ext>
            </a:extLst>
          </p:cNvPr>
          <p:cNvSpPr txBox="1"/>
          <p:nvPr/>
        </p:nvSpPr>
        <p:spPr>
          <a:xfrm>
            <a:off x="5318540" y="6818258"/>
            <a:ext cx="3552055" cy="523220"/>
          </a:xfrm>
          <a:prstGeom prst="rect">
            <a:avLst/>
          </a:prstGeom>
          <a:noFill/>
          <a:ln>
            <a:noFill/>
          </a:ln>
        </p:spPr>
        <p:txBody>
          <a:bodyPr wrap="square" rtlCol="0">
            <a:spAutoFit/>
          </a:bodyPr>
          <a:lstStyle/>
          <a:p>
            <a:r>
              <a:rPr lang="en-US" sz="2800" dirty="0">
                <a:solidFill>
                  <a:srgbClr val="667E84"/>
                </a:solidFill>
              </a:rPr>
              <a:t>Discount rate</a:t>
            </a:r>
            <a:endParaRPr lang="en-US" dirty="0">
              <a:solidFill>
                <a:srgbClr val="667E84"/>
              </a:solidFill>
            </a:endParaRPr>
          </a:p>
        </p:txBody>
      </p:sp>
      <p:sp>
        <p:nvSpPr>
          <p:cNvPr id="23" name="Arrow: Curved Left 22">
            <a:extLst>
              <a:ext uri="{FF2B5EF4-FFF2-40B4-BE49-F238E27FC236}">
                <a16:creationId xmlns:a16="http://schemas.microsoft.com/office/drawing/2014/main" id="{AE953FEC-3021-438E-FE8D-46DDD05056FE}"/>
              </a:ext>
            </a:extLst>
          </p:cNvPr>
          <p:cNvSpPr/>
          <p:nvPr/>
        </p:nvSpPr>
        <p:spPr>
          <a:xfrm rot="16200000">
            <a:off x="9277582" y="2827299"/>
            <a:ext cx="595805" cy="46536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EC83C5CE-51CE-6DB3-1A1E-EBE52A99F6DC}"/>
              </a:ext>
            </a:extLst>
          </p:cNvPr>
          <p:cNvSpPr txBox="1"/>
          <p:nvPr/>
        </p:nvSpPr>
        <p:spPr>
          <a:xfrm>
            <a:off x="12266205" y="3901017"/>
            <a:ext cx="3248838" cy="830997"/>
          </a:xfrm>
          <a:prstGeom prst="rect">
            <a:avLst/>
          </a:prstGeom>
          <a:noFill/>
        </p:spPr>
        <p:txBody>
          <a:bodyPr wrap="none" rtlCol="0">
            <a:spAutoFit/>
          </a:bodyPr>
          <a:lstStyle/>
          <a:p>
            <a:r>
              <a:rPr lang="en-US" sz="2400" dirty="0">
                <a:latin typeface="+mj-lt"/>
              </a:rPr>
              <a:t>Idiosyncratic </a:t>
            </a:r>
            <a:br>
              <a:rPr lang="en-US" sz="2400" dirty="0">
                <a:latin typeface="+mj-lt"/>
              </a:rPr>
            </a:br>
            <a:r>
              <a:rPr lang="en-US" sz="2400" dirty="0">
                <a:latin typeface="+mj-lt"/>
              </a:rPr>
              <a:t>consumption growth risk</a:t>
            </a:r>
          </a:p>
        </p:txBody>
      </p:sp>
      <p:cxnSp>
        <p:nvCxnSpPr>
          <p:cNvPr id="7" name="Straight Arrow Connector 6">
            <a:extLst>
              <a:ext uri="{FF2B5EF4-FFF2-40B4-BE49-F238E27FC236}">
                <a16:creationId xmlns:a16="http://schemas.microsoft.com/office/drawing/2014/main" id="{8A946D08-2034-E509-D3E1-9710E90DD4D8}"/>
              </a:ext>
            </a:extLst>
          </p:cNvPr>
          <p:cNvCxnSpPr/>
          <p:nvPr/>
        </p:nvCxnSpPr>
        <p:spPr>
          <a:xfrm flipH="1">
            <a:off x="12079708" y="4749119"/>
            <a:ext cx="123879" cy="49169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43970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34343-9868-A627-4BFD-81050A9C7D0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DDCA385-E3B0-6954-9672-1E446B964150}"/>
                  </a:ext>
                </a:extLst>
              </p:cNvPr>
              <p:cNvSpPr>
                <a:spLocks noGrp="1"/>
              </p:cNvSpPr>
              <p:nvPr>
                <p:ph idx="1"/>
              </p:nvPr>
            </p:nvSpPr>
            <p:spPr>
              <a:xfrm>
                <a:off x="413172" y="1530773"/>
                <a:ext cx="15497386" cy="7712464"/>
              </a:xfrm>
            </p:spPr>
            <p:txBody>
              <a:bodyPr>
                <a:normAutofit/>
              </a:bodyPr>
              <a:lstStyle/>
              <a:p>
                <a:r>
                  <a:rPr lang="en-US" sz="4000" dirty="0"/>
                  <a:t>Properties of US primary surpluses</a:t>
                </a:r>
              </a:p>
              <a:p>
                <a:pPr lvl="1"/>
                <a:r>
                  <a:rPr lang="en-US" sz="3600" dirty="0"/>
                  <a:t>Average surplus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0</m:t>
                    </m:r>
                  </m:oMath>
                </a14:m>
                <a:endParaRPr lang="en-US" sz="3600" dirty="0"/>
              </a:p>
              <a:p>
                <a:pPr lvl="1"/>
                <a:r>
                  <a:rPr lang="en-US" sz="3600" dirty="0"/>
                  <a:t>Procyclical surplus (</a:t>
                </a:r>
                <a14:m>
                  <m:oMath xmlns:m="http://schemas.openxmlformats.org/officeDocument/2006/math">
                    <m:r>
                      <a:rPr lang="en-US" sz="3600" b="0" i="1" smtClean="0">
                        <a:latin typeface="Cambria Math" panose="02040503050406030204" pitchFamily="18" charset="0"/>
                      </a:rPr>
                      <m:t>&gt;0</m:t>
                    </m:r>
                  </m:oMath>
                </a14:m>
                <a:r>
                  <a:rPr lang="en-US" sz="3600" dirty="0"/>
                  <a:t> in booms, </a:t>
                </a:r>
                <a14:m>
                  <m:oMath xmlns:m="http://schemas.openxmlformats.org/officeDocument/2006/math">
                    <m:r>
                      <a:rPr lang="en-US" sz="3600" b="0" i="1" smtClean="0">
                        <a:latin typeface="Cambria Math" panose="02040503050406030204" pitchFamily="18" charset="0"/>
                      </a:rPr>
                      <m:t>&lt;0</m:t>
                    </m:r>
                  </m:oMath>
                </a14:m>
                <a:r>
                  <a:rPr lang="en-US" sz="3600" dirty="0"/>
                  <a:t> in recessions)</a:t>
                </a:r>
              </a:p>
              <a:p>
                <a:pPr lvl="1"/>
                <a:endParaRPr lang="en-US" sz="2000" dirty="0"/>
              </a:p>
              <a:p>
                <a:r>
                  <a:rPr lang="en-US" sz="4000" dirty="0"/>
                  <a:t>Two valuation puzzles from standard perspective: </a:t>
                </a:r>
                <a:br>
                  <a:rPr lang="en-US" sz="4000" dirty="0"/>
                </a:br>
                <a:r>
                  <a:rPr lang="en-US" dirty="0"/>
                  <a:t>(Jiang, Lustig, van </a:t>
                </a:r>
                <a:r>
                  <a:rPr lang="en-US" dirty="0" err="1"/>
                  <a:t>Nieuwerburgh</a:t>
                </a:r>
                <a:r>
                  <a:rPr lang="en-US" dirty="0"/>
                  <a:t>, </a:t>
                </a:r>
                <a:r>
                  <a:rPr lang="en-US" dirty="0" err="1"/>
                  <a:t>Xiaolan</a:t>
                </a:r>
                <a:r>
                  <a:rPr lang="en-US" dirty="0"/>
                  <a:t>, 2019, 2020)</a:t>
                </a:r>
              </a:p>
              <a:p>
                <a:pPr marL="849638" lvl="1" indent="-514350">
                  <a:buFont typeface="+mj-lt"/>
                  <a:buAutoNum type="arabicPeriod"/>
                </a:pPr>
                <a:r>
                  <a:rPr lang="en-US" sz="3600" dirty="0">
                    <a:solidFill>
                      <a:srgbClr val="667E84"/>
                    </a:solidFill>
                  </a:rPr>
                  <a:t>“Public Debt Valuation Puzzle”</a:t>
                </a:r>
              </a:p>
              <a:p>
                <a:pPr lvl="2"/>
                <a:r>
                  <a:rPr lang="en-US" sz="3200" dirty="0"/>
                  <a:t>Empirical: 	   </a:t>
                </a:r>
                <a14:m>
                  <m:oMath xmlns:m="http://schemas.openxmlformats.org/officeDocument/2006/math">
                    <m:r>
                      <a:rPr lang="en-US" sz="3200" b="0" i="1" smtClean="0">
                        <a:latin typeface="Cambria Math" panose="02040503050406030204" pitchFamily="18" charset="0"/>
                      </a:rPr>
                      <m:t>𝐸</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𝑃</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𝜉</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𝑠𝑢𝑟𝑝𝑙𝑢𝑠𝑒𝑠</m:t>
                            </m:r>
                          </m:e>
                        </m:d>
                      </m:e>
                    </m:d>
                    <m:r>
                      <a:rPr lang="en-US" sz="3200" b="0" i="1" smtClean="0">
                        <a:latin typeface="Cambria Math" panose="02040503050406030204" pitchFamily="18" charset="0"/>
                      </a:rPr>
                      <m:t>&lt;0</m:t>
                    </m:r>
                  </m:oMath>
                </a14:m>
                <a:r>
                  <a:rPr lang="en-US" sz="3200" dirty="0"/>
                  <a:t>, yet  </a:t>
                </a:r>
                <a14:m>
                  <m:oMath xmlns:m="http://schemas.openxmlformats.org/officeDocument/2006/math">
                    <m:box>
                      <m:boxPr>
                        <m:ctrlPr>
                          <a:rPr lang="en-US" sz="3200" i="1">
                            <a:latin typeface="Cambria Math" panose="02040503050406030204" pitchFamily="18" charset="0"/>
                            <a:ea typeface="Cambria Math" panose="02040503050406030204" pitchFamily="18" charset="0"/>
                          </a:rPr>
                        </m:ctrlPr>
                      </m:boxPr>
                      <m:e>
                        <m:argPr>
                          <m:argSz m:val="-1"/>
                        </m:argP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ℬ</m:t>
                            </m:r>
                          </m:num>
                          <m:den>
                            <m:r>
                              <a:rPr lang="en-US" sz="3200" i="1">
                                <a:latin typeface="Cambria Math" panose="02040503050406030204" pitchFamily="18" charset="0"/>
                                <a:ea typeface="Cambria Math" panose="02040503050406030204" pitchFamily="18" charset="0"/>
                              </a:rPr>
                              <m:t>℘</m:t>
                            </m:r>
                          </m:den>
                        </m:f>
                      </m:e>
                    </m:box>
                    <m:r>
                      <a:rPr lang="en-US" sz="3200" b="0" i="1" smtClean="0">
                        <a:latin typeface="Cambria Math" panose="02040503050406030204" pitchFamily="18" charset="0"/>
                        <a:ea typeface="Cambria Math" panose="02040503050406030204" pitchFamily="18" charset="0"/>
                      </a:rPr>
                      <m:t>&gt;0</m:t>
                    </m:r>
                  </m:oMath>
                </a14:m>
                <a:endParaRPr lang="en-US" sz="3200" dirty="0"/>
              </a:p>
              <a:p>
                <a:pPr lvl="2"/>
                <a:r>
                  <a:rPr lang="en-US" sz="3200" dirty="0"/>
                  <a:t>Our model:  bubble/service flow component overturns results</a:t>
                </a:r>
              </a:p>
              <a:p>
                <a:pPr marL="849638" lvl="1" indent="-514350">
                  <a:buFont typeface="+mj-lt"/>
                  <a:buAutoNum type="arabicPeriod"/>
                </a:pPr>
                <a:r>
                  <a:rPr lang="en-US" sz="3600" dirty="0">
                    <a:solidFill>
                      <a:srgbClr val="667E84"/>
                    </a:solidFill>
                  </a:rPr>
                  <a:t>“Gov. Debt Risk Premium Puzzle”</a:t>
                </a:r>
              </a:p>
              <a:p>
                <a:pPr lvl="2"/>
                <a:r>
                  <a:rPr lang="en-US" sz="3200" dirty="0"/>
                  <a:t>Debt should be positive </a:t>
                </a:r>
                <a14:m>
                  <m:oMath xmlns:m="http://schemas.openxmlformats.org/officeDocument/2006/math">
                    <m:r>
                      <a:rPr lang="en-US" sz="3200" b="0" i="1" smtClean="0">
                        <a:latin typeface="Cambria Math" panose="02040503050406030204" pitchFamily="18" charset="0"/>
                      </a:rPr>
                      <m:t>𝛽</m:t>
                    </m:r>
                  </m:oMath>
                </a14:m>
                <a:r>
                  <a:rPr lang="en-US" sz="3200" dirty="0"/>
                  <a:t> asset, but market don’t price it this way</a:t>
                </a:r>
              </a:p>
              <a:p>
                <a:pPr lvl="2"/>
                <a:r>
                  <a:rPr lang="en-US" sz="3200" dirty="0"/>
                  <a:t>Our model: can be rationalized with countercyclical bubble/service flow</a:t>
                </a:r>
              </a:p>
            </p:txBody>
          </p:sp>
        </mc:Choice>
        <mc:Fallback xmlns="">
          <p:sp>
            <p:nvSpPr>
              <p:cNvPr id="2" name="Content Placeholder 1">
                <a:extLst>
                  <a:ext uri="{FF2B5EF4-FFF2-40B4-BE49-F238E27FC236}">
                    <a16:creationId xmlns:a16="http://schemas.microsoft.com/office/drawing/2014/main" id="{2DDCA385-E3B0-6954-9672-1E446B964150}"/>
                  </a:ext>
                </a:extLst>
              </p:cNvPr>
              <p:cNvSpPr>
                <a:spLocks noGrp="1" noRot="1" noChangeAspect="1" noMove="1" noResize="1" noEditPoints="1" noAdjustHandles="1" noChangeArrowheads="1" noChangeShapeType="1" noTextEdit="1"/>
              </p:cNvSpPr>
              <p:nvPr>
                <p:ph idx="1"/>
              </p:nvPr>
            </p:nvSpPr>
            <p:spPr>
              <a:xfrm>
                <a:off x="413172" y="1530773"/>
                <a:ext cx="15497386" cy="7712464"/>
              </a:xfrm>
              <a:blipFill>
                <a:blip r:embed="rId2"/>
                <a:stretch>
                  <a:fillRect l="-1259" t="-221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EAC3FF2-CD7A-6796-EFD1-61355C8239A1}"/>
              </a:ext>
            </a:extLst>
          </p:cNvPr>
          <p:cNvSpPr>
            <a:spLocks noGrp="1"/>
          </p:cNvSpPr>
          <p:nvPr>
            <p:ph type="sldNum" sz="quarter" idx="12"/>
          </p:nvPr>
        </p:nvSpPr>
        <p:spPr/>
        <p:txBody>
          <a:bodyPr/>
          <a:lstStyle/>
          <a:p>
            <a:fld id="{DDE82227-37B3-43BC-ADC8-5578DB9E1C27}" type="slidenum">
              <a:rPr lang="en-US" smtClean="0"/>
              <a:t>29</a:t>
            </a:fld>
            <a:endParaRPr lang="en-US"/>
          </a:p>
        </p:txBody>
      </p:sp>
      <p:sp>
        <p:nvSpPr>
          <p:cNvPr id="4" name="Title 3">
            <a:extLst>
              <a:ext uri="{FF2B5EF4-FFF2-40B4-BE49-F238E27FC236}">
                <a16:creationId xmlns:a16="http://schemas.microsoft.com/office/drawing/2014/main" id="{DBC693C8-99BB-BF22-31C6-F7C42911C338}"/>
              </a:ext>
            </a:extLst>
          </p:cNvPr>
          <p:cNvSpPr>
            <a:spLocks noGrp="1"/>
          </p:cNvSpPr>
          <p:nvPr>
            <p:ph type="title"/>
          </p:nvPr>
        </p:nvSpPr>
        <p:spPr/>
        <p:txBody>
          <a:bodyPr/>
          <a:lstStyle/>
          <a:p>
            <a:r>
              <a:rPr lang="en-US" dirty="0"/>
              <a:t>Two Debt Valuation Puzzles = Bubble Test</a:t>
            </a:r>
          </a:p>
        </p:txBody>
      </p:sp>
    </p:spTree>
    <p:extLst>
      <p:ext uri="{BB962C8B-B14F-4D97-AF65-F5344CB8AC3E}">
        <p14:creationId xmlns:p14="http://schemas.microsoft.com/office/powerpoint/2010/main" val="95968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4BA99BA-99C0-4B40-A19D-F6CE3D5DB6E2}"/>
                  </a:ext>
                </a:extLst>
              </p:cNvPr>
              <p:cNvSpPr>
                <a:spLocks noGrp="1"/>
              </p:cNvSpPr>
              <p:nvPr>
                <p:ph idx="1"/>
              </p:nvPr>
            </p:nvSpPr>
            <p:spPr>
              <a:xfrm>
                <a:off x="413172" y="1530771"/>
                <a:ext cx="15284028" cy="7653485"/>
              </a:xfrm>
            </p:spPr>
            <p:txBody>
              <a:bodyPr>
                <a:normAutofit/>
              </a:bodyPr>
              <a:lstStyle/>
              <a:p>
                <a:r>
                  <a:rPr lang="en-US" sz="4000" dirty="0"/>
                  <a:t>Is the </a:t>
                </a:r>
                <a:r>
                  <a:rPr lang="en-US" sz="4000" b="1" dirty="0">
                    <a:solidFill>
                      <a:srgbClr val="667E84"/>
                    </a:solidFill>
                    <a:latin typeface="+mn-lt"/>
                  </a:rPr>
                  <a:t>International Monetary System</a:t>
                </a:r>
                <a:r>
                  <a:rPr lang="en-US" sz="4000" dirty="0"/>
                  <a:t>/Global Financial Architecture</a:t>
                </a:r>
                <a:br>
                  <a:rPr lang="en-US" sz="4000" dirty="0"/>
                </a:br>
                <a:r>
                  <a:rPr lang="en-US" sz="4000" dirty="0"/>
                  <a:t>inherently </a:t>
                </a:r>
                <a:r>
                  <a:rPr lang="en-US" sz="4000" b="1" dirty="0">
                    <a:latin typeface="+mn-lt"/>
                  </a:rPr>
                  <a:t>distortionary</a:t>
                </a:r>
                <a:r>
                  <a:rPr lang="en-US" sz="4000" dirty="0"/>
                  <a:t>?</a:t>
                </a:r>
              </a:p>
              <a:p>
                <a:r>
                  <a:rPr lang="en-US" sz="4000" dirty="0"/>
                  <a:t>What role do </a:t>
                </a:r>
                <a:r>
                  <a:rPr lang="en-US" sz="4000" b="1" dirty="0">
                    <a:solidFill>
                      <a:srgbClr val="667E84"/>
                    </a:solidFill>
                    <a:latin typeface="+mn-lt"/>
                  </a:rPr>
                  <a:t>Safe Assets </a:t>
                </a:r>
                <a:r>
                  <a:rPr lang="en-US" sz="4000" dirty="0"/>
                  <a:t>play? </a:t>
                </a:r>
              </a:p>
              <a:p>
                <a:pPr lvl="1"/>
                <a:r>
                  <a:rPr lang="en-US" sz="3600" dirty="0"/>
                  <a:t>What are Safe Assets and its </a:t>
                </a:r>
                <a:r>
                  <a:rPr lang="en-US" sz="3600" dirty="0">
                    <a:solidFill>
                      <a:srgbClr val="589390"/>
                    </a:solidFill>
                  </a:rPr>
                  <a:t>service flow</a:t>
                </a:r>
                <a:r>
                  <a:rPr lang="en-US" sz="3600" dirty="0"/>
                  <a:t>? </a:t>
                </a:r>
              </a:p>
              <a:p>
                <a:pPr lvl="1"/>
                <a:r>
                  <a:rPr lang="en-US" sz="3600" dirty="0">
                    <a:solidFill>
                      <a:srgbClr val="667E84"/>
                    </a:solidFill>
                  </a:rPr>
                  <a:t>Flight-to-safety</a:t>
                </a:r>
                <a:r>
                  <a:rPr lang="en-US" sz="3600" dirty="0"/>
                  <a:t> phenomenon (</a:t>
                </a:r>
                <a:r>
                  <a:rPr lang="en-US" sz="3600" dirty="0">
                    <a:solidFill>
                      <a:srgbClr val="667E84"/>
                    </a:solidFill>
                  </a:rPr>
                  <a:t>negative </a:t>
                </a:r>
                <a14:m>
                  <m:oMath xmlns:m="http://schemas.openxmlformats.org/officeDocument/2006/math">
                    <m:r>
                      <a:rPr lang="en-US" sz="3600" b="0" i="1" smtClean="0">
                        <a:solidFill>
                          <a:srgbClr val="667E84"/>
                        </a:solidFill>
                        <a:latin typeface="Cambria Math" panose="02040503050406030204" pitchFamily="18" charset="0"/>
                      </a:rPr>
                      <m:t>𝛽</m:t>
                    </m:r>
                  </m:oMath>
                </a14:m>
                <a:r>
                  <a:rPr lang="en-US" sz="3600" dirty="0"/>
                  <a:t>)</a:t>
                </a:r>
              </a:p>
              <a:p>
                <a:pPr lvl="1"/>
                <a:endParaRPr lang="en-US" sz="3600" dirty="0"/>
              </a:p>
              <a:p>
                <a:r>
                  <a:rPr lang="en-US" sz="4000" dirty="0"/>
                  <a:t>Is issuing a Safe Asset an Exorbitant </a:t>
                </a:r>
                <a:r>
                  <a:rPr lang="en-US" sz="4000" b="1" dirty="0">
                    <a:solidFill>
                      <a:srgbClr val="589390"/>
                    </a:solidFill>
                  </a:rPr>
                  <a:t>Privilege</a:t>
                </a:r>
                <a:r>
                  <a:rPr lang="en-US" sz="4000" dirty="0"/>
                  <a:t>? When can it be a </a:t>
                </a:r>
                <a:r>
                  <a:rPr lang="en-US" sz="4000" b="1" dirty="0">
                    <a:solidFill>
                      <a:srgbClr val="589390"/>
                    </a:solidFill>
                  </a:rPr>
                  <a:t>burden</a:t>
                </a:r>
                <a:r>
                  <a:rPr lang="en-US" sz="4000" dirty="0"/>
                  <a:t>?</a:t>
                </a:r>
              </a:p>
              <a:p>
                <a:pPr lvl="1"/>
                <a:r>
                  <a:rPr lang="en-US" sz="3600" dirty="0"/>
                  <a:t>Who can run stimulus programs? Who is forced to run austerity programs?</a:t>
                </a:r>
              </a:p>
              <a:p>
                <a:r>
                  <a:rPr lang="en-US" sz="4000" dirty="0"/>
                  <a:t>When do exchange rate distortions outweigh funding advantages?</a:t>
                </a:r>
              </a:p>
              <a:p>
                <a:pPr lvl="1"/>
                <a:r>
                  <a:rPr lang="en-US" sz="3600" dirty="0"/>
                  <a:t>What does it depend on? Size of the country? Home bias?</a:t>
                </a:r>
              </a:p>
              <a:p>
                <a:r>
                  <a:rPr lang="en-US" sz="4000" dirty="0"/>
                  <a:t>Is FX intervention “manipulative” or stabilizing? (Provide rationale for it)</a:t>
                </a:r>
              </a:p>
              <a:p>
                <a:pPr lvl="1"/>
                <a:endParaRPr lang="en-US" sz="2400" dirty="0"/>
              </a:p>
            </p:txBody>
          </p:sp>
        </mc:Choice>
        <mc:Fallback xmlns="">
          <p:sp>
            <p:nvSpPr>
              <p:cNvPr id="2" name="Content Placeholder 1">
                <a:extLst>
                  <a:ext uri="{FF2B5EF4-FFF2-40B4-BE49-F238E27FC236}">
                    <a16:creationId xmlns:a16="http://schemas.microsoft.com/office/drawing/2014/main" id="{34BA99BA-99C0-4B40-A19D-F6CE3D5DB6E2}"/>
                  </a:ext>
                </a:extLst>
              </p:cNvPr>
              <p:cNvSpPr>
                <a:spLocks noGrp="1" noRot="1" noChangeAspect="1" noMove="1" noResize="1" noEditPoints="1" noAdjustHandles="1" noChangeArrowheads="1" noChangeShapeType="1" noTextEdit="1"/>
              </p:cNvSpPr>
              <p:nvPr>
                <p:ph idx="1"/>
              </p:nvPr>
            </p:nvSpPr>
            <p:spPr>
              <a:xfrm>
                <a:off x="413172" y="1530771"/>
                <a:ext cx="15284028" cy="7653485"/>
              </a:xfrm>
              <a:blipFill>
                <a:blip r:embed="rId3"/>
                <a:stretch>
                  <a:fillRect l="-1276" t="-222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48FD257-5480-43AD-8A31-0174B574C4E1}"/>
              </a:ext>
            </a:extLst>
          </p:cNvPr>
          <p:cNvSpPr>
            <a:spLocks noGrp="1"/>
          </p:cNvSpPr>
          <p:nvPr>
            <p:ph type="sldNum" sz="quarter" idx="12"/>
          </p:nvPr>
        </p:nvSpPr>
        <p:spPr/>
        <p:txBody>
          <a:bodyPr/>
          <a:lstStyle/>
          <a:p>
            <a:fld id="{DDE82227-37B3-43BC-ADC8-5578DB9E1C27}" type="slidenum">
              <a:rPr lang="en-US" smtClean="0"/>
              <a:t>3</a:t>
            </a:fld>
            <a:endParaRPr lang="en-US"/>
          </a:p>
        </p:txBody>
      </p:sp>
      <p:sp>
        <p:nvSpPr>
          <p:cNvPr id="4" name="Title 3">
            <a:extLst>
              <a:ext uri="{FF2B5EF4-FFF2-40B4-BE49-F238E27FC236}">
                <a16:creationId xmlns:a16="http://schemas.microsoft.com/office/drawing/2014/main" id="{4ECE5E2A-9F5E-488C-96A4-98A74F775675}"/>
              </a:ext>
            </a:extLst>
          </p:cNvPr>
          <p:cNvSpPr>
            <a:spLocks noGrp="1"/>
          </p:cNvSpPr>
          <p:nvPr>
            <p:ph type="title"/>
          </p:nvPr>
        </p:nvSpPr>
        <p:spPr/>
        <p:txBody>
          <a:bodyPr/>
          <a:lstStyle/>
          <a:p>
            <a:r>
              <a:rPr lang="en-US" dirty="0"/>
              <a:t>Motivation</a:t>
            </a:r>
          </a:p>
        </p:txBody>
      </p:sp>
    </p:spTree>
    <p:extLst>
      <p:ext uri="{BB962C8B-B14F-4D97-AF65-F5344CB8AC3E}">
        <p14:creationId xmlns:p14="http://schemas.microsoft.com/office/powerpoint/2010/main" val="155220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B03DF-3A88-5F62-96AD-39717C599D0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8EDD71D-F86B-F23F-B012-4E054D29A1CB}"/>
                  </a:ext>
                </a:extLst>
              </p:cNvPr>
              <p:cNvSpPr>
                <a:spLocks noGrp="1"/>
              </p:cNvSpPr>
              <p:nvPr>
                <p:ph idx="1"/>
              </p:nvPr>
            </p:nvSpPr>
            <p:spPr>
              <a:xfrm>
                <a:off x="413171" y="1530773"/>
                <a:ext cx="15919507" cy="7416744"/>
              </a:xfrm>
            </p:spPr>
            <p:txBody>
              <a:bodyPr>
                <a:normAutofit/>
              </a:bodyPr>
              <a:lstStyle/>
              <a:p>
                <a:r>
                  <a:rPr lang="en-US" sz="3600" dirty="0">
                    <a:latin typeface="+mj-lt"/>
                  </a:rPr>
                  <a:t>Recall</a:t>
                </a:r>
                <a:r>
                  <a:rPr lang="en-US" sz="3600" dirty="0"/>
                  <a:t> </a:t>
                </a:r>
              </a:p>
              <a:p>
                <a:pPr lvl="1"/>
                <a:r>
                  <a:rPr lang="en-US" dirty="0"/>
                  <a:t>Gov. Budget constraint 	</a:t>
                </a:r>
                <a14:m>
                  <m:oMath xmlns:m="http://schemas.openxmlformats.org/officeDocument/2006/math">
                    <m:sSubSup>
                      <m:sSubSupPr>
                        <m:ctrlPr>
                          <a:rPr lang="en-US" i="1">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de-DE"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𝑡</m:t>
                                    </m:r>
                                  </m:sub>
                                  <m:sup>
                                    <m:r>
                                      <a:rPr lang="en-US" b="0" i="1" smtClean="0">
                                        <a:latin typeface="Cambria Math" panose="02040503050406030204" pitchFamily="18" charset="0"/>
                                      </a:rPr>
                                      <m:t>𝑁</m:t>
                                    </m:r>
                                  </m:sup>
                                </m:sSubSup>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𝑝</m:t>
                                    </m:r>
                                  </m:e>
                                  <m:sub>
                                    <m:r>
                                      <a:rPr lang="de-DE" b="0" i="1" smtClean="0">
                                        <a:latin typeface="Cambria Math" panose="02040503050406030204" pitchFamily="18" charset="0"/>
                                      </a:rPr>
                                      <m:t>𝑡</m:t>
                                    </m:r>
                                  </m:sub>
                                  <m:sup>
                                    <m:r>
                                      <a:rPr lang="de-DE" b="0" i="1" smtClean="0">
                                        <a:latin typeface="Cambria Math" panose="02040503050406030204" pitchFamily="18" charset="0"/>
                                      </a:rPr>
                                      <m:t>𝑛</m:t>
                                    </m:r>
                                  </m:sup>
                                </m:sSubSup>
                                <m:r>
                                  <a:rPr lang="de-DE" i="1" smtClean="0">
                                    <a:latin typeface="Cambria Math" panose="02040503050406030204" pitchFamily="18" charset="0"/>
                                  </a:rPr>
                                  <m:t>𝑎</m:t>
                                </m:r>
                                <m:sSubSup>
                                  <m:sSubSupPr>
                                    <m:ctrlPr>
                                      <a:rPr lang="de-DE" b="0" i="1" smtClean="0">
                                        <a:latin typeface="Cambria Math" panose="02040503050406030204" pitchFamily="18" charset="0"/>
                                      </a:rPr>
                                    </m:ctrlPr>
                                  </m:sSubSupPr>
                                  <m:e>
                                    <m:r>
                                      <a:rPr lang="en-US" i="1">
                                        <a:latin typeface="Cambria Math" panose="02040503050406030204" pitchFamily="18" charset="0"/>
                                      </a:rPr>
                                      <m:t>𝜅</m:t>
                                    </m:r>
                                  </m:e>
                                  <m:sub>
                                    <m:r>
                                      <a:rPr lang="de-DE" b="0" i="1" smtClean="0">
                                        <a:latin typeface="Cambria Math" panose="02040503050406030204" pitchFamily="18" charset="0"/>
                                      </a:rPr>
                                      <m:t>𝑡</m:t>
                                    </m:r>
                                  </m:sub>
                                  <m:sup>
                                    <m:r>
                                      <a:rPr lang="en-US" b="0" i="1" smtClean="0">
                                        <a:latin typeface="Cambria Math" panose="02040503050406030204" pitchFamily="18" charset="0"/>
                                      </a:rPr>
                                      <m:t>𝑁</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de-D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ℊ</m:t>
                                    </m:r>
                                  </m:e>
                                  <m:sub>
                                    <m:r>
                                      <a:rPr lang="de-DE" i="1">
                                        <a:latin typeface="Cambria Math" panose="02040503050406030204" pitchFamily="18" charset="0"/>
                                        <a:ea typeface="Cambria Math" panose="02040503050406030204" pitchFamily="18" charset="0"/>
                                      </a:rPr>
                                      <m:t>𝑡</m:t>
                                    </m:r>
                                  </m:sub>
                                </m:sSub>
                              </m:e>
                            </m:d>
                          </m:e>
                        </m:groupCh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e>
                      <m:lim>
                        <m:sSubSup>
                          <m:sSubSupPr>
                            <m:ctrlPr>
                              <a:rPr lang="en-US" i="1">
                                <a:solidFill>
                                  <a:srgbClr val="667E84"/>
                                </a:solidFill>
                                <a:latin typeface="Cambria Math" panose="02040503050406030204" pitchFamily="18" charset="0"/>
                              </a:rPr>
                            </m:ctrlPr>
                          </m:sSubSupPr>
                          <m:e>
                            <m:r>
                              <a:rPr lang="en-US" i="1">
                                <a:solidFill>
                                  <a:srgbClr val="667E84"/>
                                </a:solidFill>
                                <a:latin typeface="Cambria Math" panose="02040503050406030204" pitchFamily="18" charset="0"/>
                              </a:rPr>
                              <m:t>𝑠</m:t>
                            </m:r>
                          </m:e>
                          <m:sub>
                            <m:r>
                              <a:rPr lang="en-US" i="1">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𝑁</m:t>
                            </m:r>
                          </m:sup>
                        </m:sSubSup>
                        <m:r>
                          <a:rPr lang="en-US" i="1">
                            <a:solidFill>
                              <a:srgbClr val="667E84"/>
                            </a:solidFill>
                            <a:latin typeface="Cambria Math" panose="02040503050406030204" pitchFamily="18" charset="0"/>
                          </a:rPr>
                          <m:t>≔</m:t>
                        </m:r>
                      </m:lim>
                    </m:limLow>
                    <m:r>
                      <a:rPr lang="en-US" i="1">
                        <a:latin typeface="Cambria Math" panose="02040503050406030204" pitchFamily="18" charset="0"/>
                      </a:rPr>
                      <m:t>=0</m:t>
                    </m:r>
                  </m:oMath>
                </a14:m>
                <a:endParaRPr lang="en-US" dirty="0"/>
              </a:p>
              <a:p>
                <a:pPr lvl="1"/>
                <a:r>
                  <a:rPr lang="en-US" dirty="0"/>
                  <a:t>Real risk-free rate		</a:t>
                </a: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𝑟</m:t>
                        </m:r>
                      </m:e>
                      <m:sup>
                        <m:r>
                          <a:rPr lang="en-US" b="0" i="1" smtClean="0">
                            <a:solidFill>
                              <a:schemeClr val="tx1"/>
                            </a:solidFill>
                            <a:latin typeface="Cambria Math" panose="02040503050406030204" pitchFamily="18" charset="0"/>
                          </a:rPr>
                          <m:t>𝑓</m:t>
                        </m:r>
                      </m:sup>
                    </m:sSup>
                    <m:r>
                      <a:rPr lang="en-US" b="0" i="1" smtClean="0">
                        <a:solidFill>
                          <a:schemeClr val="tx1"/>
                        </a:solidFill>
                        <a:latin typeface="Cambria Math" panose="02040503050406030204" pitchFamily="18" charset="0"/>
                      </a:rPr>
                      <m:t>=</m:t>
                    </m:r>
                    <m:limLow>
                      <m:limLowPr>
                        <m:ctrlPr>
                          <a:rPr lang="en-US" b="0" i="1" smtClean="0">
                            <a:solidFill>
                              <a:schemeClr val="tx1"/>
                            </a:solidFill>
                            <a:latin typeface="Cambria Math" panose="02040503050406030204" pitchFamily="18" charset="0"/>
                          </a:rPr>
                        </m:ctrlPr>
                      </m:limLowPr>
                      <m:e>
                        <m:groupChr>
                          <m:groupChrPr>
                            <m:chr m:val="⏟"/>
                            <m:ctrlPr>
                              <a:rPr lang="en-US" b="0" i="1" smtClean="0">
                                <a:solidFill>
                                  <a:schemeClr val="tx1"/>
                                </a:solidFill>
                                <a:latin typeface="Cambria Math" panose="02040503050406030204" pitchFamily="18" charset="0"/>
                              </a:rPr>
                            </m:ctrlPr>
                          </m:groupChrPr>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𝜇</m:t>
                                </m:r>
                              </m:e>
                              <m:sup>
                                <m:r>
                                  <a:rPr lang="en-US" b="0" i="1" smtClean="0">
                                    <a:solidFill>
                                      <a:schemeClr val="tx1"/>
                                    </a:solidFill>
                                    <a:latin typeface="Cambria Math" panose="02040503050406030204" pitchFamily="18" charset="0"/>
                                  </a:rPr>
                                  <m:t>𝐾</m:t>
                                </m:r>
                              </m:sup>
                            </m:sSup>
                          </m:e>
                        </m:groupChr>
                      </m:e>
                      <m:lim>
                        <m:eqArr>
                          <m:eqArrPr>
                            <m:ctrlPr>
                              <a:rPr lang="en-US" b="0" i="1" smtClean="0">
                                <a:solidFill>
                                  <a:schemeClr val="tx1"/>
                                </a:solidFill>
                                <a:latin typeface="Cambria Math" panose="02040503050406030204" pitchFamily="18" charset="0"/>
                              </a:rPr>
                            </m:ctrlPr>
                          </m:eqArrPr>
                          <m:e>
                            <m:r>
                              <a:rPr lang="en-US" b="0" i="1" smtClean="0">
                                <a:solidFill>
                                  <a:schemeClr val="tx1"/>
                                </a:solidFill>
                                <a:latin typeface="Cambria Math" panose="02040503050406030204" pitchFamily="18" charset="0"/>
                              </a:rPr>
                              <m:t>𝑔𝑟𝑜𝑤𝑡h</m:t>
                            </m:r>
                            <m:r>
                              <a:rPr lang="en-US" b="0" i="1" smtClean="0">
                                <a:solidFill>
                                  <a:schemeClr val="tx1"/>
                                </a:solidFill>
                                <a:latin typeface="Cambria Math" panose="02040503050406030204" pitchFamily="18" charset="0"/>
                              </a:rPr>
                              <m:t> </m:t>
                            </m:r>
                          </m:e>
                          <m:e>
                            <m:r>
                              <a:rPr lang="en-US" b="0" i="1" smtClean="0">
                                <a:solidFill>
                                  <a:schemeClr val="tx1"/>
                                </a:solidFill>
                                <a:latin typeface="Cambria Math" panose="02040503050406030204" pitchFamily="18" charset="0"/>
                              </a:rPr>
                              <m:t>𝑟𝑎𝑡𝑒</m:t>
                            </m:r>
                          </m:e>
                        </m:eqArr>
                      </m:lim>
                    </m:limLow>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acc>
                          <m:accPr>
                            <m:chr m:val="̌"/>
                            <m:ctrlPr>
                              <a:rPr lang="de-DE"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𝜇</m:t>
                            </m:r>
                          </m:e>
                        </m:acc>
                      </m:e>
                      <m:sup>
                        <m:r>
                          <a:rPr lang="en-US" i="1">
                            <a:solidFill>
                              <a:schemeClr val="tx1"/>
                            </a:solidFill>
                            <a:latin typeface="Cambria Math" panose="02040503050406030204" pitchFamily="18" charset="0"/>
                            <a:ea typeface="Cambria Math" panose="02040503050406030204" pitchFamily="18" charset="0"/>
                          </a:rPr>
                          <m:t>ℬ</m:t>
                        </m:r>
                      </m:sup>
                    </m:sSup>
                  </m:oMath>
                </a14:m>
                <a:endParaRPr lang="en-US" dirty="0"/>
              </a:p>
              <a:p>
                <a:endParaRPr lang="en-US" sz="3600" dirty="0"/>
              </a:p>
              <a:p>
                <a14:m>
                  <m:oMath xmlns:m="http://schemas.openxmlformats.org/officeDocument/2006/math">
                    <m:sSup>
                      <m:sSupPr>
                        <m:ctrlPr>
                          <a:rPr lang="en-US" i="1">
                            <a:solidFill>
                              <a:srgbClr val="667E84"/>
                            </a:solidFill>
                            <a:latin typeface="Cambria Math" panose="02040503050406030204" pitchFamily="18" charset="0"/>
                          </a:rPr>
                        </m:ctrlPr>
                      </m:sSupPr>
                      <m:e>
                        <m:acc>
                          <m:accPr>
                            <m:chr m:val="̌"/>
                            <m:ctrlPr>
                              <a:rPr lang="de-DE" i="1">
                                <a:solidFill>
                                  <a:srgbClr val="667E84"/>
                                </a:solidFill>
                                <a:latin typeface="Cambria Math" panose="02040503050406030204" pitchFamily="18" charset="0"/>
                              </a:rPr>
                            </m:ctrlPr>
                          </m:accPr>
                          <m:e>
                            <m:r>
                              <a:rPr lang="en-US" i="1">
                                <a:solidFill>
                                  <a:srgbClr val="667E84"/>
                                </a:solidFill>
                                <a:latin typeface="Cambria Math" panose="02040503050406030204" pitchFamily="18" charset="0"/>
                              </a:rPr>
                              <m:t>𝜇</m:t>
                            </m:r>
                          </m:e>
                        </m:acc>
                      </m:e>
                      <m:sup>
                        <m:r>
                          <a:rPr lang="en-US" i="1">
                            <a:solidFill>
                              <a:srgbClr val="667E84"/>
                            </a:solidFill>
                            <a:latin typeface="Cambria Math" panose="02040503050406030204" pitchFamily="18" charset="0"/>
                            <a:ea typeface="Cambria Math" panose="02040503050406030204" pitchFamily="18" charset="0"/>
                          </a:rPr>
                          <m:t>ℬ</m:t>
                        </m:r>
                      </m:sup>
                    </m:sSup>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r>
                      <a:rPr lang="en-US" i="1">
                        <a:latin typeface="Cambria Math" panose="02040503050406030204" pitchFamily="18" charset="0"/>
                      </a:rPr>
                      <m:t>0</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𝑓</m:t>
                        </m:r>
                      </m:sup>
                    </m:sSup>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𝐾</m:t>
                        </m:r>
                      </m:sup>
                    </m:sSup>
                  </m:oMath>
                </a14:m>
                <a:r>
                  <a:rPr lang="en-US" dirty="0"/>
                  <a:t>  primary </a:t>
                </a:r>
                <a:r>
                  <a:rPr lang="en-US" dirty="0">
                    <a:solidFill>
                      <a:srgbClr val="667E84"/>
                    </a:solidFill>
                  </a:rPr>
                  <a:t>deficit</a:t>
                </a: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a:t>
                </a:r>
                <a14:m>
                  <m:oMath xmlns:m="http://schemas.openxmlformats.org/officeDocument/2006/math">
                    <m:r>
                      <a:rPr lang="en-US" b="0" i="1" smtClean="0">
                        <a:latin typeface="Cambria Math" panose="02040503050406030204" pitchFamily="18" charset="0"/>
                      </a:rPr>
                      <m:t>⇒</m:t>
                    </m:r>
                  </m:oMath>
                </a14:m>
                <a:r>
                  <a:rPr lang="en-US" dirty="0"/>
                  <a:t> Bubble</a:t>
                </a:r>
              </a:p>
              <a:p>
                <a:pPr lvl="1"/>
                <a:r>
                  <a:rPr lang="en-US" dirty="0"/>
                  <a:t>“Mine the Bubble” 	as long as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𝐴</m:t>
                            </m:r>
                          </m:sup>
                        </m:sSubSup>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𝐴</m:t>
                            </m:r>
                          </m:sup>
                        </m:sSubSup>
                      </m:den>
                    </m:f>
                    <m:r>
                      <a:rPr lang="en-US" sz="3200" b="0" i="1" smtClean="0">
                        <a:solidFill>
                          <a:schemeClr val="tx1"/>
                        </a:solidFill>
                        <a:latin typeface="Cambria Math" panose="02040503050406030204" pitchFamily="18" charset="0"/>
                        <a:ea typeface="Cambria Math" panose="02040503050406030204" pitchFamily="18" charset="0"/>
                      </a:rPr>
                      <m:t>&gt;0</m:t>
                    </m:r>
                  </m:oMath>
                </a14:m>
                <a:r>
                  <a:rPr lang="en-US" dirty="0"/>
                  <a:t> </a:t>
                </a:r>
              </a:p>
              <a:p>
                <a:pPr lvl="1"/>
                <a:endParaRPr lang="en-US" sz="4100" dirty="0"/>
              </a:p>
              <a:p>
                <a14:m>
                  <m:oMath xmlns:m="http://schemas.openxmlformats.org/officeDocument/2006/math">
                    <m:sSup>
                      <m:sSupPr>
                        <m:ctrlPr>
                          <a:rPr lang="en-US" i="1" smtClean="0">
                            <a:solidFill>
                              <a:srgbClr val="667E84"/>
                            </a:solidFill>
                            <a:latin typeface="Cambria Math" panose="02040503050406030204" pitchFamily="18" charset="0"/>
                          </a:rPr>
                        </m:ctrlPr>
                      </m:sSupPr>
                      <m:e>
                        <m:acc>
                          <m:accPr>
                            <m:chr m:val="̌"/>
                            <m:ctrlPr>
                              <a:rPr lang="de-DE" i="1">
                                <a:solidFill>
                                  <a:srgbClr val="667E84"/>
                                </a:solidFill>
                                <a:latin typeface="Cambria Math" panose="02040503050406030204" pitchFamily="18" charset="0"/>
                              </a:rPr>
                            </m:ctrlPr>
                          </m:accPr>
                          <m:e>
                            <m:r>
                              <a:rPr lang="en-US" i="1">
                                <a:solidFill>
                                  <a:srgbClr val="667E84"/>
                                </a:solidFill>
                                <a:latin typeface="Cambria Math" panose="02040503050406030204" pitchFamily="18" charset="0"/>
                              </a:rPr>
                              <m:t>𝜇</m:t>
                            </m:r>
                          </m:e>
                        </m:acc>
                      </m:e>
                      <m:sup>
                        <m:r>
                          <a:rPr lang="en-US" i="1">
                            <a:solidFill>
                              <a:srgbClr val="667E84"/>
                            </a:solidFill>
                            <a:latin typeface="Cambria Math" panose="02040503050406030204" pitchFamily="18" charset="0"/>
                            <a:ea typeface="Cambria Math" panose="02040503050406030204" pitchFamily="18" charset="0"/>
                          </a:rPr>
                          <m:t>ℬ</m:t>
                        </m:r>
                      </m:sup>
                    </m:sSup>
                    <m:r>
                      <a:rPr lang="en-US" b="0" i="1" smtClean="0">
                        <a:latin typeface="Cambria Math" panose="02040503050406030204" pitchFamily="18" charset="0"/>
                      </a:rPr>
                      <m:t>&lt;0</m:t>
                    </m:r>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&gt;</m:t>
                    </m:r>
                    <m:r>
                      <a:rPr lang="en-US" i="1">
                        <a:latin typeface="Cambria Math" panose="02040503050406030204" pitchFamily="18" charset="0"/>
                      </a:rPr>
                      <m:t>0</m:t>
                    </m:r>
                    <m:r>
                      <a:rPr lang="en-US" b="0" i="1" smtClean="0">
                        <a:latin typeface="Cambria Math" panose="02040503050406030204" pitchFamily="18" charset="0"/>
                      </a:rPr>
                      <m:t> </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𝑓</m:t>
                        </m:r>
                      </m:sup>
                    </m:sSup>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𝐾</m:t>
                        </m:r>
                      </m:sup>
                    </m:sSup>
                  </m:oMath>
                </a14:m>
                <a:r>
                  <a:rPr lang="en-US" dirty="0"/>
                  <a:t> primary </a:t>
                </a:r>
                <a:r>
                  <a:rPr lang="en-US" dirty="0">
                    <a:solidFill>
                      <a:srgbClr val="667E84"/>
                    </a:solidFill>
                  </a:rPr>
                  <a:t>surplus</a:t>
                </a: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oMath>
                </a14:m>
                <a:r>
                  <a:rPr lang="en-US" dirty="0"/>
                  <a:t>	 </a:t>
                </a:r>
                <a14:m>
                  <m:oMath xmlns:m="http://schemas.openxmlformats.org/officeDocument/2006/math">
                    <m:r>
                      <a:rPr lang="en-US" i="1">
                        <a:latin typeface="Cambria Math" panose="02040503050406030204" pitchFamily="18" charset="0"/>
                      </a:rPr>
                      <m:t>⇒</m:t>
                    </m:r>
                  </m:oMath>
                </a14:m>
                <a:r>
                  <a:rPr lang="en-US" dirty="0"/>
                  <a:t> No Bubble, but service flow</a:t>
                </a:r>
              </a:p>
              <a:p>
                <a:pPr lvl="1"/>
                <a14:m>
                  <m:oMath xmlns:m="http://schemas.openxmlformats.org/officeDocument/2006/math">
                    <m:f>
                      <m:fPr>
                        <m:ctrlPr>
                          <a:rPr lang="en-US" sz="2800" i="1">
                            <a:latin typeface="Cambria Math" panose="02040503050406030204" pitchFamily="18" charset="0"/>
                          </a:rPr>
                        </m:ctrlPr>
                      </m:fPr>
                      <m:num>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ea typeface="Cambria Math" panose="02040503050406030204" pitchFamily="18" charset="0"/>
                              </a:rPr>
                              <m:t>𝑡</m:t>
                            </m:r>
                          </m:sub>
                          <m:sup>
                            <m:r>
                              <a:rPr lang="en-US" sz="2800" i="1">
                                <a:latin typeface="Cambria Math" panose="02040503050406030204" pitchFamily="18" charset="0"/>
                                <a:ea typeface="Cambria Math" panose="02040503050406030204" pitchFamily="18" charset="0"/>
                              </a:rPr>
                              <m:t>𝐴</m:t>
                            </m:r>
                          </m:sup>
                        </m:sSubSup>
                      </m:num>
                      <m:den>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i="1">
                                <a:latin typeface="Cambria Math" panose="02040503050406030204" pitchFamily="18" charset="0"/>
                                <a:ea typeface="Cambria Math" panose="02040503050406030204" pitchFamily="18" charset="0"/>
                              </a:rPr>
                              <m:t>𝐴</m:t>
                            </m:r>
                          </m:sup>
                        </m:sSubSup>
                      </m:den>
                    </m:f>
                    <m:r>
                      <a:rPr lang="en-US" sz="2800"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a:solidFill>
                              <a:schemeClr val="tx1"/>
                            </a:solidFill>
                            <a:latin typeface="Cambria Math" panose="02040503050406030204" pitchFamily="18" charset="0"/>
                            <a:ea typeface="Cambria Math" panose="02040503050406030204" pitchFamily="18" charset="0"/>
                          </a:rPr>
                          <m:t>𝔼</m:t>
                        </m:r>
                      </m:e>
                      <m:sub>
                        <m:r>
                          <a:rPr lang="en-US" b="0" i="1" smtClean="0">
                            <a:solidFill>
                              <a:schemeClr val="tx1"/>
                            </a:solidFill>
                            <a:latin typeface="Cambria Math" panose="02040503050406030204" pitchFamily="18" charset="0"/>
                            <a:ea typeface="Cambria Math" panose="02040503050406030204" pitchFamily="18" charset="0"/>
                          </a:rPr>
                          <m:t>𝑡</m:t>
                        </m:r>
                      </m:sub>
                    </m:sSub>
                    <m:d>
                      <m:dPr>
                        <m:begChr m:val="["/>
                        <m:endChr m:val="]"/>
                        <m:ctrlPr>
                          <a:rPr lang="en-US" i="1" smtClean="0">
                            <a:solidFill>
                              <a:schemeClr val="tx1"/>
                            </a:solidFill>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𝑃</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𝑓</m:t>
                                </m:r>
                              </m:sup>
                            </m:sSup>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𝑡</m:t>
                                </m:r>
                              </m:sub>
                            </m:sSub>
                          </m:e>
                        </m:d>
                      </m:e>
                    </m:d>
                  </m:oMath>
                </a14:m>
                <a:endParaRPr lang="en-US" i="1" dirty="0">
                  <a:solidFill>
                    <a:schemeClr val="tx1"/>
                  </a:solidFill>
                </a:endParaRPr>
              </a:p>
              <a:p>
                <a:pPr lvl="1"/>
                <a:endParaRPr lang="en-US" i="1" dirty="0">
                  <a:solidFill>
                    <a:schemeClr val="tx1"/>
                  </a:solidFill>
                </a:endParaRPr>
              </a:p>
              <a:p>
                <a:endParaRPr lang="en-US" dirty="0"/>
              </a:p>
              <a:p>
                <a:pPr lvl="1"/>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68EDD71D-F86B-F23F-B012-4E054D29A1CB}"/>
                  </a:ext>
                </a:extLst>
              </p:cNvPr>
              <p:cNvSpPr>
                <a:spLocks noGrp="1" noRot="1" noChangeAspect="1" noMove="1" noResize="1" noEditPoints="1" noAdjustHandles="1" noChangeArrowheads="1" noChangeShapeType="1" noTextEdit="1"/>
              </p:cNvSpPr>
              <p:nvPr>
                <p:ph idx="1"/>
              </p:nvPr>
            </p:nvSpPr>
            <p:spPr>
              <a:xfrm>
                <a:off x="413171" y="1530773"/>
                <a:ext cx="15919507" cy="7416744"/>
              </a:xfrm>
              <a:blipFill>
                <a:blip r:embed="rId2"/>
                <a:stretch>
                  <a:fillRect l="-1034" t="-197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DB4E233-199E-7778-5AF9-6EA6A1233522}"/>
              </a:ext>
            </a:extLst>
          </p:cNvPr>
          <p:cNvSpPr>
            <a:spLocks noGrp="1"/>
          </p:cNvSpPr>
          <p:nvPr>
            <p:ph type="sldNum" sz="quarter" idx="12"/>
          </p:nvPr>
        </p:nvSpPr>
        <p:spPr/>
        <p:txBody>
          <a:bodyPr/>
          <a:lstStyle/>
          <a:p>
            <a:fld id="{DDE82227-37B3-43BC-ADC8-5578DB9E1C27}" type="slidenum">
              <a:rPr lang="en-US" smtClean="0"/>
              <a:t>30</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870353E4-4A66-050B-D15A-960C2A292EEF}"/>
                  </a:ext>
                </a:extLst>
              </p:cNvPr>
              <p:cNvSpPr>
                <a:spLocks noGrp="1"/>
              </p:cNvSpPr>
              <p:nvPr>
                <p:ph type="title"/>
              </p:nvPr>
            </p:nvSpPr>
            <p:spPr/>
            <p:txBody>
              <a:bodyPr>
                <a:normAutofit/>
              </a:bodyPr>
              <a:lstStyle/>
              <a:p>
                <a:r>
                  <a:rPr lang="en-US" dirty="0">
                    <a:solidFill>
                      <a:schemeClr val="tx1"/>
                    </a:solidFill>
                  </a:rPr>
                  <a:t>Bond Issuance Rate </a:t>
                </a:r>
                <a14:m>
                  <m:oMath xmlns:m="http://schemas.openxmlformats.org/officeDocument/2006/math">
                    <m:sSup>
                      <m:sSupPr>
                        <m:ctrlPr>
                          <a:rPr lang="en-US" i="1" smtClean="0">
                            <a:solidFill>
                              <a:schemeClr val="tx1"/>
                            </a:solidFill>
                            <a:latin typeface="Cambria Math" panose="02040503050406030204" pitchFamily="18" charset="0"/>
                          </a:rPr>
                        </m:ctrlPr>
                      </m:sSupPr>
                      <m:e>
                        <m:acc>
                          <m:accPr>
                            <m:chr m:val="̌"/>
                            <m:ctrlPr>
                              <a:rPr lang="de-DE"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𝜇</m:t>
                            </m:r>
                          </m:e>
                        </m:acc>
                      </m:e>
                      <m:sup>
                        <m:r>
                          <a:rPr lang="en-US" i="1">
                            <a:solidFill>
                              <a:schemeClr val="tx1"/>
                            </a:solidFill>
                            <a:latin typeface="Cambria Math" panose="02040503050406030204" pitchFamily="18" charset="0"/>
                            <a:ea typeface="Cambria Math" panose="02040503050406030204" pitchFamily="18" charset="0"/>
                          </a:rPr>
                          <m:t>ℬ</m:t>
                        </m:r>
                      </m:sup>
                    </m:sSup>
                    <m:r>
                      <a:rPr lang="en-US" b="1" i="1" smtClean="0">
                        <a:solidFill>
                          <a:schemeClr val="tx1"/>
                        </a:solidFill>
                        <a:latin typeface="Cambria Math" panose="02040503050406030204" pitchFamily="18" charset="0"/>
                        <a:ea typeface="Cambria Math" panose="02040503050406030204" pitchFamily="18" charset="0"/>
                      </a:rPr>
                      <m:t>⇒</m:t>
                    </m:r>
                  </m:oMath>
                </a14:m>
                <a:r>
                  <a:rPr lang="en-US" dirty="0"/>
                  <a:t> Fiscal Policy/Tax </a:t>
                </a:r>
                <a14:m>
                  <m:oMath xmlns:m="http://schemas.openxmlformats.org/officeDocument/2006/math">
                    <m:r>
                      <a:rPr lang="en-US" b="0" i="1" smtClean="0">
                        <a:latin typeface="Cambria Math" panose="02040503050406030204" pitchFamily="18" charset="0"/>
                      </a:rPr>
                      <m:t>𝑠</m:t>
                    </m:r>
                  </m:oMath>
                </a14:m>
                <a:r>
                  <a:rPr lang="en-US" dirty="0"/>
                  <a:t>, Bubble</a:t>
                </a:r>
                <a:r>
                  <a:rPr lang="en-US" b="0" dirty="0"/>
                  <a:t> (</a:t>
                </a:r>
                <a14:m>
                  <m:oMath xmlns:m="http://schemas.openxmlformats.org/officeDocument/2006/math">
                    <m:r>
                      <a:rPr lang="en-US" b="0" i="1" dirty="0" smtClean="0">
                        <a:latin typeface="Cambria Math" panose="02040503050406030204" pitchFamily="18" charset="0"/>
                      </a:rPr>
                      <m:t>𝑟</m:t>
                    </m:r>
                  </m:oMath>
                </a14:m>
                <a:r>
                  <a:rPr lang="en-US" b="0" dirty="0"/>
                  <a:t> vs. </a:t>
                </a:r>
                <a14:m>
                  <m:oMath xmlns:m="http://schemas.openxmlformats.org/officeDocument/2006/math">
                    <m:r>
                      <a:rPr lang="en-US" b="0" i="1" dirty="0" smtClean="0">
                        <a:latin typeface="Cambria Math" panose="02040503050406030204" pitchFamily="18" charset="0"/>
                      </a:rPr>
                      <m:t>𝑔</m:t>
                    </m:r>
                  </m:oMath>
                </a14:m>
                <a:r>
                  <a:rPr lang="en-US" b="0" dirty="0"/>
                  <a:t>)</a:t>
                </a:r>
              </a:p>
            </p:txBody>
          </p:sp>
        </mc:Choice>
        <mc:Fallback xmlns="">
          <p:sp>
            <p:nvSpPr>
              <p:cNvPr id="4" name="Title 3">
                <a:extLst>
                  <a:ext uri="{FF2B5EF4-FFF2-40B4-BE49-F238E27FC236}">
                    <a16:creationId xmlns:a16="http://schemas.microsoft.com/office/drawing/2014/main" id="{870353E4-4A66-050B-D15A-960C2A292EEF}"/>
                  </a:ext>
                </a:extLst>
              </p:cNvPr>
              <p:cNvSpPr>
                <a:spLocks noGrp="1" noRot="1" noChangeAspect="1" noMove="1" noResize="1" noEditPoints="1" noAdjustHandles="1" noChangeArrowheads="1" noChangeShapeType="1" noTextEdit="1"/>
              </p:cNvSpPr>
              <p:nvPr>
                <p:ph type="title"/>
              </p:nvPr>
            </p:nvSpPr>
            <p:spPr>
              <a:blipFill>
                <a:blip r:embed="rId3"/>
                <a:stretch>
                  <a:fillRect l="-1770" r="-1770" b="-12834"/>
                </a:stretch>
              </a:blipFill>
            </p:spPr>
            <p:txBody>
              <a:bodyPr/>
              <a:lstStyle/>
              <a:p>
                <a:r>
                  <a:rPr lang="en-US">
                    <a:noFill/>
                  </a:rPr>
                  <a:t> </a:t>
                </a:r>
              </a:p>
            </p:txBody>
          </p:sp>
        </mc:Fallback>
      </mc:AlternateContent>
    </p:spTree>
    <p:extLst>
      <p:ext uri="{BB962C8B-B14F-4D97-AF65-F5344CB8AC3E}">
        <p14:creationId xmlns:p14="http://schemas.microsoft.com/office/powerpoint/2010/main" val="2818952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A1B83D-422D-AF37-B990-8CE76450E42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F484083-0890-20A6-EDBB-203982F09BEA}"/>
              </a:ext>
            </a:extLst>
          </p:cNvPr>
          <p:cNvPicPr>
            <a:picLocks noChangeAspect="1"/>
          </p:cNvPicPr>
          <p:nvPr/>
        </p:nvPicPr>
        <p:blipFill>
          <a:blip r:embed="rId2"/>
          <a:stretch>
            <a:fillRect/>
          </a:stretch>
        </p:blipFill>
        <p:spPr>
          <a:xfrm>
            <a:off x="562903" y="3597144"/>
            <a:ext cx="9293459" cy="5690440"/>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246C842-DBD6-39F6-BC53-94BDFF243884}"/>
                  </a:ext>
                </a:extLst>
              </p:cNvPr>
              <p:cNvSpPr>
                <a:spLocks noGrp="1"/>
              </p:cNvSpPr>
              <p:nvPr>
                <p:ph idx="1"/>
              </p:nvPr>
            </p:nvSpPr>
            <p:spPr/>
            <p:txBody>
              <a:bodyPr/>
              <a:lstStyle/>
              <a:p>
                <a:r>
                  <a:rPr lang="en-US" dirty="0"/>
                  <a:t>Issue bonds at a faster rate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p>
                        <m:r>
                          <a:rPr lang="en-US" i="1">
                            <a:latin typeface="Cambria Math" panose="02040503050406030204" pitchFamily="18" charset="0"/>
                          </a:rPr>
                          <m:t>𝐵</m:t>
                        </m:r>
                      </m:sup>
                    </m:sSup>
                  </m:oMath>
                </a14:m>
                <a:r>
                  <a:rPr lang="en-US" dirty="0"/>
                  <a:t> (esp. in recessions)</a:t>
                </a:r>
              </a:p>
              <a:p>
                <a:pPr lvl="1"/>
                <a14:m>
                  <m:oMath xmlns:m="http://schemas.openxmlformats.org/officeDocument/2006/math">
                    <m:r>
                      <a:rPr lang="en-US" i="1" dirty="0">
                        <a:latin typeface="Cambria Math" panose="02040503050406030204" pitchFamily="18" charset="0"/>
                      </a:rPr>
                      <m:t>⇒</m:t>
                    </m:r>
                  </m:oMath>
                </a14:m>
                <a:r>
                  <a:rPr lang="en-US" dirty="0"/>
                  <a:t> tax precautionary self insurance </a:t>
                </a:r>
                <a14:m>
                  <m:oMath xmlns:m="http://schemas.openxmlformats.org/officeDocument/2006/math">
                    <m:r>
                      <a:rPr lang="en-US" i="1" dirty="0">
                        <a:latin typeface="Cambria Math" panose="02040503050406030204" pitchFamily="18" charset="0"/>
                      </a:rPr>
                      <m:t>⇒</m:t>
                    </m:r>
                  </m:oMath>
                </a14:m>
                <a:r>
                  <a:rPr lang="en-US" dirty="0"/>
                  <a:t>   tax rate</a:t>
                </a:r>
              </a:p>
              <a:p>
                <a:pPr lvl="1"/>
                <a14:m>
                  <m:oMath xmlns:m="http://schemas.openxmlformats.org/officeDocument/2006/math">
                    <m:r>
                      <a:rPr lang="en-US" i="1" dirty="0">
                        <a:latin typeface="Cambria Math" panose="02040503050406030204" pitchFamily="18" charset="0"/>
                      </a:rPr>
                      <m:t>⇒ </m:t>
                    </m:r>
                  </m:oMath>
                </a14:m>
                <a:r>
                  <a:rPr lang="en-US" dirty="0"/>
                  <a:t>real value of bonds, </a:t>
                </a:r>
                <a14:m>
                  <m:oMath xmlns:m="http://schemas.openxmlformats.org/officeDocument/2006/math">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ℬ</m:t>
                            </m:r>
                          </m:num>
                          <m:den>
                            <m:r>
                              <a:rPr lang="en-US" i="1">
                                <a:latin typeface="Cambria Math" panose="02040503050406030204" pitchFamily="18" charset="0"/>
                                <a:ea typeface="Cambria Math" panose="02040503050406030204" pitchFamily="18" charset="0"/>
                              </a:rPr>
                              <m:t>℘</m:t>
                            </m:r>
                          </m:den>
                        </m:f>
                      </m:e>
                    </m:box>
                  </m:oMath>
                </a14:m>
                <a:r>
                  <a:rPr lang="en-US" dirty="0"/>
                  <a:t>,   	   </a:t>
                </a:r>
                <a14:m>
                  <m:oMath xmlns:m="http://schemas.openxmlformats.org/officeDocument/2006/math">
                    <m:r>
                      <a:rPr lang="en-US" i="1" dirty="0">
                        <a:latin typeface="Cambria Math" panose="02040503050406030204" pitchFamily="18" charset="0"/>
                      </a:rPr>
                      <m:t>⇒</m:t>
                    </m:r>
                  </m:oMath>
                </a14:m>
                <a:r>
                  <a:rPr lang="en-US" dirty="0"/>
                  <a:t> “tax base”</a:t>
                </a:r>
              </a:p>
              <a:p>
                <a:pPr lvl="2"/>
                <a:r>
                  <a:rPr lang="en-US" dirty="0"/>
                  <a:t>Less so in recession due to </a:t>
                </a:r>
                <a:r>
                  <a:rPr lang="en-US" dirty="0">
                    <a:solidFill>
                      <a:srgbClr val="667E84"/>
                    </a:solidFill>
                  </a:rPr>
                  <a:t>flight-to-safety</a:t>
                </a:r>
              </a:p>
            </p:txBody>
          </p:sp>
        </mc:Choice>
        <mc:Fallback xmlns="">
          <p:sp>
            <p:nvSpPr>
              <p:cNvPr id="2" name="Content Placeholder 1">
                <a:extLst>
                  <a:ext uri="{FF2B5EF4-FFF2-40B4-BE49-F238E27FC236}">
                    <a16:creationId xmlns:a16="http://schemas.microsoft.com/office/drawing/2014/main" id="{4DB00491-8C33-4AF8-AFD7-56DECF9C3820}"/>
                  </a:ext>
                </a:extLst>
              </p:cNvPr>
              <p:cNvSpPr>
                <a:spLocks noGrp="1" noRot="1" noChangeAspect="1" noMove="1" noResize="1" noEditPoints="1" noAdjustHandles="1" noChangeArrowheads="1" noChangeShapeType="1" noTextEdit="1"/>
              </p:cNvSpPr>
              <p:nvPr>
                <p:ph idx="1"/>
              </p:nvPr>
            </p:nvSpPr>
            <p:spPr>
              <a:blipFill>
                <a:blip r:embed="rId3"/>
                <a:stretch>
                  <a:fillRect l="-1062" t="-199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E41C48E-E587-D4BE-BB1A-17060770357E}"/>
              </a:ext>
            </a:extLst>
          </p:cNvPr>
          <p:cNvSpPr>
            <a:spLocks noGrp="1"/>
          </p:cNvSpPr>
          <p:nvPr>
            <p:ph type="sldNum" sz="quarter" idx="12"/>
          </p:nvPr>
        </p:nvSpPr>
        <p:spPr/>
        <p:txBody>
          <a:bodyPr/>
          <a:lstStyle/>
          <a:p>
            <a:fld id="{DDE82227-37B3-43BC-ADC8-5578DB9E1C27}" type="slidenum">
              <a:rPr lang="en-US" smtClean="0"/>
              <a:t>31</a:t>
            </a:fld>
            <a:endParaRPr lang="en-US"/>
          </a:p>
        </p:txBody>
      </p:sp>
      <p:sp>
        <p:nvSpPr>
          <p:cNvPr id="4" name="Title 3">
            <a:extLst>
              <a:ext uri="{FF2B5EF4-FFF2-40B4-BE49-F238E27FC236}">
                <a16:creationId xmlns:a16="http://schemas.microsoft.com/office/drawing/2014/main" id="{8783A70F-7B49-63F8-4952-9D5D9EE1FB9B}"/>
              </a:ext>
            </a:extLst>
          </p:cNvPr>
          <p:cNvSpPr>
            <a:spLocks noGrp="1"/>
          </p:cNvSpPr>
          <p:nvPr>
            <p:ph type="title"/>
          </p:nvPr>
        </p:nvSpPr>
        <p:spPr>
          <a:xfrm>
            <a:off x="379307" y="-4233"/>
            <a:ext cx="16522716" cy="1138767"/>
          </a:xfrm>
        </p:spPr>
        <p:txBody>
          <a:bodyPr>
            <a:normAutofit/>
          </a:bodyPr>
          <a:lstStyle/>
          <a:p>
            <a:r>
              <a:rPr lang="en-US" dirty="0"/>
              <a:t>Fiscal Sustainability </a:t>
            </a:r>
            <a:r>
              <a:rPr lang="en-US" i="1" dirty="0">
                <a:solidFill>
                  <a:srgbClr val="667E84"/>
                </a:solidFill>
              </a:rPr>
              <a:t>given</a:t>
            </a:r>
            <a:r>
              <a:rPr lang="en-US" dirty="0"/>
              <a:t> Exorbitant Privilege:</a:t>
            </a:r>
            <a:r>
              <a:rPr lang="en-US" sz="1400" dirty="0"/>
              <a:t> </a:t>
            </a:r>
            <a:r>
              <a:rPr lang="en-US" sz="4400" dirty="0"/>
              <a:t>Debt Laffer Curve</a:t>
            </a:r>
            <a:endParaRPr lang="en-US" dirty="0"/>
          </a:p>
        </p:txBody>
      </p:sp>
      <p:cxnSp>
        <p:nvCxnSpPr>
          <p:cNvPr id="6" name="Straight Arrow Connector 5">
            <a:extLst>
              <a:ext uri="{FF2B5EF4-FFF2-40B4-BE49-F238E27FC236}">
                <a16:creationId xmlns:a16="http://schemas.microsoft.com/office/drawing/2014/main" id="{1B757BE8-B6DB-3912-C297-F8D0B962E351}"/>
              </a:ext>
            </a:extLst>
          </p:cNvPr>
          <p:cNvCxnSpPr/>
          <p:nvPr/>
        </p:nvCxnSpPr>
        <p:spPr>
          <a:xfrm flipV="1">
            <a:off x="9437928" y="2015803"/>
            <a:ext cx="0" cy="493823"/>
          </a:xfrm>
          <a:prstGeom prst="straightConnector1">
            <a:avLst/>
          </a:prstGeom>
          <a:ln w="57150">
            <a:solidFill>
              <a:srgbClr val="667E84"/>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1B7B9143-B9AB-CF98-21D6-24F0DBC5048F}"/>
              </a:ext>
            </a:extLst>
          </p:cNvPr>
          <p:cNvCxnSpPr>
            <a:cxnSpLocks/>
          </p:cNvCxnSpPr>
          <p:nvPr/>
        </p:nvCxnSpPr>
        <p:spPr>
          <a:xfrm>
            <a:off x="9437928" y="2676547"/>
            <a:ext cx="0" cy="493823"/>
          </a:xfrm>
          <a:prstGeom prst="straightConnector1">
            <a:avLst/>
          </a:prstGeom>
          <a:ln w="57150">
            <a:solidFill>
              <a:srgbClr val="667E84"/>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4C68351D-1764-13F5-55B4-9077FD311AB6}"/>
              </a:ext>
            </a:extLst>
          </p:cNvPr>
          <p:cNvCxnSpPr>
            <a:cxnSpLocks/>
          </p:cNvCxnSpPr>
          <p:nvPr/>
        </p:nvCxnSpPr>
        <p:spPr>
          <a:xfrm>
            <a:off x="5432820" y="2676547"/>
            <a:ext cx="0" cy="493823"/>
          </a:xfrm>
          <a:prstGeom prst="straightConnector1">
            <a:avLst/>
          </a:prstGeom>
          <a:ln w="57150">
            <a:solidFill>
              <a:srgbClr val="667E84"/>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AAEA130-1A42-7240-4BA8-BCA3D073AE16}"/>
                  </a:ext>
                </a:extLst>
              </p:cNvPr>
              <p:cNvSpPr txBox="1"/>
              <p:nvPr/>
            </p:nvSpPr>
            <p:spPr>
              <a:xfrm>
                <a:off x="10343280" y="4724057"/>
                <a:ext cx="5452903" cy="1323439"/>
              </a:xfrm>
              <a:prstGeom prst="rect">
                <a:avLst/>
              </a:prstGeom>
              <a:noFill/>
            </p:spPr>
            <p:txBody>
              <a:bodyPr wrap="none" rtlCol="0">
                <a:spAutoFit/>
              </a:bodyPr>
              <a:lstStyle/>
              <a:p>
                <a:r>
                  <a:rPr lang="en-US" sz="4000" b="1" dirty="0">
                    <a:solidFill>
                      <a:srgbClr val="667E84"/>
                    </a:solidFill>
                  </a:rPr>
                  <a:t>Sizeable revenue only if</a:t>
                </a:r>
              </a:p>
              <a:p>
                <a:r>
                  <a:rPr lang="en-US" sz="4000" b="1" dirty="0">
                    <a:solidFill>
                      <a:srgbClr val="667E84"/>
                    </a:solidFill>
                  </a:rPr>
                  <a:t>Gov. debt has negative </a:t>
                </a:r>
                <a14:m>
                  <m:oMath xmlns:m="http://schemas.openxmlformats.org/officeDocument/2006/math">
                    <m:r>
                      <a:rPr lang="en-US" sz="4000" b="0" i="1" smtClean="0">
                        <a:solidFill>
                          <a:srgbClr val="667E84"/>
                        </a:solidFill>
                        <a:latin typeface="Cambria Math" panose="02040503050406030204" pitchFamily="18" charset="0"/>
                      </a:rPr>
                      <m:t>𝛽</m:t>
                    </m:r>
                  </m:oMath>
                </a14:m>
                <a:endParaRPr lang="en-US" sz="4000" dirty="0">
                  <a:solidFill>
                    <a:srgbClr val="667E84"/>
                  </a:solidFill>
                </a:endParaRPr>
              </a:p>
            </p:txBody>
          </p:sp>
        </mc:Choice>
        <mc:Fallback xmlns="">
          <p:sp>
            <p:nvSpPr>
              <p:cNvPr id="11" name="TextBox 10">
                <a:extLst>
                  <a:ext uri="{FF2B5EF4-FFF2-40B4-BE49-F238E27FC236}">
                    <a16:creationId xmlns:a16="http://schemas.microsoft.com/office/drawing/2014/main" id="{0C65D73B-D84B-FA85-EBCA-6F5E092F98C0}"/>
                  </a:ext>
                </a:extLst>
              </p:cNvPr>
              <p:cNvSpPr txBox="1">
                <a:spLocks noRot="1" noChangeAspect="1" noMove="1" noResize="1" noEditPoints="1" noAdjustHandles="1" noChangeArrowheads="1" noChangeShapeType="1" noTextEdit="1"/>
              </p:cNvSpPr>
              <p:nvPr/>
            </p:nvSpPr>
            <p:spPr>
              <a:xfrm>
                <a:off x="10343280" y="4724057"/>
                <a:ext cx="5452903" cy="1323439"/>
              </a:xfrm>
              <a:prstGeom prst="rect">
                <a:avLst/>
              </a:prstGeom>
              <a:blipFill>
                <a:blip r:embed="rId4"/>
                <a:stretch>
                  <a:fillRect l="-4027" t="-8295" b="-18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DA796C-787B-DEBF-002D-ADECD60E991B}"/>
                  </a:ext>
                </a:extLst>
              </p:cNvPr>
              <p:cNvSpPr txBox="1"/>
              <p:nvPr/>
            </p:nvSpPr>
            <p:spPr>
              <a:xfrm>
                <a:off x="7017691" y="5498140"/>
                <a:ext cx="2416046" cy="1077218"/>
              </a:xfrm>
              <a:prstGeom prst="rect">
                <a:avLst/>
              </a:prstGeom>
              <a:noFill/>
            </p:spPr>
            <p:txBody>
              <a:bodyPr wrap="none" rtlCol="0">
                <a:spAutoFit/>
              </a:bodyPr>
              <a:lstStyle/>
              <a:p>
                <a:r>
                  <a:rPr lang="en-US" sz="3200" dirty="0">
                    <a:solidFill>
                      <a:srgbClr val="0072BD"/>
                    </a:solidFill>
                  </a:rPr>
                  <a:t>Calibration </a:t>
                </a:r>
                <a:br>
                  <a:rPr lang="en-US" sz="3200" dirty="0">
                    <a:solidFill>
                      <a:srgbClr val="0072BD"/>
                    </a:solidFill>
                  </a:rPr>
                </a:br>
                <a:r>
                  <a:rPr lang="en-US" sz="3200" dirty="0">
                    <a:solidFill>
                      <a:srgbClr val="0072BD"/>
                    </a:solidFill>
                  </a:rPr>
                  <a:t>    with </a:t>
                </a:r>
                <a14:m>
                  <m:oMath xmlns:m="http://schemas.openxmlformats.org/officeDocument/2006/math">
                    <m:r>
                      <a:rPr lang="en-US" sz="3200" b="0" i="1" smtClean="0">
                        <a:solidFill>
                          <a:srgbClr val="0072BD"/>
                        </a:solidFill>
                        <a:latin typeface="Cambria Math" panose="02040503050406030204" pitchFamily="18" charset="0"/>
                      </a:rPr>
                      <m:t>𝛽</m:t>
                    </m:r>
                    <m:r>
                      <a:rPr lang="en-US" sz="3200" b="0" i="1" smtClean="0">
                        <a:solidFill>
                          <a:srgbClr val="0072BD"/>
                        </a:solidFill>
                        <a:latin typeface="Cambria Math" panose="02040503050406030204" pitchFamily="18" charset="0"/>
                      </a:rPr>
                      <m:t>&lt;0</m:t>
                    </m:r>
                  </m:oMath>
                </a14:m>
                <a:endParaRPr lang="en-US" sz="3200" dirty="0">
                  <a:solidFill>
                    <a:srgbClr val="0072BD"/>
                  </a:solidFill>
                </a:endParaRPr>
              </a:p>
            </p:txBody>
          </p:sp>
        </mc:Choice>
        <mc:Fallback xmlns="">
          <p:sp>
            <p:nvSpPr>
              <p:cNvPr id="5" name="TextBox 4">
                <a:extLst>
                  <a:ext uri="{FF2B5EF4-FFF2-40B4-BE49-F238E27FC236}">
                    <a16:creationId xmlns:a16="http://schemas.microsoft.com/office/drawing/2014/main" id="{7B95FF0B-A3D0-4142-E4FF-87434AB585EE}"/>
                  </a:ext>
                </a:extLst>
              </p:cNvPr>
              <p:cNvSpPr txBox="1">
                <a:spLocks noRot="1" noChangeAspect="1" noMove="1" noResize="1" noEditPoints="1" noAdjustHandles="1" noChangeArrowheads="1" noChangeShapeType="1" noTextEdit="1"/>
              </p:cNvSpPr>
              <p:nvPr/>
            </p:nvSpPr>
            <p:spPr>
              <a:xfrm>
                <a:off x="7017691" y="5498140"/>
                <a:ext cx="2416046" cy="1077218"/>
              </a:xfrm>
              <a:prstGeom prst="rect">
                <a:avLst/>
              </a:prstGeom>
              <a:blipFill>
                <a:blip r:embed="rId5"/>
                <a:stretch>
                  <a:fillRect l="-6297" t="-7345" b="-1807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A996372-9982-8D3A-3093-46CABEFB63F3}"/>
              </a:ext>
            </a:extLst>
          </p:cNvPr>
          <p:cNvSpPr txBox="1"/>
          <p:nvPr/>
        </p:nvSpPr>
        <p:spPr>
          <a:xfrm>
            <a:off x="2156604" y="7468030"/>
            <a:ext cx="2981265" cy="830997"/>
          </a:xfrm>
          <a:prstGeom prst="rect">
            <a:avLst/>
          </a:prstGeom>
          <a:noFill/>
        </p:spPr>
        <p:txBody>
          <a:bodyPr wrap="none" rtlCol="0">
            <a:spAutoFit/>
          </a:bodyPr>
          <a:lstStyle/>
          <a:p>
            <a:r>
              <a:rPr lang="de-DE" sz="2400" dirty="0">
                <a:solidFill>
                  <a:srgbClr val="D95319"/>
                </a:solidFill>
                <a:latin typeface="+mj-lt"/>
              </a:rPr>
              <a:t>Small Laffer </a:t>
            </a:r>
            <a:r>
              <a:rPr lang="en-US" sz="2400" dirty="0">
                <a:solidFill>
                  <a:srgbClr val="D95319"/>
                </a:solidFill>
                <a:latin typeface="+mj-lt"/>
              </a:rPr>
              <a:t>curve</a:t>
            </a:r>
            <a:br>
              <a:rPr lang="de-DE" sz="2400" dirty="0">
                <a:solidFill>
                  <a:srgbClr val="D95319"/>
                </a:solidFill>
                <a:latin typeface="+mj-lt"/>
              </a:rPr>
            </a:br>
            <a:r>
              <a:rPr lang="de-DE" sz="2400" dirty="0">
                <a:solidFill>
                  <a:srgbClr val="D95319"/>
                </a:solidFill>
                <a:latin typeface="+mj-lt"/>
              </a:rPr>
              <a:t>w/o</a:t>
            </a:r>
            <a:r>
              <a:rPr lang="en-US" sz="2400" dirty="0">
                <a:solidFill>
                  <a:srgbClr val="D95319"/>
                </a:solidFill>
                <a:latin typeface="+mj-lt"/>
              </a:rPr>
              <a:t> stochastic </a:t>
            </a:r>
            <a:r>
              <a:rPr lang="en-US" sz="2400" dirty="0" err="1">
                <a:solidFill>
                  <a:srgbClr val="D95319"/>
                </a:solidFill>
                <a:latin typeface="+mj-lt"/>
              </a:rPr>
              <a:t>idio</a:t>
            </a:r>
            <a:r>
              <a:rPr lang="en-US" sz="2400" dirty="0">
                <a:solidFill>
                  <a:srgbClr val="D95319"/>
                </a:solidFill>
                <a:latin typeface="+mj-lt"/>
              </a:rPr>
              <a:t> risk</a:t>
            </a:r>
          </a:p>
        </p:txBody>
      </p:sp>
    </p:spTree>
    <p:extLst>
      <p:ext uri="{BB962C8B-B14F-4D97-AF65-F5344CB8AC3E}">
        <p14:creationId xmlns:p14="http://schemas.microsoft.com/office/powerpoint/2010/main" val="888330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3B1A48-7E84-1D2B-8951-F9E4CEF8AA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F50AB-68A0-A7D3-2B88-5C7A4A15BA30}"/>
              </a:ext>
            </a:extLst>
          </p:cNvPr>
          <p:cNvSpPr>
            <a:spLocks noGrp="1"/>
          </p:cNvSpPr>
          <p:nvPr>
            <p:ph idx="1"/>
          </p:nvPr>
        </p:nvSpPr>
        <p:spPr>
          <a:xfrm>
            <a:off x="407385" y="1530773"/>
            <a:ext cx="15497386" cy="7017174"/>
          </a:xfrm>
        </p:spPr>
        <p:txBody>
          <a:bodyPr>
            <a:normAutofit/>
          </a:bodyPr>
          <a:lstStyle/>
          <a:p>
            <a:r>
              <a:rPr lang="en-US" b="1" dirty="0">
                <a:solidFill>
                  <a:srgbClr val="667E84"/>
                </a:solidFill>
              </a:rPr>
              <a:t>Service flow</a:t>
            </a:r>
          </a:p>
          <a:p>
            <a:pPr lvl="1"/>
            <a:r>
              <a:rPr lang="en-US" dirty="0"/>
              <a:t>Convenience yield: relaxes collateral constraint or CIA constraint (money)</a:t>
            </a:r>
          </a:p>
          <a:p>
            <a:pPr lvl="2"/>
            <a:r>
              <a:rPr lang="en-US" dirty="0"/>
              <a:t>Traditional measure: BAA-US Treasury spread </a:t>
            </a:r>
          </a:p>
          <a:p>
            <a:pPr lvl="3"/>
            <a:endParaRPr lang="en-US" dirty="0"/>
          </a:p>
          <a:p>
            <a:pPr lvl="1"/>
            <a:r>
              <a:rPr lang="en-US" dirty="0"/>
              <a:t>Here: Partially completing markets through </a:t>
            </a:r>
            <a:r>
              <a:rPr lang="en-US" dirty="0" err="1"/>
              <a:t>retrading</a:t>
            </a:r>
            <a:endParaRPr lang="en-US" dirty="0"/>
          </a:p>
          <a:p>
            <a:pPr lvl="2"/>
            <a:r>
              <a:rPr lang="en-US" dirty="0"/>
              <a:t>Low interest rate (cash flow) asset can be issued by everyone</a:t>
            </a:r>
            <a:br>
              <a:rPr lang="en-US" dirty="0"/>
            </a:br>
            <a:r>
              <a:rPr lang="en-US" dirty="0"/>
              <a:t>Hence, corporate-Treasury spread = 0</a:t>
            </a:r>
          </a:p>
          <a:p>
            <a:pPr lvl="3"/>
            <a:endParaRPr lang="en-US" dirty="0"/>
          </a:p>
          <a:p>
            <a:r>
              <a:rPr lang="en-US" b="1" dirty="0">
                <a:solidFill>
                  <a:srgbClr val="667E84"/>
                </a:solidFill>
              </a:rPr>
              <a:t>Ponzi scheme</a:t>
            </a:r>
            <a:r>
              <a:rPr lang="en-US" dirty="0"/>
              <a:t> is not feasibly for everyone</a:t>
            </a:r>
            <a:br>
              <a:rPr lang="en-US" dirty="0"/>
            </a:br>
            <a:r>
              <a:rPr lang="en-US" b="1" dirty="0"/>
              <a:t>No Ponzi constraint </a:t>
            </a:r>
            <a:r>
              <a:rPr lang="en-US" dirty="0"/>
              <a:t>may be binding</a:t>
            </a:r>
          </a:p>
          <a:p>
            <a:pPr lvl="1"/>
            <a:r>
              <a:rPr lang="en-US" dirty="0"/>
              <a:t>Who can run a Ponzi scheme/issue bubbles? 			</a:t>
            </a:r>
            <a:r>
              <a:rPr lang="en-US" b="1" dirty="0"/>
              <a:t> exorbitant privilege</a:t>
            </a:r>
            <a:br>
              <a:rPr lang="en-US" dirty="0"/>
            </a:br>
            <a:r>
              <a:rPr lang="en-US" dirty="0"/>
              <a:t>… assigned by equilibrium selection		</a:t>
            </a:r>
          </a:p>
          <a:p>
            <a:pPr lvl="2"/>
            <a:r>
              <a:rPr lang="en-US" dirty="0"/>
              <a:t>Likely to government, private entities are subject to solvency constraint</a:t>
            </a:r>
          </a:p>
          <a:p>
            <a:pPr lvl="3"/>
            <a:r>
              <a:rPr lang="en-US" dirty="0"/>
              <a:t>… still there is a </a:t>
            </a:r>
            <a:r>
              <a:rPr lang="en-US" b="1" dirty="0">
                <a:solidFill>
                  <a:srgbClr val="667E84"/>
                </a:solidFill>
              </a:rPr>
              <a:t>Debt Laffer Curve</a:t>
            </a:r>
          </a:p>
          <a:p>
            <a:pPr lvl="1"/>
            <a:endParaRPr lang="en-US" dirty="0"/>
          </a:p>
        </p:txBody>
      </p:sp>
      <p:sp>
        <p:nvSpPr>
          <p:cNvPr id="3" name="Slide Number Placeholder 2">
            <a:extLst>
              <a:ext uri="{FF2B5EF4-FFF2-40B4-BE49-F238E27FC236}">
                <a16:creationId xmlns:a16="http://schemas.microsoft.com/office/drawing/2014/main" id="{8010578C-739C-9DB8-E98C-A2F085B7D5FF}"/>
              </a:ext>
            </a:extLst>
          </p:cNvPr>
          <p:cNvSpPr>
            <a:spLocks noGrp="1"/>
          </p:cNvSpPr>
          <p:nvPr>
            <p:ph type="sldNum" sz="quarter" idx="12"/>
          </p:nvPr>
        </p:nvSpPr>
        <p:spPr/>
        <p:txBody>
          <a:bodyPr/>
          <a:lstStyle/>
          <a:p>
            <a:fld id="{DDE82227-37B3-43BC-ADC8-5578DB9E1C27}" type="slidenum">
              <a:rPr lang="en-US" smtClean="0"/>
              <a:t>32</a:t>
            </a:fld>
            <a:endParaRPr lang="en-US"/>
          </a:p>
        </p:txBody>
      </p:sp>
      <p:sp>
        <p:nvSpPr>
          <p:cNvPr id="4" name="Title 3">
            <a:extLst>
              <a:ext uri="{FF2B5EF4-FFF2-40B4-BE49-F238E27FC236}">
                <a16:creationId xmlns:a16="http://schemas.microsoft.com/office/drawing/2014/main" id="{B82E2021-1146-0BB7-D167-B622777EE24D}"/>
              </a:ext>
            </a:extLst>
          </p:cNvPr>
          <p:cNvSpPr>
            <a:spLocks noGrp="1"/>
          </p:cNvSpPr>
          <p:nvPr>
            <p:ph type="title"/>
          </p:nvPr>
        </p:nvSpPr>
        <p:spPr/>
        <p:txBody>
          <a:bodyPr>
            <a:normAutofit/>
          </a:bodyPr>
          <a:lstStyle/>
          <a:p>
            <a:r>
              <a:rPr lang="en-US" dirty="0"/>
              <a:t>Service Flow Term, Convenience Yield, Ponzi Scheme</a:t>
            </a:r>
          </a:p>
        </p:txBody>
      </p:sp>
    </p:spTree>
    <p:extLst>
      <p:ext uri="{BB962C8B-B14F-4D97-AF65-F5344CB8AC3E}">
        <p14:creationId xmlns:p14="http://schemas.microsoft.com/office/powerpoint/2010/main" val="142628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B290-3A5C-933E-EF51-2B5D328CB7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836A822-DD3B-1823-55EC-AFD655162804}"/>
                  </a:ext>
                </a:extLst>
              </p:cNvPr>
              <p:cNvSpPr>
                <a:spLocks noGrp="1"/>
              </p:cNvSpPr>
              <p:nvPr>
                <p:ph idx="1"/>
              </p:nvPr>
            </p:nvSpPr>
            <p:spPr>
              <a:xfrm>
                <a:off x="413172" y="1530773"/>
                <a:ext cx="15497386" cy="7555170"/>
              </a:xfrm>
            </p:spPr>
            <p:txBody>
              <a:bodyPr>
                <a:normAutofit fontScale="92500" lnSpcReduction="10000"/>
              </a:bodyPr>
              <a:lstStyle/>
              <a:p>
                <a:r>
                  <a:rPr lang="en-US" sz="4000" dirty="0"/>
                  <a:t>Motivation, Safe Asset: Intuition and Definition</a:t>
                </a:r>
              </a:p>
              <a:p>
                <a:r>
                  <a:rPr lang="en-US" sz="4000" dirty="0"/>
                  <a:t>Two Country Model Setup</a:t>
                </a:r>
              </a:p>
              <a:p>
                <a:pPr lvl="1"/>
                <a:r>
                  <a:rPr lang="en-US" sz="3600" dirty="0"/>
                  <a:t>Symmetric Benchmark </a:t>
                </a:r>
              </a:p>
              <a:p>
                <a:r>
                  <a:rPr lang="en-US" sz="4000" dirty="0"/>
                  <a:t>World Government (Bond)</a:t>
                </a:r>
                <a:br>
                  <a:rPr lang="en-US" sz="4000" dirty="0"/>
                </a:br>
                <a14:m>
                  <m:oMath xmlns:m="http://schemas.openxmlformats.org/officeDocument/2006/math">
                    <m:r>
                      <a:rPr lang="en-US" sz="4000" b="0" i="1" smtClean="0">
                        <a:latin typeface="Cambria Math" panose="02040503050406030204" pitchFamily="18" charset="0"/>
                      </a:rPr>
                      <m:t>⇒</m:t>
                    </m:r>
                  </m:oMath>
                </a14:m>
                <a:r>
                  <a:rPr lang="en-US" sz="4000" dirty="0"/>
                  <a:t> “Safe Asset Pricing”</a:t>
                </a:r>
              </a:p>
              <a:p>
                <a:r>
                  <a:rPr lang="en-US" sz="4000" dirty="0">
                    <a:solidFill>
                      <a:srgbClr val="589390"/>
                    </a:solidFill>
                  </a:rPr>
                  <a:t>Constant Idiosyncratic Risk </a:t>
                </a:r>
                <a14:m>
                  <m:oMath xmlns:m="http://schemas.openxmlformats.org/officeDocument/2006/math">
                    <m:r>
                      <a:rPr lang="en-US" sz="4000" i="1">
                        <a:solidFill>
                          <a:srgbClr val="589390"/>
                        </a:solidFill>
                        <a:latin typeface="Cambria Math" panose="02040503050406030204" pitchFamily="18" charset="0"/>
                      </a:rPr>
                      <m:t>⇒</m:t>
                    </m:r>
                  </m:oMath>
                </a14:m>
                <a:r>
                  <a:rPr lang="en-US" sz="4000" dirty="0">
                    <a:solidFill>
                      <a:srgbClr val="589390"/>
                    </a:solidFill>
                  </a:rPr>
                  <a:t> Gov. Bonds Perfect Substitutes</a:t>
                </a:r>
                <a:br>
                  <a:rPr lang="en-US" sz="4000" dirty="0">
                    <a:solidFill>
                      <a:srgbClr val="589390"/>
                    </a:solidFill>
                  </a:rPr>
                </a:br>
                <a14:m>
                  <m:oMath xmlns:m="http://schemas.openxmlformats.org/officeDocument/2006/math">
                    <m:r>
                      <a:rPr lang="en-US" sz="4000" b="0" i="1" smtClean="0">
                        <a:solidFill>
                          <a:srgbClr val="589390"/>
                        </a:solidFill>
                        <a:latin typeface="Cambria Math" panose="02040503050406030204" pitchFamily="18" charset="0"/>
                      </a:rPr>
                      <m:t>⇒</m:t>
                    </m:r>
                  </m:oMath>
                </a14:m>
                <a:r>
                  <a:rPr lang="en-US" sz="4000" dirty="0">
                    <a:solidFill>
                      <a:srgbClr val="589390"/>
                    </a:solidFill>
                  </a:rPr>
                  <a:t> Asymmetric </a:t>
                </a:r>
                <a:r>
                  <a:rPr lang="en-US" sz="4000" b="1" dirty="0">
                    <a:solidFill>
                      <a:srgbClr val="589390"/>
                    </a:solidFill>
                  </a:rPr>
                  <a:t>Permanent Exorbitant Privilege</a:t>
                </a:r>
              </a:p>
              <a:p>
                <a:r>
                  <a:rPr lang="en-US" sz="4000" dirty="0"/>
                  <a:t>Risk Shock and its Transition</a:t>
                </a:r>
                <a:br>
                  <a:rPr lang="en-US" sz="4000" dirty="0"/>
                </a:br>
                <a14:m>
                  <m:oMath xmlns:m="http://schemas.openxmlformats.org/officeDocument/2006/math">
                    <m:r>
                      <a:rPr lang="en-US" sz="4000" i="1">
                        <a:latin typeface="Cambria Math" panose="02040503050406030204" pitchFamily="18" charset="0"/>
                      </a:rPr>
                      <m:t>⇒</m:t>
                    </m:r>
                  </m:oMath>
                </a14:m>
                <a:r>
                  <a:rPr lang="en-US" sz="4000" dirty="0"/>
                  <a:t> Insurance of </a:t>
                </a:r>
                <a14:m>
                  <m:oMath xmlns:m="http://schemas.openxmlformats.org/officeDocument/2006/math">
                    <m:r>
                      <a:rPr lang="en-US" sz="4000" i="1" dirty="0" smtClean="0">
                        <a:latin typeface="Cambria Math" panose="02040503050406030204" pitchFamily="18" charset="0"/>
                      </a:rPr>
                      <m:t>𝑆</m:t>
                    </m:r>
                  </m:oMath>
                </a14:m>
                <a:r>
                  <a:rPr lang="en-US" sz="4000" dirty="0"/>
                  <a:t> by </a:t>
                </a:r>
                <a14:m>
                  <m:oMath xmlns:m="http://schemas.openxmlformats.org/officeDocument/2006/math">
                    <m:r>
                      <a:rPr lang="en-US" sz="4000" i="1" dirty="0" smtClean="0">
                        <a:latin typeface="Cambria Math" panose="02040503050406030204" pitchFamily="18" charset="0"/>
                      </a:rPr>
                      <m:t>𝑁</m:t>
                    </m:r>
                  </m:oMath>
                </a14:m>
                <a:r>
                  <a:rPr lang="en-US" sz="4000" dirty="0"/>
                  <a:t> in the long-run</a:t>
                </a:r>
              </a:p>
              <a:p>
                <a:r>
                  <a:rPr lang="en-US" sz="4000" dirty="0"/>
                  <a:t>Time-varying Idiosyncratic Risk </a:t>
                </a:r>
                <a14:m>
                  <m:oMath xmlns:m="http://schemas.openxmlformats.org/officeDocument/2006/math">
                    <m:sSub>
                      <m:sSubPr>
                        <m:ctrlPr>
                          <a:rPr lang="en-US" sz="4000" i="1" smtClean="0">
                            <a:solidFill>
                              <a:schemeClr val="tx1"/>
                            </a:solidFill>
                            <a:latin typeface="Cambria Math" panose="02040503050406030204" pitchFamily="18" charset="0"/>
                          </a:rPr>
                        </m:ctrlPr>
                      </m:sSub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b>
                        <m:r>
                          <a:rPr lang="en-US" sz="4000" i="1" smtClean="0">
                            <a:solidFill>
                              <a:schemeClr val="tx1"/>
                            </a:solidFill>
                            <a:latin typeface="Cambria Math" panose="02040503050406030204" pitchFamily="18" charset="0"/>
                          </a:rPr>
                          <m:t>𝑡</m:t>
                        </m:r>
                      </m:sub>
                    </m:sSub>
                    <m:r>
                      <a:rPr lang="en-US" sz="4000" b="0" i="1" smtClean="0">
                        <a:solidFill>
                          <a:schemeClr val="tx1"/>
                        </a:solidFill>
                        <a:latin typeface="Cambria Math" panose="02040503050406030204" pitchFamily="18" charset="0"/>
                      </a:rPr>
                      <m:t>∈</m:t>
                    </m:r>
                    <m:d>
                      <m:dPr>
                        <m:begChr m:val="{"/>
                        <m:endChr m:val="}"/>
                        <m:ctrlPr>
                          <a:rPr lang="en-US" sz="4000" b="0" i="1" smtClean="0">
                            <a:solidFill>
                              <a:schemeClr val="tx1"/>
                            </a:solidFill>
                            <a:latin typeface="Cambria Math" panose="02040503050406030204" pitchFamily="18" charset="0"/>
                          </a:rPr>
                        </m:ctrlPr>
                      </m:dPr>
                      <m:e>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𝐿</m:t>
                            </m:r>
                          </m:sup>
                        </m:sSup>
                        <m:r>
                          <a:rPr lang="en-US" sz="4000" b="0" i="1" smtClean="0">
                            <a:solidFill>
                              <a:schemeClr val="tx1"/>
                            </a:solidFill>
                            <a:latin typeface="Cambria Math" panose="02040503050406030204" pitchFamily="18" charset="0"/>
                          </a:rPr>
                          <m:t>,</m:t>
                        </m:r>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𝐻</m:t>
                            </m:r>
                          </m:sup>
                        </m:sSup>
                      </m:e>
                    </m:d>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a:t>
                </a:r>
                <a:r>
                  <a:rPr lang="en-US" sz="4000" b="1" dirty="0"/>
                  <a:t>Flight-to-Safety Exorbitant Privilege</a:t>
                </a:r>
                <a:r>
                  <a:rPr lang="en-US" sz="4000" dirty="0"/>
                  <a:t> and  </a:t>
                </a:r>
                <a14:m>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𝑁</m:t>
                        </m:r>
                      </m:sup>
                    </m:sSup>
                    <m:r>
                      <a:rPr lang="en-US" sz="4000" b="0" i="1" smtClean="0">
                        <a:latin typeface="Cambria Math" panose="02040503050406030204" pitchFamily="18" charset="0"/>
                      </a:rPr>
                      <m:t>&lt;</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𝑆</m:t>
                        </m:r>
                      </m:sup>
                    </m:sSup>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EMDE Costly Stimulus Policy</a:t>
                </a:r>
              </a:p>
              <a:p>
                <a:pPr>
                  <a:buClrTx/>
                </a:pPr>
                <a:r>
                  <a:rPr lang="en-US" sz="4000" dirty="0">
                    <a:solidFill>
                      <a:schemeClr val="bg1">
                        <a:lumMod val="65000"/>
                      </a:schemeClr>
                    </a:solidFill>
                  </a:rPr>
                  <a:t>Future: “Battle for the Bubble” + Exchange Rate Policy with Sticky Prices</a:t>
                </a:r>
              </a:p>
              <a:p>
                <a:endParaRPr lang="en-US" sz="4000" dirty="0"/>
              </a:p>
            </p:txBody>
          </p:sp>
        </mc:Choice>
        <mc:Fallback xmlns="">
          <p:sp>
            <p:nvSpPr>
              <p:cNvPr id="2" name="Content Placeholder 1">
                <a:extLst>
                  <a:ext uri="{FF2B5EF4-FFF2-40B4-BE49-F238E27FC236}">
                    <a16:creationId xmlns:a16="http://schemas.microsoft.com/office/drawing/2014/main" id="{1836A822-DD3B-1823-55EC-AFD655162804}"/>
                  </a:ext>
                </a:extLst>
              </p:cNvPr>
              <p:cNvSpPr>
                <a:spLocks noGrp="1" noRot="1" noChangeAspect="1" noMove="1" noResize="1" noEditPoints="1" noAdjustHandles="1" noChangeArrowheads="1" noChangeShapeType="1" noTextEdit="1"/>
              </p:cNvSpPr>
              <p:nvPr>
                <p:ph idx="1"/>
              </p:nvPr>
            </p:nvSpPr>
            <p:spPr>
              <a:xfrm>
                <a:off x="413172" y="1530773"/>
                <a:ext cx="15497386" cy="7555170"/>
              </a:xfrm>
              <a:blipFill>
                <a:blip r:embed="rId2"/>
                <a:stretch>
                  <a:fillRect l="-1101" t="-250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1AD445-34DE-6BC1-06F1-B38321196085}"/>
              </a:ext>
            </a:extLst>
          </p:cNvPr>
          <p:cNvSpPr>
            <a:spLocks noGrp="1"/>
          </p:cNvSpPr>
          <p:nvPr>
            <p:ph type="sldNum" sz="quarter" idx="12"/>
          </p:nvPr>
        </p:nvSpPr>
        <p:spPr/>
        <p:txBody>
          <a:bodyPr/>
          <a:lstStyle/>
          <a:p>
            <a:fld id="{DDE82227-37B3-43BC-ADC8-5578DB9E1C27}" type="slidenum">
              <a:rPr lang="en-US" smtClean="0"/>
              <a:t>33</a:t>
            </a:fld>
            <a:endParaRPr lang="en-US"/>
          </a:p>
        </p:txBody>
      </p:sp>
      <p:sp>
        <p:nvSpPr>
          <p:cNvPr id="4" name="Title 3">
            <a:extLst>
              <a:ext uri="{FF2B5EF4-FFF2-40B4-BE49-F238E27FC236}">
                <a16:creationId xmlns:a16="http://schemas.microsoft.com/office/drawing/2014/main" id="{96C8E30B-F071-D2D0-94C5-09376A21CCC5}"/>
              </a:ext>
            </a:extLst>
          </p:cNvPr>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2582927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5A16081-E607-4E52-1153-BB4FBC151E56}"/>
                  </a:ext>
                </a:extLst>
              </p:cNvPr>
              <p:cNvSpPr>
                <a:spLocks noGrp="1"/>
              </p:cNvSpPr>
              <p:nvPr>
                <p:ph idx="1"/>
              </p:nvPr>
            </p:nvSpPr>
            <p:spPr>
              <a:xfrm>
                <a:off x="413172" y="1530773"/>
                <a:ext cx="15497386" cy="7518884"/>
              </a:xfrm>
            </p:spPr>
            <p:txBody>
              <a:bodyPr>
                <a:normAutofit fontScale="92500" lnSpcReduction="20000"/>
              </a:bodyPr>
              <a:lstStyle/>
              <a:p>
                <a:pPr>
                  <a:lnSpc>
                    <a:spcPct val="110000"/>
                  </a:lnSpc>
                </a:pPr>
                <a:r>
                  <a:rPr lang="en-US" dirty="0"/>
                  <a:t>For a given debt issuance </a:t>
                </a:r>
                <a14:m>
                  <m:oMath xmlns:m="http://schemas.openxmlformats.org/officeDocument/2006/math">
                    <m:sSubSup>
                      <m:sSubSupPr>
                        <m:ctrlPr>
                          <a:rPr lang="en-US" i="1">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𝐼</m:t>
                            </m:r>
                          </m:sup>
                        </m:sSup>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𝜇</m:t>
                        </m:r>
                      </m:e>
                      <m:sub>
                        <m:r>
                          <a:rPr lang="en-US"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i="1">
                                <a:latin typeface="Cambria Math" panose="02040503050406030204" pitchFamily="18" charset="0"/>
                                <a:ea typeface="Cambria Math" panose="02040503050406030204" pitchFamily="18" charset="0"/>
                              </a:rPr>
                              <m:t>𝐼</m:t>
                            </m:r>
                          </m:sup>
                        </m:sSup>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𝐼</m:t>
                        </m:r>
                      </m:sup>
                    </m:sSubSup>
                  </m:oMath>
                </a14:m>
                <a:r>
                  <a:rPr lang="en-US" dirty="0"/>
                  <a:t> the country’s primary surplus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𝑡</m:t>
                        </m:r>
                      </m:sub>
                      <m:sup>
                        <m:r>
                          <a:rPr lang="en-US" b="0" i="1" smtClean="0">
                            <a:latin typeface="Cambria Math" panose="02040503050406030204" pitchFamily="18" charset="0"/>
                          </a:rPr>
                          <m:t>𝐼</m:t>
                        </m:r>
                      </m:sup>
                    </m:sSubSup>
                  </m:oMath>
                </a14:m>
                <a:r>
                  <a:rPr lang="en-US" dirty="0"/>
                  <a:t> (and tax rate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𝜏</m:t>
                        </m:r>
                      </m:e>
                      <m:sub>
                        <m:r>
                          <a:rPr lang="en-US" b="0" i="1" smtClean="0">
                            <a:latin typeface="Cambria Math" panose="02040503050406030204" pitchFamily="18" charset="0"/>
                          </a:rPr>
                          <m:t>𝑡</m:t>
                        </m:r>
                      </m:sub>
                      <m:sup>
                        <m:r>
                          <a:rPr lang="en-US" b="0" i="1" smtClean="0">
                            <a:latin typeface="Cambria Math" panose="02040503050406030204" pitchFamily="18" charset="0"/>
                          </a:rPr>
                          <m:t>𝐼</m:t>
                        </m:r>
                      </m:sup>
                    </m:sSubSup>
                  </m:oMath>
                </a14:m>
                <a:r>
                  <a:rPr lang="en-US" dirty="0"/>
                  <a:t>) is determined by country’s government budget constraint. </a:t>
                </a:r>
              </a:p>
              <a:p>
                <a:pPr>
                  <a:lnSpc>
                    <a:spcPct val="110000"/>
                  </a:lnSpc>
                </a:pPr>
                <a:r>
                  <a:rPr lang="en-US" dirty="0"/>
                  <a:t>For simplicity consider the case where both </a:t>
                </a:r>
                <a14:m>
                  <m:oMath xmlns:m="http://schemas.openxmlformats.org/officeDocument/2006/math">
                    <m:sSubSup>
                      <m:sSubSupPr>
                        <m:ctrlPr>
                          <a:rPr lang="en-US" i="1" smtClean="0">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sup>
                    </m:sSubSup>
                  </m:oMath>
                </a14:m>
                <a:r>
                  <a:rPr lang="en-US" dirty="0"/>
                  <a:t> are constant.</a:t>
                </a:r>
              </a:p>
              <a:p>
                <a:pPr>
                  <a:lnSpc>
                    <a:spcPct val="110000"/>
                  </a:lnSpc>
                </a:pPr>
                <a:r>
                  <a:rPr lang="en-US" b="1" dirty="0">
                    <a:solidFill>
                      <a:srgbClr val="589390"/>
                    </a:solidFill>
                    <a:latin typeface="+mn-lt"/>
                  </a:rPr>
                  <a:t>Lemma: </a:t>
                </a:r>
                <a:br>
                  <a:rPr lang="en-US" dirty="0"/>
                </a:br>
                <a14:m>
                  <m:oMath xmlns:m="http://schemas.openxmlformats.org/officeDocument/2006/math">
                    <m:sSubSup>
                      <m:sSubSupPr>
                        <m:ctrlPr>
                          <a:rPr lang="en-US" i="1" smtClean="0">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sup>
                    </m:sSubSup>
                  </m:oMath>
                </a14:m>
                <a:r>
                  <a:rPr lang="en-US" dirty="0"/>
                  <a:t>, since otherwise one bond has zero value.</a:t>
                </a:r>
              </a:p>
              <a:p>
                <a:pPr lvl="1">
                  <a:lnSpc>
                    <a:spcPct val="110000"/>
                  </a:lnSpc>
                </a:pPr>
                <a:r>
                  <a:rPr lang="en-US" dirty="0"/>
                  <a:t>Real returns on both bonds must be the same, </a:t>
                </a:r>
                <a:br>
                  <a:rPr lang="en-US" dirty="0"/>
                </a:br>
                <a:r>
                  <a:rPr lang="en-US" dirty="0"/>
                  <a:t>i.e. if bond dilution is higher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𝜇</m:t>
                        </m:r>
                      </m:e>
                      <m:sub>
                        <m:r>
                          <a:rPr lang="en-US" i="1">
                            <a:latin typeface="Cambria Math" panose="02040503050406030204" pitchFamily="18" charset="0"/>
                          </a:rPr>
                          <m:t>𝑡</m:t>
                        </m:r>
                      </m:sub>
                      <m:sup>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𝐼</m:t>
                            </m:r>
                          </m:sup>
                        </m:sSup>
                      </m:sup>
                    </m:sSubSup>
                  </m:oMath>
                </a14:m>
                <a:r>
                  <a:rPr lang="en-US" dirty="0"/>
                  <a:t>, country has to offer higher bond interest rate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𝑡</m:t>
                        </m:r>
                      </m:sub>
                      <m:sup>
                        <m:r>
                          <a:rPr lang="en-US" b="0" i="1" smtClean="0">
                            <a:latin typeface="Cambria Math" panose="02040503050406030204" pitchFamily="18" charset="0"/>
                          </a:rPr>
                          <m:t>𝐼</m:t>
                        </m:r>
                      </m:sup>
                    </m:sSubSup>
                  </m:oMath>
                </a14:m>
                <a:endParaRPr lang="en-US" dirty="0"/>
              </a:p>
              <a:p>
                <a:pPr lvl="1">
                  <a:lnSpc>
                    <a:spcPct val="110000"/>
                  </a:lnSpc>
                </a:pPr>
                <a:r>
                  <a:rPr lang="en-US" dirty="0"/>
                  <a:t>Citizens in both countries are indifferent between both country’s gov. bonds.</a:t>
                </a:r>
              </a:p>
              <a:p>
                <a:pPr marL="335288" lvl="1" indent="0">
                  <a:lnSpc>
                    <a:spcPct val="110000"/>
                  </a:lnSpc>
                  <a:buNone/>
                </a:pPr>
                <a14:m>
                  <m:oMath xmlns:m="http://schemas.openxmlformats.org/officeDocument/2006/math">
                    <m:r>
                      <a:rPr lang="en-US" sz="3500" b="0" i="1" smtClean="0">
                        <a:latin typeface="Cambria Math" panose="02040503050406030204" pitchFamily="18" charset="0"/>
                      </a:rPr>
                      <m:t>⇒</m:t>
                    </m:r>
                  </m:oMath>
                </a14:m>
                <a:r>
                  <a:rPr lang="en-US" sz="3500" dirty="0"/>
                  <a:t> Portfolio choice reduces to capital vs. gov bond portfolio: </a:t>
                </a:r>
                <a14:m>
                  <m:oMath xmlns:m="http://schemas.openxmlformats.org/officeDocument/2006/math">
                    <m:sSubSup>
                      <m:sSubSupPr>
                        <m:ctrlPr>
                          <a:rPr lang="en-US" sz="3500" b="0" i="1" smtClean="0">
                            <a:latin typeface="Cambria Math" panose="02040503050406030204" pitchFamily="18" charset="0"/>
                          </a:rPr>
                        </m:ctrlPr>
                      </m:sSubSupPr>
                      <m:e>
                        <m:r>
                          <a:rPr lang="en-US" sz="3500" b="0" i="1" smtClean="0">
                            <a:latin typeface="Cambria Math" panose="02040503050406030204" pitchFamily="18" charset="0"/>
                          </a:rPr>
                          <m:t>𝜃</m:t>
                        </m:r>
                      </m:e>
                      <m:sub>
                        <m:r>
                          <a:rPr lang="en-US" sz="3500" b="0" i="1" smtClean="0">
                            <a:latin typeface="Cambria Math" panose="02040503050406030204" pitchFamily="18" charset="0"/>
                          </a:rPr>
                          <m:t>𝑡</m:t>
                        </m:r>
                      </m:sub>
                      <m:sup>
                        <m:r>
                          <a:rPr lang="en-US" sz="3500" b="0" i="1" smtClean="0">
                            <a:latin typeface="Cambria Math" panose="02040503050406030204" pitchFamily="18" charset="0"/>
                          </a:rPr>
                          <m:t>𝐾</m:t>
                        </m:r>
                      </m:sup>
                    </m:sSubSup>
                  </m:oMath>
                </a14:m>
                <a:r>
                  <a:rPr lang="en-US" sz="3500" dirty="0"/>
                  <a:t> vs. </a:t>
                </a:r>
                <a14:m>
                  <m:oMath xmlns:m="http://schemas.openxmlformats.org/officeDocument/2006/math">
                    <m:r>
                      <a:rPr lang="en-US" sz="3500" b="0" i="1" smtClean="0">
                        <a:latin typeface="Cambria Math" panose="02040503050406030204" pitchFamily="18" charset="0"/>
                      </a:rPr>
                      <m:t>(1−</m:t>
                    </m:r>
                    <m:sSubSup>
                      <m:sSubSupPr>
                        <m:ctrlPr>
                          <a:rPr lang="en-US" sz="3500" b="0" i="1" smtClean="0">
                            <a:latin typeface="Cambria Math" panose="02040503050406030204" pitchFamily="18" charset="0"/>
                          </a:rPr>
                        </m:ctrlPr>
                      </m:sSubSupPr>
                      <m:e>
                        <m:r>
                          <a:rPr lang="en-US" sz="3500" b="0" i="1" smtClean="0">
                            <a:latin typeface="Cambria Math" panose="02040503050406030204" pitchFamily="18" charset="0"/>
                          </a:rPr>
                          <m:t>𝜃</m:t>
                        </m:r>
                      </m:e>
                      <m:sub>
                        <m:r>
                          <a:rPr lang="en-US" sz="3500" b="0" i="1" smtClean="0">
                            <a:latin typeface="Cambria Math" panose="02040503050406030204" pitchFamily="18" charset="0"/>
                          </a:rPr>
                          <m:t>𝑡</m:t>
                        </m:r>
                      </m:sub>
                      <m:sup>
                        <m:r>
                          <a:rPr lang="en-US" sz="3500" b="0" i="1" smtClean="0">
                            <a:latin typeface="Cambria Math" panose="02040503050406030204" pitchFamily="18" charset="0"/>
                          </a:rPr>
                          <m:t>𝐾</m:t>
                        </m:r>
                      </m:sup>
                    </m:sSubSup>
                    <m:r>
                      <a:rPr lang="en-US" sz="3500" b="0" i="1" smtClean="0">
                        <a:latin typeface="Cambria Math" panose="02040503050406030204" pitchFamily="18" charset="0"/>
                      </a:rPr>
                      <m:t>)</m:t>
                    </m:r>
                  </m:oMath>
                </a14:m>
                <a:r>
                  <a:rPr lang="en-US" sz="3500" dirty="0"/>
                  <a:t> </a:t>
                </a:r>
              </a:p>
              <a:p>
                <a:pPr lvl="1">
                  <a:lnSpc>
                    <a:spcPct val="110000"/>
                  </a:lnSpc>
                </a:pPr>
                <a:endParaRPr lang="en-US" sz="1900" dirty="0"/>
              </a:p>
              <a:p>
                <a:pPr>
                  <a:lnSpc>
                    <a:spcPct val="110000"/>
                  </a:lnSpc>
                </a:pPr>
                <a:r>
                  <a:rPr lang="en-US" i="1" dirty="0"/>
                  <a:t>Aside: </a:t>
                </a:r>
                <a:r>
                  <a:rPr lang="en-US" dirty="0"/>
                  <a:t>less strict if there is a home bias in bond holdings</a:t>
                </a:r>
              </a:p>
              <a:p>
                <a:pPr lvl="1">
                  <a:lnSpc>
                    <a:spcPct val="110000"/>
                  </a:lnSpc>
                </a:pPr>
                <a:endParaRPr lang="en-US" sz="1700" dirty="0"/>
              </a:p>
              <a:p>
                <a:pPr>
                  <a:lnSpc>
                    <a:spcPct val="110000"/>
                  </a:lnSpc>
                </a:pPr>
                <a:r>
                  <a:rPr lang="en-US" dirty="0"/>
                  <a:t>Share of one country in the bond portfolio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𝜗</m:t>
                        </m:r>
                      </m:e>
                      <m:sup>
                        <m:r>
                          <a:rPr lang="en-US" b="0" i="1" dirty="0" smtClean="0">
                            <a:latin typeface="Cambria Math" panose="02040503050406030204" pitchFamily="18" charset="0"/>
                          </a:rPr>
                          <m:t>𝑁</m:t>
                        </m:r>
                      </m:sup>
                    </m:sSup>
                  </m:oMath>
                </a14:m>
                <a:r>
                  <a:rPr lang="en-US" dirty="0"/>
                  <a:t> is constant</a:t>
                </a:r>
              </a:p>
              <a:p>
                <a:pPr lvl="2">
                  <a:lnSpc>
                    <a:spcPct val="110000"/>
                  </a:lnSpc>
                </a:pPr>
                <a:r>
                  <a:rPr lang="en-US" dirty="0"/>
                  <a:t>In symmetric setting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𝜗</m:t>
                        </m:r>
                      </m:e>
                      <m:sup>
                        <m:r>
                          <a:rPr lang="en-US" b="0" i="1" dirty="0" smtClean="0">
                            <a:latin typeface="Cambria Math" panose="02040503050406030204" pitchFamily="18" charset="0"/>
                          </a:rPr>
                          <m:t>𝑁</m:t>
                        </m:r>
                      </m:sup>
                    </m:sSup>
                    <m:r>
                      <a:rPr lang="en-US" b="0" i="1" dirty="0" smtClean="0">
                        <a:latin typeface="Cambria Math" panose="02040503050406030204" pitchFamily="18" charset="0"/>
                      </a:rPr>
                      <m:t>=</m:t>
                    </m:r>
                    <m:r>
                      <m:rPr>
                        <m:nor/>
                      </m:rPr>
                      <a:rPr lang="en-US" dirty="0"/>
                      <m:t>½</m:t>
                    </m:r>
                  </m:oMath>
                </a14:m>
                <a:endParaRPr lang="en-US" dirty="0"/>
              </a:p>
              <a:p>
                <a:pPr lvl="2"/>
                <a:endParaRPr lang="en-US" dirty="0"/>
              </a:p>
            </p:txBody>
          </p:sp>
        </mc:Choice>
        <mc:Fallback xmlns="">
          <p:sp>
            <p:nvSpPr>
              <p:cNvPr id="2" name="Content Placeholder 1">
                <a:extLst>
                  <a:ext uri="{FF2B5EF4-FFF2-40B4-BE49-F238E27FC236}">
                    <a16:creationId xmlns:a16="http://schemas.microsoft.com/office/drawing/2014/main" id="{E5A16081-E607-4E52-1153-BB4FBC151E56}"/>
                  </a:ext>
                </a:extLst>
              </p:cNvPr>
              <p:cNvSpPr>
                <a:spLocks noGrp="1" noRot="1" noChangeAspect="1" noMove="1" noResize="1" noEditPoints="1" noAdjustHandles="1" noChangeArrowheads="1" noChangeShapeType="1" noTextEdit="1"/>
              </p:cNvSpPr>
              <p:nvPr>
                <p:ph idx="1"/>
              </p:nvPr>
            </p:nvSpPr>
            <p:spPr>
              <a:xfrm>
                <a:off x="413172" y="1530773"/>
                <a:ext cx="15497386" cy="7518884"/>
              </a:xfrm>
              <a:blipFill>
                <a:blip r:embed="rId2"/>
                <a:stretch>
                  <a:fillRect l="-944" t="-64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341BF50-45D7-B023-00ED-D37B764EE358}"/>
              </a:ext>
            </a:extLst>
          </p:cNvPr>
          <p:cNvSpPr>
            <a:spLocks noGrp="1"/>
          </p:cNvSpPr>
          <p:nvPr>
            <p:ph type="sldNum" sz="quarter" idx="12"/>
          </p:nvPr>
        </p:nvSpPr>
        <p:spPr/>
        <p:txBody>
          <a:bodyPr/>
          <a:lstStyle/>
          <a:p>
            <a:fld id="{DDE82227-37B3-43BC-ADC8-5578DB9E1C27}" type="slidenum">
              <a:rPr lang="en-US" smtClean="0"/>
              <a:t>34</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6F23E091-C8B1-9864-2FC9-665E6455CD54}"/>
                  </a:ext>
                </a:extLst>
              </p:cNvPr>
              <p:cNvSpPr>
                <a:spLocks noGrp="1"/>
              </p:cNvSpPr>
              <p:nvPr>
                <p:ph type="title"/>
              </p:nvPr>
            </p:nvSpPr>
            <p:spPr/>
            <p:txBody>
              <a:bodyPr>
                <a:normAutofit/>
              </a:bodyPr>
              <a:lstStyle/>
              <a:p>
                <a:r>
                  <a:rPr lang="en-US" dirty="0"/>
                  <a:t>Government Bonds Perfect Substitutes </a:t>
                </a:r>
                <a14:m>
                  <m:oMath xmlns:m="http://schemas.openxmlformats.org/officeDocument/2006/math">
                    <m:r>
                      <a:rPr lang="en-US" b="1" i="1" smtClean="0">
                        <a:latin typeface="Cambria Math" panose="02040503050406030204" pitchFamily="18" charset="0"/>
                      </a:rPr>
                      <m:t>⇒</m:t>
                    </m:r>
                  </m:oMath>
                </a14:m>
                <a:r>
                  <a:rPr lang="en-US" dirty="0"/>
                  <a:t> G-Bond Portfolio</a:t>
                </a:r>
              </a:p>
            </p:txBody>
          </p:sp>
        </mc:Choice>
        <mc:Fallback xmlns="">
          <p:sp>
            <p:nvSpPr>
              <p:cNvPr id="4" name="Title 3">
                <a:extLst>
                  <a:ext uri="{FF2B5EF4-FFF2-40B4-BE49-F238E27FC236}">
                    <a16:creationId xmlns:a16="http://schemas.microsoft.com/office/drawing/2014/main" id="{6F23E091-C8B1-9864-2FC9-665E6455CD54}"/>
                  </a:ext>
                </a:extLst>
              </p:cNvPr>
              <p:cNvSpPr>
                <a:spLocks noGrp="1" noRot="1" noChangeAspect="1" noMove="1" noResize="1" noEditPoints="1" noAdjustHandles="1" noChangeArrowheads="1" noChangeShapeType="1" noTextEdit="1"/>
              </p:cNvSpPr>
              <p:nvPr>
                <p:ph type="title"/>
              </p:nvPr>
            </p:nvSpPr>
            <p:spPr>
              <a:blipFill>
                <a:blip r:embed="rId3"/>
                <a:stretch>
                  <a:fillRect l="-1770" t="-1070" b="-11765"/>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372AB3-B420-E84A-71A4-170AFF9022AC}"/>
              </a:ext>
            </a:extLst>
          </p:cNvPr>
          <p:cNvSpPr/>
          <p:nvPr/>
        </p:nvSpPr>
        <p:spPr>
          <a:xfrm>
            <a:off x="674176" y="5881606"/>
            <a:ext cx="13150312" cy="79041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1303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9E5FCC-2B01-2BC3-1B94-FC94E1813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BB001-4F52-41EF-0B43-E1728502D8C0}"/>
              </a:ext>
            </a:extLst>
          </p:cNvPr>
          <p:cNvSpPr>
            <a:spLocks noGrp="1"/>
          </p:cNvSpPr>
          <p:nvPr>
            <p:ph type="title"/>
          </p:nvPr>
        </p:nvSpPr>
        <p:spPr/>
        <p:txBody>
          <a:bodyPr/>
          <a:lstStyle/>
          <a:p>
            <a:r>
              <a:rPr lang="en-US" dirty="0"/>
              <a:t>Optimal Choices &amp; </a:t>
            </a:r>
            <a:r>
              <a:rPr lang="en-US" dirty="0">
                <a:solidFill>
                  <a:srgbClr val="589390"/>
                </a:solidFill>
              </a:rPr>
              <a:t>Market Clearing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4D52AF-9AFF-7811-369C-871F6CB9865D}"/>
                  </a:ext>
                </a:extLst>
              </p:cNvPr>
              <p:cNvSpPr>
                <a:spLocks noGrp="1"/>
              </p:cNvSpPr>
              <p:nvPr>
                <p:ph idx="1"/>
              </p:nvPr>
            </p:nvSpPr>
            <p:spPr>
              <a:xfrm>
                <a:off x="457200" y="1371600"/>
                <a:ext cx="15346392" cy="8151962"/>
              </a:xfrm>
            </p:spPr>
            <p:txBody>
              <a:bodyPr>
                <a:normAutofit lnSpcReduction="10000"/>
              </a:bodyPr>
              <a:lstStyle/>
              <a:p>
                <a:r>
                  <a:rPr lang="en-US" b="1" dirty="0"/>
                  <a:t>Consumption</a:t>
                </a:r>
                <a:r>
                  <a:rPr lang="en-US" dirty="0"/>
                  <a:t>				</a:t>
                </a:r>
                <a:r>
                  <a:rPr lang="en-US" b="1" dirty="0">
                    <a:solidFill>
                      <a:srgbClr val="589390"/>
                    </a:solidFill>
                  </a:rPr>
                  <a:t>Goods market</a:t>
                </a:r>
              </a:p>
              <a:p>
                <a:pPr lvl="1"/>
                <a:endParaRPr lang="en-US" b="1" dirty="0">
                  <a:solidFill>
                    <a:srgbClr val="667E84"/>
                  </a:solidFill>
                </a:endParaRPr>
              </a:p>
              <a:p>
                <a:pPr lvl="1"/>
                <a14:m>
                  <m:oMath xmlns:m="http://schemas.openxmlformats.org/officeDocument/2006/math">
                    <m:sSub>
                      <m:sSubPr>
                        <m:ctrlPr>
                          <a:rPr lang="en-US" b="1" i="1" dirty="0" smtClean="0">
                            <a:solidFill>
                              <a:srgbClr val="589390"/>
                            </a:solidFill>
                            <a:latin typeface="Cambria Math" panose="02040503050406030204" pitchFamily="18" charset="0"/>
                          </a:rPr>
                        </m:ctrlPr>
                      </m:sSubPr>
                      <m:e>
                        <m:r>
                          <a:rPr lang="en-US" b="1" i="1" dirty="0">
                            <a:solidFill>
                              <a:srgbClr val="589390"/>
                            </a:solidFill>
                            <a:latin typeface="Cambria Math" panose="02040503050406030204" pitchFamily="18" charset="0"/>
                          </a:rPr>
                          <m:t>𝒄</m:t>
                        </m:r>
                      </m:e>
                      <m:sub>
                        <m:r>
                          <a:rPr lang="en-US" b="1" i="1" dirty="0">
                            <a:solidFill>
                              <a:srgbClr val="589390"/>
                            </a:solidFill>
                            <a:latin typeface="Cambria Math" panose="02040503050406030204" pitchFamily="18" charset="0"/>
                          </a:rPr>
                          <m:t>𝒕</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𝑡</m:t>
                        </m:r>
                      </m:sub>
                    </m:sSub>
                    <m:r>
                      <a:rPr lang="en-US" i="1" dirty="0" smtClean="0">
                        <a:solidFill>
                          <a:schemeClr val="tx1"/>
                        </a:solidFill>
                        <a:latin typeface="Cambria Math" panose="02040503050406030204" pitchFamily="18" charset="0"/>
                      </a:rPr>
                      <m:t>⇒</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𝐶</m:t>
                        </m:r>
                      </m:e>
                      <m:sub>
                        <m:r>
                          <a:rPr lang="en-US" i="1" dirty="0">
                            <a:solidFill>
                              <a:srgbClr val="667E84"/>
                            </a:solidFill>
                            <a:latin typeface="Cambria Math" panose="02040503050406030204" pitchFamily="18" charset="0"/>
                          </a:rPr>
                          <m:t>𝑡</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limLow>
                      <m:limLowPr>
                        <m:ctrlPr>
                          <a:rPr lang="en-US" b="0" i="1" dirty="0" smtClean="0">
                            <a:solidFill>
                              <a:schemeClr val="tx1"/>
                            </a:solidFill>
                            <a:latin typeface="Cambria Math" panose="02040503050406030204" pitchFamily="18" charset="0"/>
                          </a:rPr>
                        </m:ctrlPr>
                      </m:limLowPr>
                      <m:e>
                        <m:groupChr>
                          <m:groupChrPr>
                            <m:chr m:val="⏟"/>
                            <m:ctrlPr>
                              <a:rPr lang="en-US" b="0" i="1" dirty="0" smtClean="0">
                                <a:solidFill>
                                  <a:schemeClr val="tx1"/>
                                </a:solidFill>
                                <a:latin typeface="Cambria Math" panose="02040503050406030204" pitchFamily="18" charset="0"/>
                              </a:rPr>
                            </m:ctrlPr>
                          </m:groupChr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𝑞</m:t>
                                    </m:r>
                                  </m:e>
                                  <m:sub>
                                    <m:r>
                                      <a:rPr lang="en-US" i="1" dirty="0">
                                        <a:latin typeface="Cambria Math" panose="02040503050406030204" pitchFamily="18" charset="0"/>
                                      </a:rPr>
                                      <m:t>𝑡</m:t>
                                    </m:r>
                                  </m:sub>
                                  <m:sup>
                                    <m:r>
                                      <a:rPr lang="en-US" i="1" dirty="0">
                                        <a:latin typeface="Cambria Math" panose="02040503050406030204" pitchFamily="18" charset="0"/>
                                      </a:rPr>
                                      <m:t>𝐾</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e>
                            </m:d>
                          </m:e>
                        </m:groupChr>
                      </m:e>
                      <m:lim>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𝑁</m:t>
                            </m:r>
                          </m:e>
                          <m:sub>
                            <m:r>
                              <a:rPr lang="en-US" b="0" i="1" dirty="0" smtClean="0">
                                <a:solidFill>
                                  <a:schemeClr val="tx1"/>
                                </a:solidFill>
                                <a:latin typeface="Cambria Math" panose="02040503050406030204" pitchFamily="18" charset="0"/>
                              </a:rPr>
                              <m:t>𝑡</m:t>
                            </m:r>
                          </m:sub>
                        </m:sSub>
                      </m:lim>
                    </m:limLow>
                    <m:r>
                      <a:rPr lang="en-US" b="1" i="1">
                        <a:solidFill>
                          <a:srgbClr val="667E84"/>
                        </a:solidFill>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𝑛</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𝑁</m:t>
                        </m:r>
                      </m:sup>
                    </m:sSubSup>
                    <m:r>
                      <a:rPr lang="en-US" i="1">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𝑠</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𝑆</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ℊ</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oMath>
                </a14:m>
                <a:endParaRPr lang="en-US" dirty="0"/>
              </a:p>
              <a:p>
                <a:pPr lvl="4"/>
                <a:endParaRPr lang="en-US" dirty="0"/>
              </a:p>
              <a:p>
                <a:r>
                  <a:rPr lang="en-US" b="1" dirty="0"/>
                  <a:t>Portfolio</a:t>
                </a:r>
                <a:r>
                  <a:rPr lang="en-US" dirty="0"/>
                  <a:t>					</a:t>
                </a:r>
                <a:r>
                  <a:rPr lang="en-US" b="1" dirty="0">
                    <a:solidFill>
                      <a:srgbClr val="589390"/>
                    </a:solidFill>
                  </a:rPr>
                  <a:t>Capital market</a:t>
                </a:r>
              </a:p>
              <a:p>
                <a:pPr lvl="1"/>
                <a:r>
                  <a:rPr lang="en-US" dirty="0"/>
                  <a:t>For country </a:t>
                </a:r>
                <a14:m>
                  <m:oMath xmlns:m="http://schemas.openxmlformats.org/officeDocument/2006/math">
                    <m:r>
                      <a:rPr lang="en-US" i="1" dirty="0" smtClean="0">
                        <a:latin typeface="Cambria Math" panose="02040503050406030204" pitchFamily="18" charset="0"/>
                      </a:rPr>
                      <m:t>𝑁</m:t>
                    </m:r>
                  </m:oMath>
                </a14:m>
                <a:endParaRPr lang="en-US" dirty="0"/>
              </a:p>
              <a:p>
                <a:pPr marL="335288" lvl="1" indent="0">
                  <a:buNone/>
                </a:pPr>
                <a:r>
                  <a:rPr lang="de-DE" dirty="0"/>
                  <a:t>                                   </a:t>
                </a:r>
                <a14:m>
                  <m:oMath xmlns:m="http://schemas.openxmlformats.org/officeDocument/2006/math">
                    <m:r>
                      <a:rPr lang="de-DE" i="1" smtClean="0">
                        <a:solidFill>
                          <a:schemeClr val="bg1"/>
                        </a:solidFill>
                        <a:latin typeface="Cambria Math" panose="02040503050406030204" pitchFamily="18" charset="0"/>
                      </a:rPr>
                      <m:t>1−</m:t>
                    </m:r>
                    <m:sSubSup>
                      <m:sSubSupPr>
                        <m:ctrlPr>
                          <a:rPr lang="de-DE" i="1">
                            <a:solidFill>
                              <a:schemeClr val="bg1"/>
                            </a:solidFill>
                            <a:latin typeface="Cambria Math" panose="02040503050406030204" pitchFamily="18" charset="0"/>
                          </a:rPr>
                        </m:ctrlPr>
                      </m:sSubSupPr>
                      <m:e>
                        <m:r>
                          <a:rPr lang="de-DE" i="1">
                            <a:solidFill>
                              <a:schemeClr val="bg1"/>
                            </a:solidFill>
                            <a:latin typeface="Cambria Math" panose="02040503050406030204" pitchFamily="18" charset="0"/>
                          </a:rPr>
                          <m:t>𝜃</m:t>
                        </m:r>
                      </m:e>
                      <m:sub>
                        <m:r>
                          <a:rPr lang="de-DE" i="1">
                            <a:solidFill>
                              <a:schemeClr val="bg1"/>
                            </a:solidFill>
                            <a:latin typeface="Cambria Math" panose="02040503050406030204" pitchFamily="18" charset="0"/>
                          </a:rPr>
                          <m:t>𝑡</m:t>
                        </m:r>
                      </m:sub>
                      <m:sup>
                        <m:sSup>
                          <m:sSupPr>
                            <m:ctrlPr>
                              <a:rPr lang="en-US" i="1">
                                <a:solidFill>
                                  <a:schemeClr val="bg1"/>
                                </a:solidFill>
                                <a:latin typeface="Cambria Math" panose="02040503050406030204" pitchFamily="18" charset="0"/>
                                <a:ea typeface="Cambria Math" panose="02040503050406030204" pitchFamily="18" charset="0"/>
                              </a:rPr>
                            </m:ctrlPr>
                          </m:sSupPr>
                          <m:e>
                            <m:r>
                              <a:rPr lang="en-US" i="1">
                                <a:solidFill>
                                  <a:schemeClr val="bg1"/>
                                </a:solidFill>
                                <a:latin typeface="Cambria Math" panose="02040503050406030204" pitchFamily="18" charset="0"/>
                                <a:ea typeface="Cambria Math" panose="02040503050406030204" pitchFamily="18" charset="0"/>
                              </a:rPr>
                              <m:t>ℬ</m:t>
                            </m:r>
                          </m:e>
                          <m:sup>
                            <m:r>
                              <a:rPr lang="en-US" i="1">
                                <a:solidFill>
                                  <a:schemeClr val="bg1"/>
                                </a:solidFill>
                                <a:latin typeface="Cambria Math" panose="02040503050406030204" pitchFamily="18" charset="0"/>
                                <a:ea typeface="Cambria Math" panose="02040503050406030204" pitchFamily="18" charset="0"/>
                              </a:rPr>
                              <m:t>𝐴</m:t>
                            </m:r>
                          </m:sup>
                        </m:sSup>
                        <m:r>
                          <a:rPr lang="en-US" i="1">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𝑖</m:t>
                            </m:r>
                          </m:e>
                        </m:acc>
                      </m:sup>
                    </m:sSubSup>
                    <m:r>
                      <a:rPr lang="en-US" i="1">
                        <a:solidFill>
                          <a:schemeClr val="bg1"/>
                        </a:solidFill>
                        <a:latin typeface="Cambria Math" panose="02040503050406030204" pitchFamily="18" charset="0"/>
                      </a:rPr>
                      <m:t>−</m:t>
                    </m:r>
                    <m:sSubSup>
                      <m:sSubSupPr>
                        <m:ctrlPr>
                          <a:rPr lang="de-DE" i="1">
                            <a:solidFill>
                              <a:schemeClr val="bg1"/>
                            </a:solidFill>
                            <a:latin typeface="Cambria Math" panose="02040503050406030204" pitchFamily="18" charset="0"/>
                          </a:rPr>
                        </m:ctrlPr>
                      </m:sSubSupPr>
                      <m:e>
                        <m:r>
                          <a:rPr lang="de-DE" i="1">
                            <a:solidFill>
                              <a:schemeClr val="bg1"/>
                            </a:solidFill>
                            <a:latin typeface="Cambria Math" panose="02040503050406030204" pitchFamily="18" charset="0"/>
                          </a:rPr>
                          <m:t>𝜃</m:t>
                        </m:r>
                      </m:e>
                      <m:sub>
                        <m:r>
                          <a:rPr lang="de-DE" i="1">
                            <a:solidFill>
                              <a:schemeClr val="bg1"/>
                            </a:solidFill>
                            <a:latin typeface="Cambria Math" panose="02040503050406030204" pitchFamily="18" charset="0"/>
                          </a:rPr>
                          <m:t>𝑡</m:t>
                        </m:r>
                      </m:sub>
                      <m:sup>
                        <m:sSup>
                          <m:sSupPr>
                            <m:ctrlPr>
                              <a:rPr lang="en-US" i="1">
                                <a:solidFill>
                                  <a:schemeClr val="bg1"/>
                                </a:solidFill>
                                <a:latin typeface="Cambria Math" panose="02040503050406030204" pitchFamily="18" charset="0"/>
                                <a:ea typeface="Cambria Math" panose="02040503050406030204" pitchFamily="18" charset="0"/>
                              </a:rPr>
                            </m:ctrlPr>
                          </m:sSupPr>
                          <m:e>
                            <m:r>
                              <a:rPr lang="en-US" i="1">
                                <a:solidFill>
                                  <a:schemeClr val="bg1"/>
                                </a:solidFill>
                                <a:latin typeface="Cambria Math" panose="02040503050406030204" pitchFamily="18" charset="0"/>
                                <a:ea typeface="Cambria Math" panose="02040503050406030204" pitchFamily="18" charset="0"/>
                              </a:rPr>
                              <m:t>ℬ</m:t>
                            </m:r>
                          </m:e>
                          <m:sup>
                            <m:r>
                              <a:rPr lang="en-US" i="1">
                                <a:solidFill>
                                  <a:schemeClr val="bg1"/>
                                </a:solidFill>
                                <a:latin typeface="Cambria Math" panose="02040503050406030204" pitchFamily="18" charset="0"/>
                                <a:ea typeface="Cambria Math" panose="02040503050406030204" pitchFamily="18" charset="0"/>
                              </a:rPr>
                              <m:t>𝐵</m:t>
                            </m:r>
                          </m:sup>
                        </m:sSup>
                        <m:r>
                          <a:rPr lang="en-US" i="1">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𝑖</m:t>
                            </m:r>
                          </m:e>
                        </m:acc>
                      </m:sup>
                    </m:sSubSup>
                    <m:r>
                      <a:rPr lang="en-US" b="0"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𝑞</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𝐾</m:t>
                            </m:r>
                          </m:sup>
                        </m:sSubSup>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𝐾</m:t>
                            </m:r>
                          </m:e>
                          <m:sub>
                            <m:r>
                              <a:rPr lang="en-US" b="0" i="1" smtClean="0">
                                <a:solidFill>
                                  <a:schemeClr val="bg1"/>
                                </a:solidFill>
                                <a:latin typeface="Cambria Math" panose="02040503050406030204" pitchFamily="18" charset="0"/>
                              </a:rPr>
                              <m:t>𝑡</m:t>
                            </m:r>
                          </m:sub>
                          <m:sup>
                            <m:r>
                              <a:rPr lang="en-US" b="0" i="1" smtClean="0">
                                <a:solidFill>
                                  <a:schemeClr val="bg1"/>
                                </a:solidFill>
                                <a:latin typeface="Cambria Math" panose="02040503050406030204" pitchFamily="18" charset="0"/>
                              </a:rPr>
                              <m:t>𝐴</m:t>
                            </m:r>
                          </m:sup>
                        </m:sSubSup>
                      </m:num>
                      <m:den>
                        <m:sSubSup>
                          <m:sSubSupPr>
                            <m:ctrlPr>
                              <a:rPr lang="en-US" b="0" i="1" dirty="0" smtClean="0">
                                <a:solidFill>
                                  <a:schemeClr val="bg1"/>
                                </a:solidFill>
                                <a:latin typeface="Cambria Math" panose="02040503050406030204" pitchFamily="18" charset="0"/>
                              </a:rPr>
                            </m:ctrlPr>
                          </m:sSubSupPr>
                          <m:e>
                            <m:r>
                              <a:rPr lang="en-US" b="0" i="1" dirty="0" smtClean="0">
                                <a:solidFill>
                                  <a:schemeClr val="bg1"/>
                                </a:solidFill>
                                <a:latin typeface="Cambria Math" panose="02040503050406030204" pitchFamily="18" charset="0"/>
                              </a:rPr>
                              <m:t>𝑁</m:t>
                            </m:r>
                          </m:e>
                          <m:sub>
                            <m:r>
                              <a:rPr lang="en-US" b="0" i="1" dirty="0" smtClean="0">
                                <a:solidFill>
                                  <a:schemeClr val="bg1"/>
                                </a:solidFill>
                                <a:latin typeface="Cambria Math" panose="02040503050406030204" pitchFamily="18" charset="0"/>
                              </a:rPr>
                              <m:t>𝑡</m:t>
                            </m:r>
                          </m:sub>
                          <m:sup>
                            <m:r>
                              <a:rPr lang="en-US" b="0" i="1" dirty="0" smtClean="0">
                                <a:solidFill>
                                  <a:schemeClr val="bg1"/>
                                </a:solidFill>
                                <a:latin typeface="Cambria Math" panose="02040503050406030204" pitchFamily="18" charset="0"/>
                              </a:rPr>
                              <m:t>𝐴</m:t>
                            </m:r>
                          </m:sup>
                        </m:sSubSup>
                      </m:den>
                    </m:f>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𝜅</m:t>
                            </m:r>
                          </m:e>
                          <m:sup>
                            <m:r>
                              <a:rPr lang="en-US" b="0" i="1" smtClean="0">
                                <a:solidFill>
                                  <a:schemeClr val="bg1"/>
                                </a:solidFill>
                                <a:latin typeface="Cambria Math" panose="02040503050406030204" pitchFamily="18" charset="0"/>
                              </a:rPr>
                              <m:t>𝐴</m:t>
                            </m:r>
                          </m:sup>
                        </m:sSup>
                      </m:num>
                      <m:den>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𝜂</m:t>
                            </m:r>
                          </m:e>
                          <m:sub>
                            <m:r>
                              <a:rPr lang="en-US" b="0" i="1" smtClean="0">
                                <a:solidFill>
                                  <a:schemeClr val="bg1"/>
                                </a:solidFill>
                                <a:latin typeface="Cambria Math" panose="02040503050406030204" pitchFamily="18" charset="0"/>
                              </a:rPr>
                              <m:t>𝑡</m:t>
                            </m:r>
                          </m:sub>
                          <m:sup>
                            <m:r>
                              <a:rPr lang="en-US" b="0" i="1" smtClean="0">
                                <a:solidFill>
                                  <a:schemeClr val="bg1"/>
                                </a:solidFill>
                                <a:latin typeface="Cambria Math" panose="02040503050406030204" pitchFamily="18" charset="0"/>
                              </a:rPr>
                              <m:t>𝐴</m:t>
                            </m:r>
                          </m:sup>
                        </m:sSubSup>
                      </m:den>
                    </m:f>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1−</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𝜗</m:t>
                            </m:r>
                          </m:e>
                          <m:sub>
                            <m:r>
                              <a:rPr lang="en-US" b="0" i="1" smtClean="0">
                                <a:solidFill>
                                  <a:schemeClr val="bg1"/>
                                </a:solidFill>
                                <a:latin typeface="Cambria Math" panose="02040503050406030204" pitchFamily="18" charset="0"/>
                              </a:rPr>
                              <m:t>𝑡</m:t>
                            </m:r>
                          </m:sub>
                        </m:sSub>
                      </m:e>
                    </m:d>
                  </m:oMath>
                </a14:m>
                <a:endParaRPr lang="en-US" dirty="0"/>
              </a:p>
              <a:p>
                <a:pPr lvl="1"/>
                <a:r>
                  <a:rPr lang="en-US" dirty="0"/>
                  <a:t>For  country </a:t>
                </a:r>
                <a14:m>
                  <m:oMath xmlns:m="http://schemas.openxmlformats.org/officeDocument/2006/math">
                    <m:r>
                      <a:rPr lang="en-US" i="1" dirty="0" smtClean="0">
                        <a:latin typeface="Cambria Math" panose="02040503050406030204" pitchFamily="18" charset="0"/>
                      </a:rPr>
                      <m:t>𝑆</m:t>
                    </m:r>
                  </m:oMath>
                </a14:m>
                <a:endParaRPr lang="en-US" dirty="0"/>
              </a:p>
              <a:p>
                <a:pPr lvl="2"/>
                <a:r>
                  <a:rPr lang="en-US" dirty="0"/>
                  <a:t>…</a:t>
                </a:r>
              </a:p>
              <a:p>
                <a:pPr marL="335288" lvl="1" indent="0">
                  <a:lnSpc>
                    <a:spcPct val="120000"/>
                  </a:lnSpc>
                  <a:buNone/>
                </a:pPr>
                <a:r>
                  <a:rPr lang="en-US" dirty="0">
                    <a:solidFill>
                      <a:schemeClr val="bg1"/>
                    </a:solidFill>
                  </a:rPr>
                  <a:t>Solve for various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𝜃</m:t>
                        </m:r>
                      </m:e>
                      <m:sub>
                        <m:r>
                          <a:rPr lang="en-US" b="0" i="1" smtClean="0">
                            <a:solidFill>
                              <a:schemeClr val="bg1"/>
                            </a:solidFill>
                            <a:latin typeface="Cambria Math" panose="02040503050406030204" pitchFamily="18" charset="0"/>
                          </a:rPr>
                          <m:t>𝑡</m:t>
                        </m:r>
                      </m:sub>
                    </m:sSub>
                  </m:oMath>
                </a14:m>
                <a:r>
                  <a:rPr lang="en-US" dirty="0">
                    <a:solidFill>
                      <a:schemeClr val="bg1"/>
                    </a:solidFill>
                  </a:rPr>
                  <a:t>s using for all </a:t>
                </a:r>
                <a14:m>
                  <m:oMath xmlns:m="http://schemas.openxmlformats.org/officeDocument/2006/math">
                    <m:acc>
                      <m:accPr>
                        <m:chr m:val="̃"/>
                        <m:ctrlPr>
                          <a:rPr lang="en-US"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𝑖</m:t>
                        </m:r>
                      </m:e>
                    </m:acc>
                  </m:oMath>
                </a14:m>
                <a:br>
                  <a:rPr lang="en-US" dirty="0">
                    <a:solidFill>
                      <a:schemeClr val="bg1"/>
                    </a:solidFill>
                  </a:rPr>
                </a:br>
                <a14:m>
                  <m:oMath xmlns:m="http://schemas.openxmlformats.org/officeDocument/2006/math">
                    <m:limLow>
                      <m:limLowPr>
                        <m:ctrlPr>
                          <a:rPr lang="en-US" i="1" smtClean="0">
                            <a:solidFill>
                              <a:schemeClr val="bg1"/>
                            </a:solidFill>
                            <a:latin typeface="Cambria Math" panose="02040503050406030204" pitchFamily="18" charset="0"/>
                          </a:rPr>
                        </m:ctrlPr>
                      </m:limLowPr>
                      <m:e>
                        <m:groupChr>
                          <m:groupChrPr>
                            <m:chr m:val="⏟"/>
                            <m:ctrlPr>
                              <a:rPr lang="en-US" i="1" smtClean="0">
                                <a:solidFill>
                                  <a:schemeClr val="bg1"/>
                                </a:solidFill>
                                <a:latin typeface="Cambria Math" panose="02040503050406030204" pitchFamily="18" charset="0"/>
                              </a:rPr>
                            </m:ctrlPr>
                          </m:groupChrPr>
                          <m:e>
                            <m:f>
                              <m:fPr>
                                <m:ctrlPr>
                                  <a:rPr lang="en-US" i="1" smtClean="0">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𝔼</m:t>
                                    </m:r>
                                  </m:e>
                                  <m:sub>
                                    <m:r>
                                      <a:rPr lang="en-US" i="1">
                                        <a:solidFill>
                                          <a:schemeClr val="bg1"/>
                                        </a:solidFill>
                                        <a:latin typeface="Cambria Math" panose="02040503050406030204" pitchFamily="18" charset="0"/>
                                        <a:ea typeface="Cambria Math" panose="02040503050406030204" pitchFamily="18" charset="0"/>
                                      </a:rPr>
                                      <m:t>𝑡</m:t>
                                    </m:r>
                                  </m:sub>
                                </m:sSub>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𝑑</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𝑟</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𝐾</m:t>
                                        </m:r>
                                        <m:r>
                                          <a:rPr lang="en-US" i="1">
                                            <a:solidFill>
                                              <a:schemeClr val="bg1"/>
                                            </a:solidFill>
                                            <a:latin typeface="Cambria Math" panose="02040503050406030204" pitchFamily="18" charset="0"/>
                                          </a:rPr>
                                          <m:t>,</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𝑖</m:t>
                                            </m:r>
                                          </m:e>
                                        </m:acc>
                                      </m:sup>
                                    </m:sSubSup>
                                  </m:e>
                                </m:d>
                              </m:num>
                              <m:den>
                                <m:r>
                                  <a:rPr lang="en-US" i="1">
                                    <a:solidFill>
                                      <a:schemeClr val="bg1"/>
                                    </a:solidFill>
                                    <a:latin typeface="Cambria Math" panose="02040503050406030204" pitchFamily="18" charset="0"/>
                                  </a:rPr>
                                  <m:t>𝑑𝑡</m:t>
                                </m:r>
                              </m:den>
                            </m:f>
                          </m:e>
                        </m:groupChr>
                      </m:e>
                      <m:lim>
                        <m:f>
                          <m:fPr>
                            <m:ctrlPr>
                              <a:rPr lang="en-US" i="1" smtClean="0">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𝑎</m:t>
                                </m:r>
                              </m:e>
                              <m:sup>
                                <m:r>
                                  <a:rPr lang="en-US" i="1">
                                    <a:solidFill>
                                      <a:schemeClr val="bg1"/>
                                    </a:solidFill>
                                    <a:latin typeface="Cambria Math" panose="02040503050406030204" pitchFamily="18" charset="0"/>
                                  </a:rPr>
                                  <m:t>𝐴</m:t>
                                </m:r>
                              </m:sup>
                            </m:sSup>
                          </m:num>
                          <m:den>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𝑞</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𝐾</m:t>
                                </m:r>
                              </m:sup>
                            </m:sSubSup>
                          </m:den>
                        </m:f>
                        <m:r>
                          <a:rPr lang="en-US" i="1">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𝜏</m:t>
                                </m:r>
                              </m:e>
                              <m:sup>
                                <m:r>
                                  <a:rPr lang="en-US" i="1">
                                    <a:solidFill>
                                      <a:schemeClr val="bg1"/>
                                    </a:solidFill>
                                    <a:latin typeface="Cambria Math" panose="02040503050406030204" pitchFamily="18" charset="0"/>
                                  </a:rPr>
                                  <m:t>𝐴</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𝑎</m:t>
                                </m:r>
                              </m:e>
                              <m:sup>
                                <m:r>
                                  <a:rPr lang="en-US" i="1">
                                    <a:solidFill>
                                      <a:schemeClr val="bg1"/>
                                    </a:solidFill>
                                    <a:latin typeface="Cambria Math" panose="02040503050406030204" pitchFamily="18" charset="0"/>
                                  </a:rPr>
                                  <m:t>𝐴</m:t>
                                </m:r>
                              </m:sup>
                            </m:sSup>
                          </m:num>
                          <m:den>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𝑞</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𝐾</m:t>
                                </m:r>
                              </m:sup>
                            </m:sSubSup>
                          </m:den>
                        </m:f>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𝜇</m:t>
                            </m:r>
                          </m:e>
                          <m:sup>
                            <m:r>
                              <a:rPr lang="en-US" b="0" i="1" smtClean="0">
                                <a:solidFill>
                                  <a:schemeClr val="bg1"/>
                                </a:solidFill>
                                <a:latin typeface="Cambria Math" panose="02040503050406030204" pitchFamily="18" charset="0"/>
                              </a:rPr>
                              <m:t>𝐾</m:t>
                            </m:r>
                          </m:sup>
                        </m:sSup>
                        <m:r>
                          <a:rPr lang="en-US" i="1" smtClean="0">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𝜇</m:t>
                            </m:r>
                          </m:e>
                          <m:sub>
                            <m:r>
                              <a:rPr lang="en-US" i="1">
                                <a:solidFill>
                                  <a:schemeClr val="bg1"/>
                                </a:solidFill>
                                <a:latin typeface="Cambria Math" panose="02040503050406030204" pitchFamily="18" charset="0"/>
                              </a:rPr>
                              <m:t>𝑡</m:t>
                            </m:r>
                          </m:sub>
                          <m: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𝑞</m:t>
                                </m:r>
                              </m:e>
                              <m:sup>
                                <m:r>
                                  <a:rPr lang="en-US" i="1">
                                    <a:solidFill>
                                      <a:schemeClr val="bg1"/>
                                    </a:solidFill>
                                    <a:latin typeface="Cambria Math" panose="02040503050406030204" pitchFamily="18" charset="0"/>
                                  </a:rPr>
                                  <m:t>𝐾</m:t>
                                </m:r>
                              </m:sup>
                            </m:sSup>
                          </m:sup>
                        </m:sSubSup>
                      </m:lim>
                    </m:limLow>
                    <m:r>
                      <a:rPr lang="en-US" i="1">
                        <a:solidFill>
                          <a:schemeClr val="bg1"/>
                        </a:solidFill>
                        <a:latin typeface="Cambria Math" panose="02040503050406030204" pitchFamily="18" charset="0"/>
                      </a:rPr>
                      <m:t>−</m:t>
                    </m:r>
                    <m:limLow>
                      <m:limLowPr>
                        <m:ctrlPr>
                          <a:rPr lang="en-US" i="1" smtClean="0">
                            <a:solidFill>
                              <a:schemeClr val="bg1"/>
                            </a:solidFill>
                            <a:latin typeface="Cambria Math" panose="02040503050406030204" pitchFamily="18" charset="0"/>
                          </a:rPr>
                        </m:ctrlPr>
                      </m:limLowPr>
                      <m:e>
                        <m:groupChr>
                          <m:groupChrPr>
                            <m:chr m:val="⏟"/>
                            <m:ctrlPr>
                              <a:rPr lang="en-US" i="1" smtClean="0">
                                <a:solidFill>
                                  <a:schemeClr val="bg1"/>
                                </a:solidFill>
                                <a:latin typeface="Cambria Math" panose="02040503050406030204" pitchFamily="18" charset="0"/>
                              </a:rPr>
                            </m:ctrlPr>
                          </m:groupChrPr>
                          <m:e>
                            <m:f>
                              <m:fPr>
                                <m:ctrlPr>
                                  <a:rPr lang="en-US" i="1" smtClean="0">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𝔼</m:t>
                                    </m:r>
                                  </m:e>
                                  <m:sub>
                                    <m:r>
                                      <a:rPr lang="en-US" i="1">
                                        <a:solidFill>
                                          <a:schemeClr val="bg1"/>
                                        </a:solidFill>
                                        <a:latin typeface="Cambria Math" panose="02040503050406030204" pitchFamily="18" charset="0"/>
                                        <a:ea typeface="Cambria Math" panose="02040503050406030204" pitchFamily="18" charset="0"/>
                                      </a:rPr>
                                      <m:t>𝑡</m:t>
                                    </m:r>
                                  </m:sub>
                                </m:sSub>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𝑑</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𝑟</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ea typeface="Cambria Math" panose="02040503050406030204" pitchFamily="18" charset="0"/>
                                          </a:rPr>
                                          <m:t>ℬ</m:t>
                                        </m:r>
                                      </m:sup>
                                    </m:sSubSup>
                                  </m:e>
                                </m:d>
                              </m:num>
                              <m:den>
                                <m:r>
                                  <a:rPr lang="en-US" i="1">
                                    <a:solidFill>
                                      <a:schemeClr val="bg1"/>
                                    </a:solidFill>
                                    <a:latin typeface="Cambria Math" panose="02040503050406030204" pitchFamily="18" charset="0"/>
                                  </a:rPr>
                                  <m:t>𝑑𝑡</m:t>
                                </m:r>
                              </m:den>
                            </m:f>
                          </m:e>
                        </m:groupChr>
                      </m:e>
                      <m:lim>
                        <m:r>
                          <a:rPr lang="en-US"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acc>
                              <m:accPr>
                                <m:chr m:val="̌"/>
                                <m:ctrlPr>
                                  <a:rPr lang="de-DE"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𝜇</m:t>
                                </m:r>
                              </m:e>
                            </m:acc>
                          </m:e>
                          <m:sup>
                            <m:r>
                              <a:rPr lang="en-US" i="1">
                                <a:solidFill>
                                  <a:schemeClr val="bg1"/>
                                </a:solidFill>
                                <a:latin typeface="Cambria Math" panose="02040503050406030204" pitchFamily="18" charset="0"/>
                                <a:ea typeface="Cambria Math" panose="02040503050406030204" pitchFamily="18" charset="0"/>
                              </a:rPr>
                              <m:t>ℬ</m:t>
                            </m:r>
                          </m:sup>
                        </m:sSup>
                        <m:r>
                          <a:rPr lang="en-US">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𝜇</m:t>
                            </m:r>
                          </m:e>
                          <m:sup>
                            <m:r>
                              <a:rPr lang="en-US" b="0" i="1" smtClean="0">
                                <a:solidFill>
                                  <a:schemeClr val="bg1"/>
                                </a:solidFill>
                                <a:latin typeface="Cambria Math" panose="02040503050406030204" pitchFamily="18" charset="0"/>
                                <a:ea typeface="Cambria Math" panose="02040503050406030204" pitchFamily="18" charset="0"/>
                              </a:rPr>
                              <m:t>𝐾</m:t>
                            </m:r>
                          </m:sup>
                        </m:sSup>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𝜇</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ea typeface="Cambria Math" panose="02040503050406030204" pitchFamily="18" charset="0"/>
                              </a:rPr>
                              <m:t>ℬ</m:t>
                            </m:r>
                            <m:r>
                              <a:rPr lang="en-US" b="0" i="1" smtClean="0">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𝐾</m:t>
                            </m:r>
                            <m:r>
                              <a:rPr lang="en-US" b="0" i="1" smtClean="0">
                                <a:solidFill>
                                  <a:schemeClr val="bg1"/>
                                </a:solidFill>
                                <a:latin typeface="Cambria Math" panose="02040503050406030204" pitchFamily="18" charset="0"/>
                                <a:ea typeface="Cambria Math" panose="02040503050406030204" pitchFamily="18" charset="0"/>
                              </a:rPr>
                              <m:t>)</m:t>
                            </m:r>
                          </m:sup>
                        </m:sSubSup>
                      </m:lim>
                    </m:limLow>
                    <m:r>
                      <a:rPr lang="en-US" b="0" i="1" smtClean="0">
                        <a:solidFill>
                          <a:schemeClr val="bg1"/>
                        </a:solidFill>
                        <a:latin typeface="Cambria Math" panose="02040503050406030204" pitchFamily="18" charset="0"/>
                      </a:rPr>
                      <m:t>=</m:t>
                    </m:r>
                    <m:limLow>
                      <m:limLowPr>
                        <m:ctrlPr>
                          <a:rPr lang="en-US" i="1" smtClean="0">
                            <a:solidFill>
                              <a:schemeClr val="bg1"/>
                            </a:solidFill>
                            <a:latin typeface="Cambria Math" panose="02040503050406030204" pitchFamily="18" charset="0"/>
                          </a:rPr>
                        </m:ctrlPr>
                      </m:limLowPr>
                      <m:e>
                        <m:groupChr>
                          <m:groupChrPr>
                            <m:chr m:val="⏟"/>
                            <m:ctrlPr>
                              <a:rPr lang="en-US" i="1" smtClean="0">
                                <a:solidFill>
                                  <a:schemeClr val="bg1"/>
                                </a:solidFill>
                                <a:latin typeface="Cambria Math" panose="02040503050406030204" pitchFamily="18" charset="0"/>
                              </a:rPr>
                            </m:ctrlPr>
                          </m:groupChrPr>
                          <m:e>
                            <m:r>
                              <a:rPr lang="en-US" b="0" i="1" smtClean="0">
                                <a:solidFill>
                                  <a:schemeClr val="bg1"/>
                                </a:solidFill>
                                <a:latin typeface="Cambria Math" panose="02040503050406030204" pitchFamily="18" charset="0"/>
                              </a:rPr>
                              <m:t>        </m:t>
                            </m:r>
                            <m:sSubSup>
                              <m:sSubSupPr>
                                <m:ctrlPr>
                                  <a:rPr lang="de-DE" i="1" dirty="0">
                                    <a:solidFill>
                                      <a:schemeClr val="bg1"/>
                                    </a:solidFill>
                                    <a:latin typeface="Cambria Math" panose="02040503050406030204" pitchFamily="18" charset="0"/>
                                  </a:rPr>
                                </m:ctrlPr>
                              </m:sSubSupPr>
                              <m:e>
                                <m:r>
                                  <a:rPr lang="en-US" b="0" i="1" dirty="0" smtClean="0">
                                    <a:solidFill>
                                      <a:schemeClr val="bg1"/>
                                    </a:solidFill>
                                    <a:latin typeface="Cambria Math" panose="02040503050406030204" pitchFamily="18" charset="0"/>
                                  </a:rPr>
                                  <m:t>   </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𝜎</m:t>
                                    </m:r>
                                  </m:e>
                                </m:acc>
                              </m:e>
                              <m:sub>
                                <m:r>
                                  <a:rPr lang="de-DE" i="1" dirty="0">
                                    <a:solidFill>
                                      <a:schemeClr val="bg1"/>
                                    </a:solidFill>
                                    <a:latin typeface="Cambria Math" panose="02040503050406030204" pitchFamily="18" charset="0"/>
                                  </a:rPr>
                                  <m:t>𝑡</m:t>
                                </m:r>
                              </m:sub>
                              <m:sup>
                                <m:r>
                                  <a:rPr lang="de-DE" i="1" dirty="0">
                                    <a:solidFill>
                                      <a:schemeClr val="bg1"/>
                                    </a:solidFill>
                                    <a:latin typeface="Cambria Math" panose="02040503050406030204" pitchFamily="18" charset="0"/>
                                  </a:rPr>
                                  <m:t>𝑛</m:t>
                                </m:r>
                                <m:r>
                                  <a:rPr lang="en-US" i="1" dirty="0">
                                    <a:solidFill>
                                      <a:schemeClr val="bg1"/>
                                    </a:solidFill>
                                    <a:latin typeface="Cambria Math" panose="02040503050406030204" pitchFamily="18" charset="0"/>
                                  </a:rPr>
                                  <m:t>,</m:t>
                                </m:r>
                                <m:acc>
                                  <m:accPr>
                                    <m:chr m:val="̃"/>
                                    <m:ctrlPr>
                                      <a:rPr lang="en-US" i="1" dirty="0">
                                        <a:solidFill>
                                          <a:schemeClr val="bg1"/>
                                        </a:solidFill>
                                        <a:latin typeface="Cambria Math" panose="02040503050406030204" pitchFamily="18" charset="0"/>
                                      </a:rPr>
                                    </m:ctrlPr>
                                  </m:accPr>
                                  <m:e>
                                    <m:r>
                                      <a:rPr lang="en-US" i="1" dirty="0">
                                        <a:solidFill>
                                          <a:schemeClr val="bg1"/>
                                        </a:solidFill>
                                        <a:latin typeface="Cambria Math" panose="02040503050406030204" pitchFamily="18" charset="0"/>
                                      </a:rPr>
                                      <m:t>𝑖</m:t>
                                    </m:r>
                                  </m:e>
                                </m:acc>
                              </m:sup>
                            </m:sSubSup>
                            <m:r>
                              <a:rPr lang="en-US" b="0" i="1" dirty="0" smtClean="0">
                                <a:solidFill>
                                  <a:schemeClr val="bg1"/>
                                </a:solidFill>
                                <a:latin typeface="Cambria Math" panose="02040503050406030204" pitchFamily="18" charset="0"/>
                              </a:rPr>
                              <m:t>         </m:t>
                            </m:r>
                          </m:e>
                        </m:groupChr>
                      </m:e>
                      <m:lim>
                        <m:d>
                          <m:dPr>
                            <m:ctrlPr>
                              <a:rPr lang="de-DE" i="1">
                                <a:solidFill>
                                  <a:schemeClr val="bg1"/>
                                </a:solidFill>
                                <a:latin typeface="Cambria Math" panose="02040503050406030204" pitchFamily="18" charset="0"/>
                              </a:rPr>
                            </m:ctrlPr>
                          </m:dPr>
                          <m:e>
                            <m:r>
                              <a:rPr lang="de-DE" i="1">
                                <a:solidFill>
                                  <a:schemeClr val="bg1"/>
                                </a:solidFill>
                                <a:latin typeface="Cambria Math" panose="02040503050406030204" pitchFamily="18" charset="0"/>
                              </a:rPr>
                              <m:t>1−</m:t>
                            </m:r>
                            <m:sSubSup>
                              <m:sSubSupPr>
                                <m:ctrlPr>
                                  <a:rPr lang="de-DE" i="1">
                                    <a:solidFill>
                                      <a:schemeClr val="bg1"/>
                                    </a:solidFill>
                                    <a:latin typeface="Cambria Math" panose="02040503050406030204" pitchFamily="18" charset="0"/>
                                  </a:rPr>
                                </m:ctrlPr>
                              </m:sSubSupPr>
                              <m:e>
                                <m:r>
                                  <a:rPr lang="de-DE" i="1">
                                    <a:solidFill>
                                      <a:schemeClr val="bg1"/>
                                    </a:solidFill>
                                    <a:latin typeface="Cambria Math" panose="02040503050406030204" pitchFamily="18" charset="0"/>
                                  </a:rPr>
                                  <m:t>𝜃</m:t>
                                </m:r>
                              </m:e>
                              <m:sub>
                                <m:r>
                                  <a:rPr lang="de-DE" i="1">
                                    <a:solidFill>
                                      <a:schemeClr val="bg1"/>
                                    </a:solidFill>
                                    <a:latin typeface="Cambria Math" panose="02040503050406030204" pitchFamily="18" charset="0"/>
                                  </a:rPr>
                                  <m:t>𝑡</m:t>
                                </m:r>
                              </m:sub>
                              <m:sup>
                                <m:sSup>
                                  <m:sSupPr>
                                    <m:ctrlPr>
                                      <a:rPr lang="en-US" i="1">
                                        <a:solidFill>
                                          <a:schemeClr val="bg1"/>
                                        </a:solidFill>
                                        <a:latin typeface="Cambria Math" panose="02040503050406030204" pitchFamily="18" charset="0"/>
                                        <a:ea typeface="Cambria Math" panose="02040503050406030204" pitchFamily="18" charset="0"/>
                                      </a:rPr>
                                    </m:ctrlPr>
                                  </m:sSupPr>
                                  <m:e>
                                    <m:r>
                                      <a:rPr lang="en-US" i="1">
                                        <a:solidFill>
                                          <a:schemeClr val="bg1"/>
                                        </a:solidFill>
                                        <a:latin typeface="Cambria Math" panose="02040503050406030204" pitchFamily="18" charset="0"/>
                                        <a:ea typeface="Cambria Math" panose="02040503050406030204" pitchFamily="18" charset="0"/>
                                      </a:rPr>
                                      <m:t>ℬ</m:t>
                                    </m:r>
                                  </m:e>
                                  <m:sup>
                                    <m:r>
                                      <a:rPr lang="en-US" i="1">
                                        <a:solidFill>
                                          <a:schemeClr val="bg1"/>
                                        </a:solidFill>
                                        <a:latin typeface="Cambria Math" panose="02040503050406030204" pitchFamily="18" charset="0"/>
                                        <a:ea typeface="Cambria Math" panose="02040503050406030204" pitchFamily="18" charset="0"/>
                                      </a:rPr>
                                      <m:t>𝐴</m:t>
                                    </m:r>
                                  </m:sup>
                                </m:sSup>
                                <m:r>
                                  <a:rPr lang="en-US" i="1">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𝑖</m:t>
                                    </m:r>
                                  </m:e>
                                </m:acc>
                              </m:sup>
                            </m:sSubSup>
                            <m:r>
                              <a:rPr lang="en-US" i="1">
                                <a:solidFill>
                                  <a:schemeClr val="bg1"/>
                                </a:solidFill>
                                <a:latin typeface="Cambria Math" panose="02040503050406030204" pitchFamily="18" charset="0"/>
                              </a:rPr>
                              <m:t>−</m:t>
                            </m:r>
                            <m:sSubSup>
                              <m:sSubSupPr>
                                <m:ctrlPr>
                                  <a:rPr lang="de-DE" i="1">
                                    <a:solidFill>
                                      <a:schemeClr val="bg1"/>
                                    </a:solidFill>
                                    <a:latin typeface="Cambria Math" panose="02040503050406030204" pitchFamily="18" charset="0"/>
                                  </a:rPr>
                                </m:ctrlPr>
                              </m:sSubSupPr>
                              <m:e>
                                <m:r>
                                  <a:rPr lang="de-DE" i="1">
                                    <a:solidFill>
                                      <a:schemeClr val="bg1"/>
                                    </a:solidFill>
                                    <a:latin typeface="Cambria Math" panose="02040503050406030204" pitchFamily="18" charset="0"/>
                                  </a:rPr>
                                  <m:t>𝜃</m:t>
                                </m:r>
                              </m:e>
                              <m:sub>
                                <m:r>
                                  <a:rPr lang="de-DE" i="1">
                                    <a:solidFill>
                                      <a:schemeClr val="bg1"/>
                                    </a:solidFill>
                                    <a:latin typeface="Cambria Math" panose="02040503050406030204" pitchFamily="18" charset="0"/>
                                  </a:rPr>
                                  <m:t>𝑡</m:t>
                                </m:r>
                              </m:sub>
                              <m:sup>
                                <m:sSup>
                                  <m:sSupPr>
                                    <m:ctrlPr>
                                      <a:rPr lang="en-US" i="1">
                                        <a:solidFill>
                                          <a:schemeClr val="bg1"/>
                                        </a:solidFill>
                                        <a:latin typeface="Cambria Math" panose="02040503050406030204" pitchFamily="18" charset="0"/>
                                        <a:ea typeface="Cambria Math" panose="02040503050406030204" pitchFamily="18" charset="0"/>
                                      </a:rPr>
                                    </m:ctrlPr>
                                  </m:sSupPr>
                                  <m:e>
                                    <m:r>
                                      <a:rPr lang="en-US" i="1">
                                        <a:solidFill>
                                          <a:schemeClr val="bg1"/>
                                        </a:solidFill>
                                        <a:latin typeface="Cambria Math" panose="02040503050406030204" pitchFamily="18" charset="0"/>
                                        <a:ea typeface="Cambria Math" panose="02040503050406030204" pitchFamily="18" charset="0"/>
                                      </a:rPr>
                                      <m:t>ℬ</m:t>
                                    </m:r>
                                  </m:e>
                                  <m:sup>
                                    <m:r>
                                      <a:rPr lang="en-US" i="1">
                                        <a:solidFill>
                                          <a:schemeClr val="bg1"/>
                                        </a:solidFill>
                                        <a:latin typeface="Cambria Math" panose="02040503050406030204" pitchFamily="18" charset="0"/>
                                        <a:ea typeface="Cambria Math" panose="02040503050406030204" pitchFamily="18" charset="0"/>
                                      </a:rPr>
                                      <m:t>𝐵</m:t>
                                    </m:r>
                                  </m:sup>
                                </m:sSup>
                                <m:r>
                                  <a:rPr lang="en-US" i="1">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𝑖</m:t>
                                    </m:r>
                                  </m:e>
                                </m:acc>
                              </m:sup>
                            </m:sSubSup>
                          </m:e>
                        </m:d>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𝜎</m:t>
                            </m:r>
                          </m:e>
                        </m:acc>
                      </m:lim>
                    </m:limLow>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𝜎</m:t>
                        </m:r>
                      </m:e>
                    </m:acc>
                  </m:oMath>
                </a14:m>
                <a:r>
                  <a:rPr lang="en-US" dirty="0">
                    <a:solidFill>
                      <a:schemeClr val="bg1"/>
                    </a:solidFill>
                  </a:rPr>
                  <a:t>      Risk premium (</a:t>
                </a:r>
                <a:r>
                  <a:rPr lang="en-US" dirty="0" err="1">
                    <a:solidFill>
                      <a:schemeClr val="bg1"/>
                    </a:solidFill>
                  </a:rPr>
                  <a:t>idio</a:t>
                </a:r>
                <a:r>
                  <a:rPr lang="en-US" dirty="0">
                    <a:solidFill>
                      <a:schemeClr val="bg1"/>
                    </a:solidFill>
                  </a:rPr>
                  <a:t>)</a:t>
                </a:r>
              </a:p>
            </p:txBody>
          </p:sp>
        </mc:Choice>
        <mc:Fallback xmlns="">
          <p:sp>
            <p:nvSpPr>
              <p:cNvPr id="3" name="Content Placeholder 2">
                <a:extLst>
                  <a:ext uri="{FF2B5EF4-FFF2-40B4-BE49-F238E27FC236}">
                    <a16:creationId xmlns:a16="http://schemas.microsoft.com/office/drawing/2014/main" id="{5C4D52AF-9AFF-7811-369C-871F6CB9865D}"/>
                  </a:ext>
                </a:extLst>
              </p:cNvPr>
              <p:cNvSpPr>
                <a:spLocks noGrp="1" noRot="1" noChangeAspect="1" noMove="1" noResize="1" noEditPoints="1" noAdjustHandles="1" noChangeArrowheads="1" noChangeShapeType="1" noTextEdit="1"/>
              </p:cNvSpPr>
              <p:nvPr>
                <p:ph idx="1"/>
              </p:nvPr>
            </p:nvSpPr>
            <p:spPr>
              <a:xfrm>
                <a:off x="457200" y="1371600"/>
                <a:ext cx="15346392" cy="8151962"/>
              </a:xfrm>
              <a:blipFill>
                <a:blip r:embed="rId2"/>
                <a:stretch>
                  <a:fillRect l="-1073" t="-23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6E8CE71-C909-E0C8-CEFF-35F52367AD45}"/>
              </a:ext>
            </a:extLst>
          </p:cNvPr>
          <p:cNvSpPr>
            <a:spLocks noGrp="1"/>
          </p:cNvSpPr>
          <p:nvPr>
            <p:ph type="sldNum" sz="quarter" idx="12"/>
          </p:nvPr>
        </p:nvSpPr>
        <p:spPr/>
        <p:txBody>
          <a:bodyPr/>
          <a:lstStyle/>
          <a:p>
            <a:fld id="{3488EFA5-B9E7-4918-BF97-C27C2BBB1656}" type="slidenum">
              <a:rPr lang="en-US" smtClean="0"/>
              <a:t>35</a:t>
            </a:fld>
            <a:endParaRPr lang="en-US"/>
          </a:p>
        </p:txBody>
      </p:sp>
    </p:spTree>
    <p:extLst>
      <p:ext uri="{BB962C8B-B14F-4D97-AF65-F5344CB8AC3E}">
        <p14:creationId xmlns:p14="http://schemas.microsoft.com/office/powerpoint/2010/main" val="4011162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4284-638E-5F5C-2F04-30662CD03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F3FB5-CA17-4DF4-16B8-54FCB23C31E7}"/>
              </a:ext>
            </a:extLst>
          </p:cNvPr>
          <p:cNvSpPr>
            <a:spLocks noGrp="1"/>
          </p:cNvSpPr>
          <p:nvPr>
            <p:ph type="title"/>
          </p:nvPr>
        </p:nvSpPr>
        <p:spPr/>
        <p:txBody>
          <a:bodyPr/>
          <a:lstStyle/>
          <a:p>
            <a:r>
              <a:rPr lang="en-US" dirty="0"/>
              <a:t>Optimal Choices &amp; </a:t>
            </a:r>
            <a:r>
              <a:rPr lang="en-US" dirty="0">
                <a:solidFill>
                  <a:srgbClr val="589390"/>
                </a:solidFill>
              </a:rPr>
              <a:t>Market Clearing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A6B827-4098-FF7A-5733-3CCB0C90A809}"/>
                  </a:ext>
                </a:extLst>
              </p:cNvPr>
              <p:cNvSpPr>
                <a:spLocks noGrp="1"/>
              </p:cNvSpPr>
              <p:nvPr>
                <p:ph idx="1"/>
              </p:nvPr>
            </p:nvSpPr>
            <p:spPr>
              <a:xfrm>
                <a:off x="457200" y="1371600"/>
                <a:ext cx="15346392" cy="8151962"/>
              </a:xfrm>
            </p:spPr>
            <p:txBody>
              <a:bodyPr>
                <a:normAutofit lnSpcReduction="10000"/>
              </a:bodyPr>
              <a:lstStyle/>
              <a:p>
                <a:r>
                  <a:rPr lang="en-US" b="1" dirty="0"/>
                  <a:t>Consumption</a:t>
                </a:r>
                <a:r>
                  <a:rPr lang="en-US" dirty="0"/>
                  <a:t>				</a:t>
                </a:r>
                <a:r>
                  <a:rPr lang="en-US" b="1" dirty="0">
                    <a:solidFill>
                      <a:srgbClr val="589390"/>
                    </a:solidFill>
                  </a:rPr>
                  <a:t>Goods market</a:t>
                </a:r>
              </a:p>
              <a:p>
                <a:pPr lvl="1"/>
                <a:endParaRPr lang="en-US" b="1" dirty="0">
                  <a:solidFill>
                    <a:srgbClr val="667E84"/>
                  </a:solidFill>
                </a:endParaRPr>
              </a:p>
              <a:p>
                <a:pPr lvl="1"/>
                <a14:m>
                  <m:oMath xmlns:m="http://schemas.openxmlformats.org/officeDocument/2006/math">
                    <m:sSub>
                      <m:sSubPr>
                        <m:ctrlPr>
                          <a:rPr lang="en-US" b="1" i="1" dirty="0" smtClean="0">
                            <a:solidFill>
                              <a:srgbClr val="589390"/>
                            </a:solidFill>
                            <a:latin typeface="Cambria Math" panose="02040503050406030204" pitchFamily="18" charset="0"/>
                          </a:rPr>
                        </m:ctrlPr>
                      </m:sSubPr>
                      <m:e>
                        <m:r>
                          <a:rPr lang="en-US" b="1" i="1" dirty="0">
                            <a:solidFill>
                              <a:srgbClr val="589390"/>
                            </a:solidFill>
                            <a:latin typeface="Cambria Math" panose="02040503050406030204" pitchFamily="18" charset="0"/>
                          </a:rPr>
                          <m:t>𝒄</m:t>
                        </m:r>
                      </m:e>
                      <m:sub>
                        <m:r>
                          <a:rPr lang="en-US" b="1" i="1" dirty="0">
                            <a:solidFill>
                              <a:srgbClr val="589390"/>
                            </a:solidFill>
                            <a:latin typeface="Cambria Math" panose="02040503050406030204" pitchFamily="18" charset="0"/>
                          </a:rPr>
                          <m:t>𝒕</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𝑡</m:t>
                        </m:r>
                      </m:sub>
                    </m:sSub>
                    <m:r>
                      <a:rPr lang="en-US" i="1" dirty="0" smtClean="0">
                        <a:solidFill>
                          <a:schemeClr val="tx1"/>
                        </a:solidFill>
                        <a:latin typeface="Cambria Math" panose="02040503050406030204" pitchFamily="18" charset="0"/>
                      </a:rPr>
                      <m:t>⇒</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𝐶</m:t>
                        </m:r>
                      </m:e>
                      <m:sub>
                        <m:r>
                          <a:rPr lang="en-US" i="1" dirty="0">
                            <a:solidFill>
                              <a:srgbClr val="667E84"/>
                            </a:solidFill>
                            <a:latin typeface="Cambria Math" panose="02040503050406030204" pitchFamily="18" charset="0"/>
                          </a:rPr>
                          <m:t>𝑡</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limLow>
                      <m:limLowPr>
                        <m:ctrlPr>
                          <a:rPr lang="en-US" b="0" i="1" dirty="0" smtClean="0">
                            <a:solidFill>
                              <a:schemeClr val="tx1"/>
                            </a:solidFill>
                            <a:latin typeface="Cambria Math" panose="02040503050406030204" pitchFamily="18" charset="0"/>
                          </a:rPr>
                        </m:ctrlPr>
                      </m:limLowPr>
                      <m:e>
                        <m:groupChr>
                          <m:groupChrPr>
                            <m:chr m:val="⏟"/>
                            <m:ctrlPr>
                              <a:rPr lang="en-US" b="0" i="1" dirty="0" smtClean="0">
                                <a:solidFill>
                                  <a:schemeClr val="tx1"/>
                                </a:solidFill>
                                <a:latin typeface="Cambria Math" panose="02040503050406030204" pitchFamily="18" charset="0"/>
                              </a:rPr>
                            </m:ctrlPr>
                          </m:groupChr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𝑞</m:t>
                                    </m:r>
                                  </m:e>
                                  <m:sub>
                                    <m:r>
                                      <a:rPr lang="en-US" i="1" dirty="0">
                                        <a:latin typeface="Cambria Math" panose="02040503050406030204" pitchFamily="18" charset="0"/>
                                      </a:rPr>
                                      <m:t>𝑡</m:t>
                                    </m:r>
                                  </m:sub>
                                  <m:sup>
                                    <m:r>
                                      <a:rPr lang="en-US" i="1" dirty="0">
                                        <a:latin typeface="Cambria Math" panose="02040503050406030204" pitchFamily="18" charset="0"/>
                                      </a:rPr>
                                      <m:t>𝐾</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e>
                            </m:d>
                          </m:e>
                        </m:groupChr>
                      </m:e>
                      <m:lim>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𝑁</m:t>
                            </m:r>
                          </m:e>
                          <m:sub>
                            <m:r>
                              <a:rPr lang="en-US" b="0" i="1" dirty="0" smtClean="0">
                                <a:solidFill>
                                  <a:schemeClr val="tx1"/>
                                </a:solidFill>
                                <a:latin typeface="Cambria Math" panose="02040503050406030204" pitchFamily="18" charset="0"/>
                              </a:rPr>
                              <m:t>𝑡</m:t>
                            </m:r>
                          </m:sub>
                        </m:sSub>
                      </m:lim>
                    </m:limLow>
                    <m:r>
                      <a:rPr lang="en-US" b="1" i="1">
                        <a:solidFill>
                          <a:srgbClr val="667E84"/>
                        </a:solidFill>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𝑛</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𝑁</m:t>
                        </m:r>
                      </m:sup>
                    </m:sSubSup>
                    <m:r>
                      <a:rPr lang="en-US" i="1">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𝑠</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𝑆</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ℊ</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oMath>
                </a14:m>
                <a:endParaRPr lang="en-US" dirty="0"/>
              </a:p>
              <a:p>
                <a:pPr lvl="4"/>
                <a:endParaRPr lang="en-US" dirty="0"/>
              </a:p>
              <a:p>
                <a:r>
                  <a:rPr lang="en-US" b="1" dirty="0"/>
                  <a:t>Portfolio</a:t>
                </a:r>
                <a:r>
                  <a:rPr lang="en-US" dirty="0"/>
                  <a:t>					</a:t>
                </a:r>
                <a:r>
                  <a:rPr lang="en-US" b="1" dirty="0">
                    <a:solidFill>
                      <a:srgbClr val="589390"/>
                    </a:solidFill>
                  </a:rPr>
                  <a:t>Capital market</a:t>
                </a:r>
              </a:p>
              <a:p>
                <a:pPr lvl="1"/>
                <a:r>
                  <a:rPr lang="en-US" dirty="0"/>
                  <a:t>For country </a:t>
                </a:r>
                <a14:m>
                  <m:oMath xmlns:m="http://schemas.openxmlformats.org/officeDocument/2006/math">
                    <m:r>
                      <a:rPr lang="en-US" i="1" dirty="0" smtClean="0">
                        <a:latin typeface="Cambria Math" panose="02040503050406030204" pitchFamily="18" charset="0"/>
                      </a:rPr>
                      <m:t>𝑁</m:t>
                    </m:r>
                  </m:oMath>
                </a14:m>
                <a:endParaRPr lang="en-US" dirty="0"/>
              </a:p>
              <a:p>
                <a:pPr marL="335288" lvl="1" indent="0">
                  <a:buNone/>
                </a:pPr>
                <a:r>
                  <a:rPr lang="de-DE" dirty="0"/>
                  <a:t>                                   </a:t>
                </a:r>
                <a14:m>
                  <m:oMath xmlns:m="http://schemas.openxmlformats.org/officeDocument/2006/math">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𝑁</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𝑁</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𝑁</m:t>
                            </m:r>
                          </m:sup>
                        </m:s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e>
                    </m:d>
                  </m:oMath>
                </a14:m>
                <a:endParaRPr lang="en-US" dirty="0"/>
              </a:p>
              <a:p>
                <a:pPr lvl="1"/>
                <a:r>
                  <a:rPr lang="en-US" dirty="0"/>
                  <a:t>For  country </a:t>
                </a:r>
                <a14:m>
                  <m:oMath xmlns:m="http://schemas.openxmlformats.org/officeDocument/2006/math">
                    <m:r>
                      <a:rPr lang="en-US" i="1" dirty="0" smtClean="0">
                        <a:latin typeface="Cambria Math" panose="02040503050406030204" pitchFamily="18" charset="0"/>
                      </a:rPr>
                      <m:t>𝑆</m:t>
                    </m:r>
                  </m:oMath>
                </a14:m>
                <a:endParaRPr lang="en-US" dirty="0"/>
              </a:p>
              <a:p>
                <a:pPr lvl="2"/>
                <a:r>
                  <a:rPr lang="en-US" dirty="0"/>
                  <a:t>…</a:t>
                </a:r>
              </a:p>
              <a:p>
                <a:pPr lvl="1">
                  <a:lnSpc>
                    <a:spcPct val="120000"/>
                  </a:lnSpc>
                </a:pPr>
                <a:r>
                  <a:rPr lang="en-US" dirty="0"/>
                  <a:t>Solve for various </a:t>
                </a:r>
                <a14:m>
                  <m:oMath xmlns:m="http://schemas.openxmlformats.org/officeDocument/2006/math">
                    <m:sSub>
                      <m:sSubPr>
                        <m:ctrlPr>
                          <a:rPr lang="en-US" b="0" i="1" smtClean="0">
                            <a:solidFill>
                              <a:srgbClr val="589390"/>
                            </a:solidFill>
                            <a:latin typeface="Cambria Math" panose="02040503050406030204" pitchFamily="18" charset="0"/>
                          </a:rPr>
                        </m:ctrlPr>
                      </m:sSubPr>
                      <m:e>
                        <m:r>
                          <a:rPr lang="en-US" b="0" i="1" smtClean="0">
                            <a:solidFill>
                              <a:srgbClr val="589390"/>
                            </a:solidFill>
                            <a:latin typeface="Cambria Math" panose="02040503050406030204" pitchFamily="18" charset="0"/>
                          </a:rPr>
                          <m:t>𝜃</m:t>
                        </m:r>
                      </m:e>
                      <m:sub>
                        <m:r>
                          <a:rPr lang="en-US" b="0" i="1" smtClean="0">
                            <a:solidFill>
                              <a:srgbClr val="589390"/>
                            </a:solidFill>
                            <a:latin typeface="Cambria Math" panose="02040503050406030204" pitchFamily="18" charset="0"/>
                          </a:rPr>
                          <m:t>𝑡</m:t>
                        </m:r>
                      </m:sub>
                    </m:sSub>
                  </m:oMath>
                </a14:m>
                <a:r>
                  <a:rPr lang="en-US" dirty="0"/>
                  <a:t>s using for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br>
                  <a:rPr lang="en-US" dirty="0"/>
                </a:br>
                <a14:m>
                  <m:oMath xmlns:m="http://schemas.openxmlformats.org/officeDocument/2006/math">
                    <m:limLow>
                      <m:limLowPr>
                        <m:ctrlPr>
                          <a:rPr lang="en-US" i="1" smtClean="0">
                            <a:latin typeface="Cambria Math" panose="02040503050406030204" pitchFamily="18" charset="0"/>
                          </a:rPr>
                        </m:ctrlPr>
                      </m:limLowPr>
                      <m:e>
                        <m:groupChr>
                          <m:groupChrPr>
                            <m:chr m:val="⏟"/>
                            <m:ctrlPr>
                              <a:rPr lang="en-US" i="1" smtClean="0">
                                <a:solidFill>
                                  <a:schemeClr val="bg1"/>
                                </a:solidFill>
                                <a:latin typeface="Cambria Math" panose="02040503050406030204" pitchFamily="18" charset="0"/>
                              </a:rPr>
                            </m:ctrlPr>
                          </m:groupChrPr>
                          <m:e>
                            <m:f>
                              <m:fPr>
                                <m:ctrlPr>
                                  <a:rPr lang="en-US" i="1" smtClean="0">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𝔼</m:t>
                                    </m:r>
                                  </m:e>
                                  <m:sub>
                                    <m:r>
                                      <a:rPr lang="en-US" i="1">
                                        <a:solidFill>
                                          <a:schemeClr val="tx1"/>
                                        </a:solidFill>
                                        <a:latin typeface="Cambria Math" panose="02040503050406030204" pitchFamily="18" charset="0"/>
                                        <a:ea typeface="Cambria Math" panose="02040503050406030204" pitchFamily="18" charset="0"/>
                                      </a:rPr>
                                      <m:t>𝑡</m:t>
                                    </m:r>
                                  </m:sub>
                                </m:sSub>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𝑑</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up>
                                        <m:r>
                                          <a:rPr lang="en-US" i="1">
                                            <a:solidFill>
                                              <a:schemeClr val="tx1"/>
                                            </a:solidFill>
                                            <a:latin typeface="Cambria Math" panose="02040503050406030204" pitchFamily="18" charset="0"/>
                                          </a:rPr>
                                          <m:t>𝐾</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𝑖</m:t>
                                            </m:r>
                                          </m:e>
                                        </m:acc>
                                      </m:sup>
                                    </m:sSubSup>
                                  </m:e>
                                </m:d>
                              </m:num>
                              <m:den>
                                <m:r>
                                  <a:rPr lang="en-US" i="1">
                                    <a:solidFill>
                                      <a:schemeClr val="tx1"/>
                                    </a:solidFill>
                                    <a:latin typeface="Cambria Math" panose="02040503050406030204" pitchFamily="18" charset="0"/>
                                  </a:rPr>
                                  <m:t>𝑑𝑡</m:t>
                                </m:r>
                              </m:den>
                            </m:f>
                          </m:e>
                        </m:groupChr>
                      </m:e>
                      <m:lim>
                        <m:f>
                          <m:fPr>
                            <m:ctrlPr>
                              <a:rPr lang="en-US" i="1" smtClean="0">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𝑎</m:t>
                                </m:r>
                              </m:e>
                              <m:sup>
                                <m:r>
                                  <a:rPr lang="en-US" i="1">
                                    <a:solidFill>
                                      <a:schemeClr val="bg1"/>
                                    </a:solidFill>
                                    <a:latin typeface="Cambria Math" panose="02040503050406030204" pitchFamily="18" charset="0"/>
                                  </a:rPr>
                                  <m:t>𝐴</m:t>
                                </m:r>
                              </m:sup>
                            </m:sSup>
                          </m:num>
                          <m:den>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𝑞</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𝐾</m:t>
                                </m:r>
                              </m:sup>
                            </m:sSubSup>
                          </m:den>
                        </m:f>
                        <m:r>
                          <a:rPr lang="en-US" i="1">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𝜏</m:t>
                                </m:r>
                              </m:e>
                              <m:sup>
                                <m:r>
                                  <a:rPr lang="en-US" i="1">
                                    <a:solidFill>
                                      <a:schemeClr val="bg1"/>
                                    </a:solidFill>
                                    <a:latin typeface="Cambria Math" panose="02040503050406030204" pitchFamily="18" charset="0"/>
                                  </a:rPr>
                                  <m:t>𝐴</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𝑎</m:t>
                                </m:r>
                              </m:e>
                              <m:sup>
                                <m:r>
                                  <a:rPr lang="en-US" i="1">
                                    <a:solidFill>
                                      <a:schemeClr val="bg1"/>
                                    </a:solidFill>
                                    <a:latin typeface="Cambria Math" panose="02040503050406030204" pitchFamily="18" charset="0"/>
                                  </a:rPr>
                                  <m:t>𝐴</m:t>
                                </m:r>
                              </m:sup>
                            </m:sSup>
                          </m:num>
                          <m:den>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𝑞</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rPr>
                                  <m:t>𝐾</m:t>
                                </m:r>
                              </m:sup>
                            </m:sSubSup>
                          </m:den>
                        </m:f>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𝜇</m:t>
                            </m:r>
                          </m:e>
                          <m:sup>
                            <m:r>
                              <a:rPr lang="en-US" b="0" i="1" smtClean="0">
                                <a:solidFill>
                                  <a:schemeClr val="bg1"/>
                                </a:solidFill>
                                <a:latin typeface="Cambria Math" panose="02040503050406030204" pitchFamily="18" charset="0"/>
                              </a:rPr>
                              <m:t>𝐾</m:t>
                            </m:r>
                          </m:sup>
                        </m:sSup>
                        <m:r>
                          <a:rPr lang="en-US" i="1" smtClean="0">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𝜇</m:t>
                            </m:r>
                          </m:e>
                          <m:sub>
                            <m:r>
                              <a:rPr lang="en-US" i="1">
                                <a:solidFill>
                                  <a:schemeClr val="bg1"/>
                                </a:solidFill>
                                <a:latin typeface="Cambria Math" panose="02040503050406030204" pitchFamily="18" charset="0"/>
                              </a:rPr>
                              <m:t>𝑡</m:t>
                            </m:r>
                          </m:sub>
                          <m: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𝑞</m:t>
                                </m:r>
                              </m:e>
                              <m:sup>
                                <m:r>
                                  <a:rPr lang="en-US" i="1">
                                    <a:solidFill>
                                      <a:schemeClr val="bg1"/>
                                    </a:solidFill>
                                    <a:latin typeface="Cambria Math" panose="02040503050406030204" pitchFamily="18" charset="0"/>
                                  </a:rPr>
                                  <m:t>𝐾</m:t>
                                </m:r>
                              </m:sup>
                            </m:sSup>
                          </m:sup>
                        </m:sSubSup>
                      </m:lim>
                    </m:limLow>
                    <m:r>
                      <a:rPr lang="en-US" i="1">
                        <a:latin typeface="Cambria Math" panose="02040503050406030204" pitchFamily="18" charset="0"/>
                      </a:rPr>
                      <m:t>−</m:t>
                    </m:r>
                    <m:limLow>
                      <m:limLowPr>
                        <m:ctrlPr>
                          <a:rPr lang="en-US" i="1" smtClean="0">
                            <a:latin typeface="Cambria Math" panose="02040503050406030204" pitchFamily="18" charset="0"/>
                          </a:rPr>
                        </m:ctrlPr>
                      </m:limLowPr>
                      <m:e>
                        <m:groupChr>
                          <m:groupChrPr>
                            <m:chr m:val="⏟"/>
                            <m:ctrlPr>
                              <a:rPr lang="en-US" i="1" smtClean="0">
                                <a:solidFill>
                                  <a:schemeClr val="bg1"/>
                                </a:solidFill>
                                <a:latin typeface="Cambria Math" panose="02040503050406030204" pitchFamily="18" charset="0"/>
                              </a:rPr>
                            </m:ctrlPr>
                          </m:groupChrPr>
                          <m:e>
                            <m:f>
                              <m:fPr>
                                <m:ctrlPr>
                                  <a:rPr lang="en-US" i="1" smtClean="0">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𝔼</m:t>
                                    </m:r>
                                  </m:e>
                                  <m:sub>
                                    <m:r>
                                      <a:rPr lang="en-US" i="1">
                                        <a:solidFill>
                                          <a:schemeClr val="tx1"/>
                                        </a:solidFill>
                                        <a:latin typeface="Cambria Math" panose="02040503050406030204" pitchFamily="18" charset="0"/>
                                        <a:ea typeface="Cambria Math" panose="02040503050406030204" pitchFamily="18" charset="0"/>
                                      </a:rPr>
                                      <m:t>𝑡</m:t>
                                    </m:r>
                                  </m:sub>
                                </m:sSub>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𝑑</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up>
                                        <m:r>
                                          <a:rPr lang="en-US" i="1">
                                            <a:solidFill>
                                              <a:schemeClr val="tx1"/>
                                            </a:solidFill>
                                            <a:latin typeface="Cambria Math" panose="02040503050406030204" pitchFamily="18" charset="0"/>
                                            <a:ea typeface="Cambria Math" panose="02040503050406030204" pitchFamily="18" charset="0"/>
                                          </a:rPr>
                                          <m:t>ℬ</m:t>
                                        </m:r>
                                      </m:sup>
                                    </m:sSubSup>
                                  </m:e>
                                </m:d>
                              </m:num>
                              <m:den>
                                <m:r>
                                  <a:rPr lang="en-US" i="1">
                                    <a:solidFill>
                                      <a:schemeClr val="tx1"/>
                                    </a:solidFill>
                                    <a:latin typeface="Cambria Math" panose="02040503050406030204" pitchFamily="18" charset="0"/>
                                  </a:rPr>
                                  <m:t>𝑑𝑡</m:t>
                                </m:r>
                              </m:den>
                            </m:f>
                          </m:e>
                        </m:groupChr>
                      </m:e>
                      <m:lim>
                        <m:r>
                          <a:rPr lang="en-US"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acc>
                              <m:accPr>
                                <m:chr m:val="̌"/>
                                <m:ctrlPr>
                                  <a:rPr lang="de-DE"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𝜇</m:t>
                                </m:r>
                              </m:e>
                            </m:acc>
                          </m:e>
                          <m:sup>
                            <m:r>
                              <a:rPr lang="en-US" i="1">
                                <a:solidFill>
                                  <a:schemeClr val="bg1"/>
                                </a:solidFill>
                                <a:latin typeface="Cambria Math" panose="02040503050406030204" pitchFamily="18" charset="0"/>
                                <a:ea typeface="Cambria Math" panose="02040503050406030204" pitchFamily="18" charset="0"/>
                              </a:rPr>
                              <m:t>ℬ</m:t>
                            </m:r>
                          </m:sup>
                        </m:sSup>
                        <m:r>
                          <a:rPr lang="en-US">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𝜇</m:t>
                            </m:r>
                          </m:e>
                          <m:sup>
                            <m:r>
                              <a:rPr lang="en-US" b="0" i="1" smtClean="0">
                                <a:solidFill>
                                  <a:schemeClr val="bg1"/>
                                </a:solidFill>
                                <a:latin typeface="Cambria Math" panose="02040503050406030204" pitchFamily="18" charset="0"/>
                                <a:ea typeface="Cambria Math" panose="02040503050406030204" pitchFamily="18" charset="0"/>
                              </a:rPr>
                              <m:t>𝐾</m:t>
                            </m:r>
                          </m:sup>
                        </m:sSup>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𝜇</m:t>
                            </m:r>
                          </m:e>
                          <m:sub>
                            <m:r>
                              <a:rPr lang="en-US" i="1">
                                <a:solidFill>
                                  <a:schemeClr val="bg1"/>
                                </a:solidFill>
                                <a:latin typeface="Cambria Math" panose="02040503050406030204" pitchFamily="18" charset="0"/>
                              </a:rPr>
                              <m:t>𝑡</m:t>
                            </m:r>
                          </m:sub>
                          <m:sup>
                            <m:r>
                              <a:rPr lang="en-US" i="1">
                                <a:solidFill>
                                  <a:schemeClr val="bg1"/>
                                </a:solidFill>
                                <a:latin typeface="Cambria Math" panose="02040503050406030204" pitchFamily="18" charset="0"/>
                                <a:ea typeface="Cambria Math" panose="02040503050406030204" pitchFamily="18" charset="0"/>
                              </a:rPr>
                              <m:t>ℬ</m:t>
                            </m:r>
                            <m:r>
                              <a:rPr lang="en-US" b="0" i="1" smtClean="0">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𝐾</m:t>
                            </m:r>
                            <m:r>
                              <a:rPr lang="en-US" b="0" i="1" smtClean="0">
                                <a:solidFill>
                                  <a:schemeClr val="bg1"/>
                                </a:solidFill>
                                <a:latin typeface="Cambria Math" panose="02040503050406030204" pitchFamily="18" charset="0"/>
                                <a:ea typeface="Cambria Math" panose="02040503050406030204" pitchFamily="18" charset="0"/>
                              </a:rPr>
                              <m:t>)</m:t>
                            </m:r>
                          </m:sup>
                        </m:sSubSup>
                      </m:lim>
                    </m:limLow>
                    <m:r>
                      <a:rPr lang="en-US" b="0" i="1" smtClean="0">
                        <a:solidFill>
                          <a:schemeClr val="tx1"/>
                        </a:solidFill>
                        <a:latin typeface="Cambria Math" panose="02040503050406030204" pitchFamily="18" charset="0"/>
                      </a:rPr>
                      <m:t>=</m:t>
                    </m:r>
                    <m:limLow>
                      <m:limLowPr>
                        <m:ctrlPr>
                          <a:rPr lang="en-US" i="1" smtClean="0">
                            <a:solidFill>
                              <a:schemeClr val="tx1"/>
                            </a:solidFill>
                            <a:latin typeface="Cambria Math" panose="02040503050406030204" pitchFamily="18" charset="0"/>
                          </a:rPr>
                        </m:ctrlPr>
                      </m:limLowPr>
                      <m:e>
                        <m:groupChr>
                          <m:groupChrPr>
                            <m:chr m:val="⏟"/>
                            <m:ctrlPr>
                              <a:rPr lang="en-US" i="1" smtClean="0">
                                <a:solidFill>
                                  <a:schemeClr val="tx1"/>
                                </a:solidFill>
                                <a:latin typeface="Cambria Math" panose="02040503050406030204" pitchFamily="18" charset="0"/>
                              </a:rPr>
                            </m:ctrlPr>
                          </m:groupChrPr>
                          <m:e>
                            <m:r>
                              <a:rPr lang="en-US" b="0" i="1" smtClean="0">
                                <a:solidFill>
                                  <a:schemeClr val="tx1"/>
                                </a:solidFill>
                                <a:latin typeface="Cambria Math" panose="02040503050406030204" pitchFamily="18" charset="0"/>
                              </a:rPr>
                              <m:t>        </m:t>
                            </m:r>
                            <m:sSubSup>
                              <m:sSubSupPr>
                                <m:ctrlPr>
                                  <a:rPr lang="de-DE" i="1" dirty="0">
                                    <a:latin typeface="Cambria Math" panose="02040503050406030204" pitchFamily="18" charset="0"/>
                                  </a:rPr>
                                </m:ctrlPr>
                              </m:sSubSupPr>
                              <m:e>
                                <m:r>
                                  <a:rPr lang="en-US" b="0" i="1" dirty="0"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𝜎</m:t>
                                    </m:r>
                                  </m:e>
                                </m:acc>
                              </m:e>
                              <m:sub>
                                <m:r>
                                  <a:rPr lang="de-DE" i="1" dirty="0">
                                    <a:latin typeface="Cambria Math" panose="02040503050406030204" pitchFamily="18" charset="0"/>
                                  </a:rPr>
                                  <m:t>𝑡</m:t>
                                </m:r>
                              </m:sub>
                              <m:sup>
                                <m:r>
                                  <a:rPr lang="de-DE" i="1" dirty="0">
                                    <a:latin typeface="Cambria Math" panose="02040503050406030204" pitchFamily="18" charset="0"/>
                                  </a:rPr>
                                  <m:t>𝑛</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𝑖</m:t>
                                    </m:r>
                                  </m:e>
                                </m:acc>
                              </m:sup>
                            </m:sSubSup>
                            <m:r>
                              <a:rPr lang="en-US" b="0" i="1" dirty="0" smtClean="0">
                                <a:latin typeface="Cambria Math" panose="02040503050406030204" pitchFamily="18" charset="0"/>
                              </a:rPr>
                              <m:t>         </m:t>
                            </m:r>
                          </m:e>
                        </m:groupChr>
                      </m:e>
                      <m:lim>
                        <m:d>
                          <m:dPr>
                            <m:ctrlPr>
                              <a:rPr lang="de-DE" i="1">
                                <a:latin typeface="Cambria Math" panose="02040503050406030204" pitchFamily="18" charset="0"/>
                              </a:rPr>
                            </m:ctrlPr>
                          </m:dPr>
                          <m:e>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e>
                        </m:d>
                        <m:acc>
                          <m:accPr>
                            <m:chr m:val="̃"/>
                            <m:ctrlPr>
                              <a:rPr lang="de-DE" i="1">
                                <a:latin typeface="Cambria Math" panose="02040503050406030204" pitchFamily="18" charset="0"/>
                              </a:rPr>
                            </m:ctrlPr>
                          </m:accPr>
                          <m:e>
                            <m:r>
                              <a:rPr lang="de-DE" i="1">
                                <a:latin typeface="Cambria Math" panose="02040503050406030204" pitchFamily="18" charset="0"/>
                              </a:rPr>
                              <m:t>𝜎</m:t>
                            </m:r>
                          </m:e>
                        </m:acc>
                      </m:lim>
                    </m:limLow>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𝜎</m:t>
                        </m:r>
                      </m:e>
                    </m:acc>
                  </m:oMath>
                </a14:m>
                <a:r>
                  <a:rPr lang="en-US" dirty="0">
                    <a:solidFill>
                      <a:srgbClr val="C00000"/>
                    </a:solidFill>
                  </a:rPr>
                  <a:t>      </a:t>
                </a:r>
                <a:r>
                  <a:rPr lang="en-US" dirty="0"/>
                  <a:t>Risk premium (</a:t>
                </a:r>
                <a:r>
                  <a:rPr lang="en-US" dirty="0" err="1"/>
                  <a:t>idio</a:t>
                </a:r>
                <a:r>
                  <a:rPr lang="en-US" dirty="0"/>
                  <a:t>)</a:t>
                </a:r>
              </a:p>
            </p:txBody>
          </p:sp>
        </mc:Choice>
        <mc:Fallback xmlns="">
          <p:sp>
            <p:nvSpPr>
              <p:cNvPr id="3" name="Content Placeholder 2">
                <a:extLst>
                  <a:ext uri="{FF2B5EF4-FFF2-40B4-BE49-F238E27FC236}">
                    <a16:creationId xmlns:a16="http://schemas.microsoft.com/office/drawing/2014/main" id="{ADA6B827-4098-FF7A-5733-3CCB0C90A809}"/>
                  </a:ext>
                </a:extLst>
              </p:cNvPr>
              <p:cNvSpPr>
                <a:spLocks noGrp="1" noRot="1" noChangeAspect="1" noMove="1" noResize="1" noEditPoints="1" noAdjustHandles="1" noChangeArrowheads="1" noChangeShapeType="1" noTextEdit="1"/>
              </p:cNvSpPr>
              <p:nvPr>
                <p:ph idx="1"/>
              </p:nvPr>
            </p:nvSpPr>
            <p:spPr>
              <a:xfrm>
                <a:off x="457200" y="1371600"/>
                <a:ext cx="15346392" cy="8151962"/>
              </a:xfrm>
              <a:blipFill>
                <a:blip r:embed="rId2"/>
                <a:stretch>
                  <a:fillRect l="-1073" t="-23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9286B8A-FFEB-F659-D2BE-19EC07073B24}"/>
              </a:ext>
            </a:extLst>
          </p:cNvPr>
          <p:cNvSpPr>
            <a:spLocks noGrp="1"/>
          </p:cNvSpPr>
          <p:nvPr>
            <p:ph type="sldNum" sz="quarter" idx="12"/>
          </p:nvPr>
        </p:nvSpPr>
        <p:spPr/>
        <p:txBody>
          <a:bodyPr/>
          <a:lstStyle/>
          <a:p>
            <a:fld id="{3488EFA5-B9E7-4918-BF97-C27C2BBB1656}" type="slidenum">
              <a:rPr lang="en-US" smtClean="0"/>
              <a:t>36</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417589-2FD6-4573-4F33-F9BCE70621CA}"/>
                  </a:ext>
                </a:extLst>
              </p:cNvPr>
              <p:cNvSpPr txBox="1"/>
              <p:nvPr/>
            </p:nvSpPr>
            <p:spPr>
              <a:xfrm>
                <a:off x="12246716" y="4128172"/>
                <a:ext cx="3836563" cy="2460930"/>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𝜗</m:t>
                        </m:r>
                      </m:e>
                      <m:sub>
                        <m:r>
                          <a:rPr lang="en-US" sz="2800" i="1">
                            <a:latin typeface="Cambria Math" panose="02040503050406030204" pitchFamily="18" charset="0"/>
                          </a:rPr>
                          <m:t>𝑡</m:t>
                        </m:r>
                      </m:sub>
                    </m:sSub>
                  </m:oMath>
                </a14:m>
                <a:r>
                  <a:rPr lang="en-US" sz="2800" dirty="0"/>
                  <a:t>:= </a:t>
                </a:r>
                <a:r>
                  <a:rPr lang="en-US" sz="2800" dirty="0">
                    <a:latin typeface="+mj-lt"/>
                  </a:rPr>
                  <a:t>fraction of world net</a:t>
                </a:r>
                <a:br>
                  <a:rPr lang="en-US" sz="2800" dirty="0">
                    <a:latin typeface="+mj-lt"/>
                  </a:rPr>
                </a:br>
                <a:r>
                  <a:rPr lang="en-US" sz="2800" dirty="0">
                    <a:latin typeface="+mj-lt"/>
                  </a:rPr>
                  <a:t>worth in nominal claims</a:t>
                </a:r>
                <a:r>
                  <a:rPr lang="en-US" sz="2800" dirty="0"/>
                  <a:t> </a:t>
                </a:r>
                <a:endParaRPr lang="en-US" sz="2800" b="0" i="1" dirty="0">
                  <a:latin typeface="Cambria Math" panose="02040503050406030204" pitchFamily="18" charset="0"/>
                </a:endParaRPr>
              </a:p>
              <a:p>
                <a:r>
                  <a:rPr lang="en-US" sz="2800" b="0" dirty="0"/>
                  <a:t>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𝑁</m:t>
                            </m:r>
                          </m:sup>
                        </m:sSubSup>
                        <m:r>
                          <a:rPr lang="en-US" sz="2800" i="1">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𝑁</m:t>
                            </m:r>
                          </m:sup>
                        </m:sSubSup>
                        <m:r>
                          <a:rPr lang="en-US" sz="2800" i="1" dirty="0">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𝑆</m:t>
                            </m:r>
                          </m:sup>
                        </m:sSubSup>
                        <m:r>
                          <a:rPr lang="en-US" sz="2800" i="1">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𝑆</m:t>
                            </m:r>
                          </m:sup>
                        </m:sSub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Sub>
                      </m:den>
                    </m:f>
                  </m:oMath>
                </a14:m>
                <a:r>
                  <a:rPr lang="en-US" sz="2800" dirty="0"/>
                  <a:t>,  </a:t>
                </a:r>
              </a:p>
              <a:p>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𝜂</m:t>
                        </m:r>
                      </m:e>
                      <m:sub>
                        <m:r>
                          <a:rPr lang="en-US" sz="2800" b="0" i="1" smtClean="0">
                            <a:latin typeface="Cambria Math" panose="02040503050406030204" pitchFamily="18" charset="0"/>
                          </a:rPr>
                          <m:t>𝑡</m:t>
                        </m:r>
                      </m:sub>
                      <m:sup>
                        <m:r>
                          <a:rPr lang="en-US" sz="2800" b="0" i="1" smtClean="0">
                            <a:latin typeface="Cambria Math" panose="02040503050406030204" pitchFamily="18" charset="0"/>
                          </a:rPr>
                          <m:t>𝑁</m:t>
                        </m:r>
                      </m:sup>
                    </m:sSub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up>
                            <m:r>
                              <a:rPr lang="en-US" sz="2800" b="0" i="1" smtClean="0">
                                <a:latin typeface="Cambria Math" panose="02040503050406030204" pitchFamily="18" charset="0"/>
                              </a:rPr>
                              <m:t>𝑁</m:t>
                            </m:r>
                          </m:sup>
                        </m:sSub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Sub>
                      </m:den>
                    </m:f>
                  </m:oMath>
                </a14:m>
                <a:r>
                  <a:rPr lang="en-US" dirty="0"/>
                  <a:t>.</a:t>
                </a:r>
              </a:p>
            </p:txBody>
          </p:sp>
        </mc:Choice>
        <mc:Fallback xmlns="">
          <p:sp>
            <p:nvSpPr>
              <p:cNvPr id="8" name="TextBox 7">
                <a:extLst>
                  <a:ext uri="{FF2B5EF4-FFF2-40B4-BE49-F238E27FC236}">
                    <a16:creationId xmlns:a16="http://schemas.microsoft.com/office/drawing/2014/main" id="{36417589-2FD6-4573-4F33-F9BCE70621CA}"/>
                  </a:ext>
                </a:extLst>
              </p:cNvPr>
              <p:cNvSpPr txBox="1">
                <a:spLocks noRot="1" noChangeAspect="1" noMove="1" noResize="1" noEditPoints="1" noAdjustHandles="1" noChangeArrowheads="1" noChangeShapeType="1" noTextEdit="1"/>
              </p:cNvSpPr>
              <p:nvPr/>
            </p:nvSpPr>
            <p:spPr>
              <a:xfrm>
                <a:off x="12246716" y="4128172"/>
                <a:ext cx="3836563" cy="2460930"/>
              </a:xfrm>
              <a:prstGeom prst="rect">
                <a:avLst/>
              </a:prstGeom>
              <a:blipFill>
                <a:blip r:embed="rId3"/>
                <a:stretch>
                  <a:fillRect l="-2997" t="-1711" r="-1735"/>
                </a:stretch>
              </a:blipFill>
              <a:ln w="28575" cap="flat" cmpd="sng" algn="ctr">
                <a:solidFill>
                  <a:schemeClr val="dk1"/>
                </a:solidFill>
                <a:prstDash val="solid"/>
                <a:round/>
                <a:headEnd type="none" w="med" len="med"/>
                <a:tailEnd type="none" w="med" len="med"/>
              </a:ln>
            </p:spPr>
            <p:txBody>
              <a:bodyPr/>
              <a:lstStyle/>
              <a:p>
                <a:r>
                  <a:rPr lang="en-US">
                    <a:noFill/>
                  </a:rPr>
                  <a:t> </a:t>
                </a:r>
              </a:p>
            </p:txBody>
          </p:sp>
        </mc:Fallback>
      </mc:AlternateContent>
      <p:sp>
        <p:nvSpPr>
          <p:cNvPr id="5" name="TextBox 4">
            <a:extLst>
              <a:ext uri="{FF2B5EF4-FFF2-40B4-BE49-F238E27FC236}">
                <a16:creationId xmlns:a16="http://schemas.microsoft.com/office/drawing/2014/main" id="{9FF2B87C-9339-D593-1F8B-2EC16147BBF3}"/>
              </a:ext>
            </a:extLst>
          </p:cNvPr>
          <p:cNvSpPr txBox="1"/>
          <p:nvPr/>
        </p:nvSpPr>
        <p:spPr>
          <a:xfrm>
            <a:off x="6993229" y="6931756"/>
            <a:ext cx="1854675" cy="523220"/>
          </a:xfrm>
          <a:prstGeom prst="rect">
            <a:avLst/>
          </a:prstGeom>
          <a:no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2800" dirty="0">
                <a:latin typeface="+mj-lt"/>
              </a:rPr>
              <a:t>Price of risk</a:t>
            </a:r>
            <a:endParaRPr lang="en-US" dirty="0"/>
          </a:p>
        </p:txBody>
      </p:sp>
    </p:spTree>
    <p:extLst>
      <p:ext uri="{BB962C8B-B14F-4D97-AF65-F5344CB8AC3E}">
        <p14:creationId xmlns:p14="http://schemas.microsoft.com/office/powerpoint/2010/main" val="120158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Choices &amp; </a:t>
            </a:r>
            <a:r>
              <a:rPr lang="en-US" dirty="0">
                <a:solidFill>
                  <a:srgbClr val="589390"/>
                </a:solidFill>
              </a:rPr>
              <a:t>Market Clearing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15346392" cy="7930662"/>
              </a:xfrm>
            </p:spPr>
            <p:txBody>
              <a:bodyPr>
                <a:normAutofit lnSpcReduction="10000"/>
              </a:bodyPr>
              <a:lstStyle/>
              <a:p>
                <a:r>
                  <a:rPr lang="en-US" b="1" dirty="0"/>
                  <a:t>Consumption</a:t>
                </a:r>
                <a:r>
                  <a:rPr lang="en-US" dirty="0"/>
                  <a:t>				</a:t>
                </a:r>
                <a:r>
                  <a:rPr lang="en-US" b="1" dirty="0">
                    <a:solidFill>
                      <a:srgbClr val="589390"/>
                    </a:solidFill>
                  </a:rPr>
                  <a:t>Goods market</a:t>
                </a:r>
              </a:p>
              <a:p>
                <a:pPr lvl="1"/>
                <a:endParaRPr lang="en-US" b="1" dirty="0">
                  <a:solidFill>
                    <a:srgbClr val="667E84"/>
                  </a:solidFill>
                </a:endParaRPr>
              </a:p>
              <a:p>
                <a:pPr lvl="1"/>
                <a14:m>
                  <m:oMath xmlns:m="http://schemas.openxmlformats.org/officeDocument/2006/math">
                    <m:sSub>
                      <m:sSubPr>
                        <m:ctrlPr>
                          <a:rPr lang="en-US" b="1" i="1" dirty="0" smtClean="0">
                            <a:solidFill>
                              <a:srgbClr val="589390"/>
                            </a:solidFill>
                            <a:latin typeface="Cambria Math" panose="02040503050406030204" pitchFamily="18" charset="0"/>
                          </a:rPr>
                        </m:ctrlPr>
                      </m:sSubPr>
                      <m:e>
                        <m:r>
                          <a:rPr lang="en-US" b="1" i="1" dirty="0">
                            <a:solidFill>
                              <a:srgbClr val="589390"/>
                            </a:solidFill>
                            <a:latin typeface="Cambria Math" panose="02040503050406030204" pitchFamily="18" charset="0"/>
                          </a:rPr>
                          <m:t>𝒄</m:t>
                        </m:r>
                      </m:e>
                      <m:sub>
                        <m:r>
                          <a:rPr lang="en-US" b="1" i="1" dirty="0">
                            <a:solidFill>
                              <a:srgbClr val="589390"/>
                            </a:solidFill>
                            <a:latin typeface="Cambria Math" panose="02040503050406030204" pitchFamily="18" charset="0"/>
                          </a:rPr>
                          <m:t>𝒕</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𝑡</m:t>
                        </m:r>
                      </m:sub>
                    </m:sSub>
                    <m:r>
                      <a:rPr lang="en-US" i="1" dirty="0" smtClean="0">
                        <a:solidFill>
                          <a:schemeClr val="tx1"/>
                        </a:solidFill>
                        <a:latin typeface="Cambria Math" panose="02040503050406030204" pitchFamily="18" charset="0"/>
                      </a:rPr>
                      <m:t>⇒</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𝐶</m:t>
                        </m:r>
                      </m:e>
                      <m:sub>
                        <m:r>
                          <a:rPr lang="en-US" i="1" dirty="0">
                            <a:solidFill>
                              <a:srgbClr val="667E84"/>
                            </a:solidFill>
                            <a:latin typeface="Cambria Math" panose="02040503050406030204" pitchFamily="18" charset="0"/>
                          </a:rPr>
                          <m:t>𝑡</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limLow>
                      <m:limLowPr>
                        <m:ctrlPr>
                          <a:rPr lang="en-US" b="0" i="1" dirty="0" smtClean="0">
                            <a:solidFill>
                              <a:schemeClr val="tx1"/>
                            </a:solidFill>
                            <a:latin typeface="Cambria Math" panose="02040503050406030204" pitchFamily="18" charset="0"/>
                          </a:rPr>
                        </m:ctrlPr>
                      </m:limLowPr>
                      <m:e>
                        <m:groupChr>
                          <m:groupChrPr>
                            <m:chr m:val="⏟"/>
                            <m:ctrlPr>
                              <a:rPr lang="en-US" b="0" i="1" dirty="0" smtClean="0">
                                <a:solidFill>
                                  <a:schemeClr val="tx1"/>
                                </a:solidFill>
                                <a:latin typeface="Cambria Math" panose="02040503050406030204" pitchFamily="18" charset="0"/>
                              </a:rPr>
                            </m:ctrlPr>
                          </m:groupChr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𝑞</m:t>
                                    </m:r>
                                  </m:e>
                                  <m:sub>
                                    <m:r>
                                      <a:rPr lang="en-US" i="1" dirty="0">
                                        <a:latin typeface="Cambria Math" panose="02040503050406030204" pitchFamily="18" charset="0"/>
                                      </a:rPr>
                                      <m:t>𝑡</m:t>
                                    </m:r>
                                  </m:sub>
                                  <m:sup>
                                    <m:r>
                                      <a:rPr lang="en-US" i="1" dirty="0">
                                        <a:latin typeface="Cambria Math" panose="02040503050406030204" pitchFamily="18" charset="0"/>
                                      </a:rPr>
                                      <m:t>𝐾</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e>
                            </m:d>
                          </m:e>
                        </m:groupChr>
                      </m:e>
                      <m:lim>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𝑁</m:t>
                            </m:r>
                          </m:e>
                          <m:sub>
                            <m:r>
                              <a:rPr lang="en-US" b="0" i="1" dirty="0" smtClean="0">
                                <a:solidFill>
                                  <a:schemeClr val="tx1"/>
                                </a:solidFill>
                                <a:latin typeface="Cambria Math" panose="02040503050406030204" pitchFamily="18" charset="0"/>
                              </a:rPr>
                              <m:t>𝑡</m:t>
                            </m:r>
                          </m:sub>
                        </m:sSub>
                      </m:lim>
                    </m:limLow>
                    <m:r>
                      <a:rPr lang="en-US" b="1" i="1">
                        <a:solidFill>
                          <a:srgbClr val="667E84"/>
                        </a:solidFill>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𝑛</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𝑁</m:t>
                        </m:r>
                      </m:sup>
                    </m:sSubSup>
                    <m:r>
                      <a:rPr lang="en-US" i="1">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𝑠</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𝑆</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ℊ</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oMath>
                </a14:m>
                <a:endParaRPr lang="en-US" dirty="0"/>
              </a:p>
              <a:p>
                <a:pPr lvl="4"/>
                <a:endParaRPr lang="en-US" dirty="0"/>
              </a:p>
              <a:p>
                <a:r>
                  <a:rPr lang="en-US" b="1" dirty="0"/>
                  <a:t>Portfolio</a:t>
                </a:r>
                <a:r>
                  <a:rPr lang="en-US" dirty="0"/>
                  <a:t>					</a:t>
                </a:r>
                <a:r>
                  <a:rPr lang="en-US" b="1" dirty="0">
                    <a:solidFill>
                      <a:srgbClr val="589390"/>
                    </a:solidFill>
                  </a:rPr>
                  <a:t>Capital market</a:t>
                </a:r>
              </a:p>
              <a:p>
                <a:pPr lvl="1"/>
                <a:r>
                  <a:rPr lang="en-US" dirty="0"/>
                  <a:t>For country </a:t>
                </a:r>
                <a14:m>
                  <m:oMath xmlns:m="http://schemas.openxmlformats.org/officeDocument/2006/math">
                    <m:r>
                      <a:rPr lang="en-US" i="1" dirty="0" smtClean="0">
                        <a:latin typeface="Cambria Math" panose="02040503050406030204" pitchFamily="18" charset="0"/>
                      </a:rPr>
                      <m:t>𝑁</m:t>
                    </m:r>
                  </m:oMath>
                </a14:m>
                <a:endParaRPr lang="en-US" dirty="0"/>
              </a:p>
              <a:p>
                <a:pPr marL="335288" lvl="1" indent="0">
                  <a:buNone/>
                </a:pPr>
                <a:r>
                  <a:rPr lang="de-DE" dirty="0"/>
                  <a:t>                                   </a:t>
                </a:r>
                <a14:m>
                  <m:oMath xmlns:m="http://schemas.openxmlformats.org/officeDocument/2006/math">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𝑁</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𝑁</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𝑁</m:t>
                            </m:r>
                          </m:sup>
                        </m:s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e>
                    </m:d>
                  </m:oMath>
                </a14:m>
                <a:endParaRPr lang="en-US" dirty="0"/>
              </a:p>
              <a:p>
                <a:pPr lvl="1"/>
                <a:r>
                  <a:rPr lang="en-US" dirty="0"/>
                  <a:t>For  country </a:t>
                </a:r>
                <a14:m>
                  <m:oMath xmlns:m="http://schemas.openxmlformats.org/officeDocument/2006/math">
                    <m:r>
                      <a:rPr lang="en-US" b="0" i="1" dirty="0" smtClean="0">
                        <a:latin typeface="Cambria Math" panose="02040503050406030204" pitchFamily="18" charset="0"/>
                      </a:rPr>
                      <m:t>𝑆</m:t>
                    </m:r>
                  </m:oMath>
                </a14:m>
                <a:endParaRPr lang="en-US" dirty="0"/>
              </a:p>
              <a:p>
                <a:pPr lvl="2"/>
                <a:r>
                  <a:rPr lang="en-US" dirty="0"/>
                  <a:t>…</a:t>
                </a:r>
              </a:p>
              <a:p>
                <a:pPr lvl="1">
                  <a:lnSpc>
                    <a:spcPct val="120000"/>
                  </a:lnSpc>
                </a:pPr>
                <a:r>
                  <a:rPr lang="en-US" dirty="0"/>
                  <a:t>Solve for various </a:t>
                </a:r>
                <a14:m>
                  <m:oMath xmlns:m="http://schemas.openxmlformats.org/officeDocument/2006/math">
                    <m:sSub>
                      <m:sSubPr>
                        <m:ctrlPr>
                          <a:rPr lang="en-US" b="0" i="1" smtClean="0">
                            <a:solidFill>
                              <a:srgbClr val="589390"/>
                            </a:solidFill>
                            <a:latin typeface="Cambria Math" panose="02040503050406030204" pitchFamily="18" charset="0"/>
                          </a:rPr>
                        </m:ctrlPr>
                      </m:sSubPr>
                      <m:e>
                        <m:r>
                          <a:rPr lang="en-US" b="0" i="1" smtClean="0">
                            <a:solidFill>
                              <a:srgbClr val="589390"/>
                            </a:solidFill>
                            <a:latin typeface="Cambria Math" panose="02040503050406030204" pitchFamily="18" charset="0"/>
                          </a:rPr>
                          <m:t>𝜃</m:t>
                        </m:r>
                      </m:e>
                      <m:sub>
                        <m:r>
                          <a:rPr lang="en-US" b="0" i="1" smtClean="0">
                            <a:solidFill>
                              <a:srgbClr val="589390"/>
                            </a:solidFill>
                            <a:latin typeface="Cambria Math" panose="02040503050406030204" pitchFamily="18" charset="0"/>
                          </a:rPr>
                          <m:t>𝑡</m:t>
                        </m:r>
                      </m:sub>
                    </m:sSub>
                  </m:oMath>
                </a14:m>
                <a:r>
                  <a:rPr lang="en-US" dirty="0"/>
                  <a:t>s using for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br>
                  <a:rPr lang="en-US" dirty="0"/>
                </a:br>
                <a14:m>
                  <m:oMath xmlns:m="http://schemas.openxmlformats.org/officeDocument/2006/math">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𝑡</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𝑡</m:t>
                                        </m:r>
                                      </m:sub>
                                      <m:sup>
                                        <m:r>
                                          <a:rPr lang="en-US" i="1">
                                            <a:latin typeface="Cambria Math" panose="02040503050406030204" pitchFamily="18" charset="0"/>
                                          </a:rPr>
                                          <m:t>𝐾</m:t>
                                        </m:r>
                                        <m:r>
                                          <a:rPr lang="en-US" i="1">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𝑖</m:t>
                                            </m:r>
                                          </m:e>
                                        </m:acc>
                                      </m:sup>
                                    </m:sSubSup>
                                  </m:e>
                                </m:d>
                              </m:num>
                              <m:den>
                                <m:r>
                                  <a:rPr lang="en-US" i="1">
                                    <a:latin typeface="Cambria Math" panose="02040503050406030204" pitchFamily="18" charset="0"/>
                                  </a:rPr>
                                  <m:t>𝑑𝑡</m:t>
                                </m:r>
                              </m:den>
                            </m:f>
                          </m:e>
                        </m:groupChr>
                      </m:e>
                      <m:lim>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𝑁</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den>
                        </m:f>
                        <m:r>
                          <a:rPr lang="en-US" i="1">
                            <a:solidFill>
                              <a:srgbClr val="589390"/>
                            </a:solidFill>
                            <a:latin typeface="Cambria Math" panose="02040503050406030204" pitchFamily="18" charset="0"/>
                          </a:rPr>
                          <m:t>−</m:t>
                        </m:r>
                        <m:f>
                          <m:fPr>
                            <m:ctrlPr>
                              <a:rPr lang="en-US" i="1">
                                <a:solidFill>
                                  <a:srgbClr val="589390"/>
                                </a:solidFill>
                                <a:latin typeface="Cambria Math" panose="02040503050406030204" pitchFamily="18" charset="0"/>
                              </a:rPr>
                            </m:ctrlPr>
                          </m:fPr>
                          <m:num>
                            <m:sSup>
                              <m:sSupPr>
                                <m:ctrlPr>
                                  <a:rPr lang="en-US" i="1">
                                    <a:solidFill>
                                      <a:srgbClr val="589390"/>
                                    </a:solidFill>
                                    <a:latin typeface="Cambria Math" panose="02040503050406030204" pitchFamily="18" charset="0"/>
                                  </a:rPr>
                                </m:ctrlPr>
                              </m:sSupPr>
                              <m:e>
                                <m:r>
                                  <a:rPr lang="en-US" i="1">
                                    <a:solidFill>
                                      <a:srgbClr val="589390"/>
                                    </a:solidFill>
                                    <a:latin typeface="Cambria Math" panose="02040503050406030204" pitchFamily="18" charset="0"/>
                                  </a:rPr>
                                  <m:t>𝜏</m:t>
                                </m:r>
                              </m:e>
                              <m:sup>
                                <m:r>
                                  <a:rPr lang="en-US" b="0" i="1" smtClean="0">
                                    <a:solidFill>
                                      <a:srgbClr val="589390"/>
                                    </a:solidFill>
                                    <a:latin typeface="Cambria Math" panose="02040503050406030204" pitchFamily="18" charset="0"/>
                                  </a:rPr>
                                  <m:t>𝑁</m:t>
                                </m:r>
                              </m:sup>
                            </m:sSup>
                            <m:sSup>
                              <m:sSupPr>
                                <m:ctrlPr>
                                  <a:rPr lang="en-US" i="1">
                                    <a:solidFill>
                                      <a:srgbClr val="589390"/>
                                    </a:solidFill>
                                    <a:latin typeface="Cambria Math" panose="02040503050406030204" pitchFamily="18" charset="0"/>
                                  </a:rPr>
                                </m:ctrlPr>
                              </m:sSupPr>
                              <m:e>
                                <m:r>
                                  <a:rPr lang="en-US" i="1">
                                    <a:solidFill>
                                      <a:srgbClr val="589390"/>
                                    </a:solidFill>
                                    <a:latin typeface="Cambria Math" panose="02040503050406030204" pitchFamily="18" charset="0"/>
                                  </a:rPr>
                                  <m:t>𝑎</m:t>
                                </m:r>
                              </m:e>
                              <m:sup>
                                <m:r>
                                  <a:rPr lang="en-US" b="0" i="1" smtClean="0">
                                    <a:solidFill>
                                      <a:srgbClr val="589390"/>
                                    </a:solidFill>
                                    <a:latin typeface="Cambria Math" panose="02040503050406030204" pitchFamily="18" charset="0"/>
                                  </a:rPr>
                                  <m:t>𝑁</m:t>
                                </m:r>
                              </m:sup>
                            </m:sSup>
                          </m:num>
                          <m:den>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𝑞</m:t>
                                </m:r>
                              </m:e>
                              <m:sub>
                                <m:r>
                                  <a:rPr lang="en-US" i="1">
                                    <a:solidFill>
                                      <a:srgbClr val="589390"/>
                                    </a:solidFill>
                                    <a:latin typeface="Cambria Math" panose="02040503050406030204" pitchFamily="18" charset="0"/>
                                  </a:rPr>
                                  <m:t>𝑡</m:t>
                                </m:r>
                              </m:sub>
                              <m:sup>
                                <m:r>
                                  <a:rPr lang="en-US" i="1">
                                    <a:solidFill>
                                      <a:srgbClr val="589390"/>
                                    </a:solidFill>
                                    <a:latin typeface="Cambria Math" panose="02040503050406030204" pitchFamily="18" charset="0"/>
                                  </a:rPr>
                                  <m:t>𝐾</m:t>
                                </m:r>
                              </m:sup>
                            </m:sSubSup>
                          </m:den>
                        </m:f>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𝜇</m:t>
                            </m:r>
                          </m:e>
                          <m:sup>
                            <m:r>
                              <a:rPr lang="en-US" b="0" i="1" smtClean="0">
                                <a:solidFill>
                                  <a:schemeClr val="tx1"/>
                                </a:solidFill>
                                <a:latin typeface="Cambria Math" panose="02040503050406030204" pitchFamily="18" charset="0"/>
                              </a:rPr>
                              <m:t>𝐾</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𝐾</m:t>
                                </m:r>
                              </m:sup>
                            </m:sSup>
                          </m:sup>
                        </m:sSubSup>
                      </m:lim>
                    </m:limLow>
                    <m:r>
                      <a:rPr lang="en-US" i="1">
                        <a:latin typeface="Cambria Math" panose="02040503050406030204" pitchFamily="18" charset="0"/>
                      </a:rPr>
                      <m:t>−</m:t>
                    </m:r>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𝑡</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e>
                                </m:d>
                              </m:num>
                              <m:den>
                                <m:r>
                                  <a:rPr lang="en-US" i="1">
                                    <a:latin typeface="Cambria Math" panose="02040503050406030204" pitchFamily="18" charset="0"/>
                                  </a:rPr>
                                  <m:t>𝑑𝑡</m:t>
                                </m:r>
                              </m:den>
                            </m:f>
                          </m:e>
                        </m:groupChr>
                      </m:e>
                      <m:lim>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p>
                            <m:r>
                              <a:rPr lang="en-US" i="1">
                                <a:latin typeface="Cambria Math" panose="02040503050406030204" pitchFamily="18" charset="0"/>
                                <a:ea typeface="Cambria Math" panose="02040503050406030204" pitchFamily="18" charset="0"/>
                              </a:rPr>
                              <m:t>ℬ</m:t>
                            </m:r>
                          </m:sup>
                        </m:sSup>
                        <m:r>
                          <a:rPr lang="en-US">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𝐾</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ℬ</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sup>
                        </m:sSubSup>
                      </m:lim>
                    </m:limLow>
                    <m:r>
                      <a:rPr lang="en-US" b="0" i="1" smtClean="0">
                        <a:latin typeface="Cambria Math" panose="02040503050406030204" pitchFamily="18" charset="0"/>
                      </a:rPr>
                      <m:t>   </m:t>
                    </m:r>
                    <m:r>
                      <a:rPr lang="en-US" b="0" i="1" smtClean="0">
                        <a:solidFill>
                          <a:schemeClr val="tx1"/>
                        </a:solidFill>
                        <a:latin typeface="Cambria Math" panose="02040503050406030204" pitchFamily="18" charset="0"/>
                      </a:rPr>
                      <m:t>= </m:t>
                    </m:r>
                    <m:d>
                      <m:dPr>
                        <m:ctrlPr>
                          <a:rPr lang="de-DE" i="1">
                            <a:latin typeface="Cambria Math" panose="02040503050406030204" pitchFamily="18" charset="0"/>
                          </a:rPr>
                        </m:ctrlPr>
                      </m:dPr>
                      <m:e>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e>
                    </m:d>
                    <m:sSup>
                      <m:sSupPr>
                        <m:ctrlPr>
                          <a:rPr lang="en-US" b="0" i="1" smtClean="0">
                            <a:latin typeface="Cambria Math" panose="02040503050406030204" pitchFamily="18" charset="0"/>
                          </a:rPr>
                        </m:ctrlPr>
                      </m:sSupPr>
                      <m:e>
                        <m:acc>
                          <m:accPr>
                            <m:chr m:val="̃"/>
                            <m:ctrlPr>
                              <a:rPr lang="de-DE" i="1">
                                <a:latin typeface="Cambria Math" panose="02040503050406030204" pitchFamily="18" charset="0"/>
                              </a:rPr>
                            </m:ctrlPr>
                          </m:accPr>
                          <m:e>
                            <m:r>
                              <a:rPr lang="de-DE" i="1">
                                <a:latin typeface="Cambria Math" panose="02040503050406030204" pitchFamily="18" charset="0"/>
                              </a:rPr>
                              <m:t>𝜎</m:t>
                            </m:r>
                          </m:e>
                        </m:acc>
                      </m:e>
                      <m:sup>
                        <m:r>
                          <a:rPr lang="en-US" b="0" i="1" smtClean="0">
                            <a:latin typeface="Cambria Math" panose="02040503050406030204" pitchFamily="18" charset="0"/>
                          </a:rPr>
                          <m:t>2</m:t>
                        </m:r>
                      </m:sup>
                    </m:sSup>
                  </m:oMath>
                </a14:m>
                <a:r>
                  <a:rPr lang="en-US" dirty="0">
                    <a:solidFill>
                      <a:srgbClr val="C00000"/>
                    </a:solidFill>
                  </a:rPr>
                  <a:t>		</a:t>
                </a:r>
                <a:endParaRPr lang="en-US" dirty="0"/>
              </a:p>
              <a:p>
                <a:pPr marL="0" indent="0">
                  <a:buClr>
                    <a:schemeClr val="bg1"/>
                  </a:buClr>
                  <a:buNone/>
                </a:pP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15346392" cy="7930662"/>
              </a:xfrm>
              <a:blipFill>
                <a:blip r:embed="rId2"/>
                <a:stretch>
                  <a:fillRect l="-1073" t="-238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488EFA5-B9E7-4918-BF97-C27C2BBB1656}" type="slidenum">
              <a:rPr lang="en-US" smtClean="0"/>
              <a:t>37</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9B822A1-58DD-573B-E385-10347E4F55A4}"/>
                  </a:ext>
                </a:extLst>
              </p:cNvPr>
              <p:cNvSpPr txBox="1"/>
              <p:nvPr/>
            </p:nvSpPr>
            <p:spPr>
              <a:xfrm>
                <a:off x="12246716" y="4128172"/>
                <a:ext cx="3836563" cy="2460930"/>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𝜗</m:t>
                        </m:r>
                      </m:e>
                      <m:sub>
                        <m:r>
                          <a:rPr lang="en-US" sz="2800" i="1">
                            <a:latin typeface="Cambria Math" panose="02040503050406030204" pitchFamily="18" charset="0"/>
                          </a:rPr>
                          <m:t>𝑡</m:t>
                        </m:r>
                      </m:sub>
                    </m:sSub>
                  </m:oMath>
                </a14:m>
                <a:r>
                  <a:rPr lang="en-US" sz="2800" dirty="0"/>
                  <a:t>:= </a:t>
                </a:r>
                <a:r>
                  <a:rPr lang="en-US" sz="2800" dirty="0">
                    <a:latin typeface="+mj-lt"/>
                  </a:rPr>
                  <a:t>fraction of world net</a:t>
                </a:r>
                <a:br>
                  <a:rPr lang="en-US" sz="2800" dirty="0">
                    <a:latin typeface="+mj-lt"/>
                  </a:rPr>
                </a:br>
                <a:r>
                  <a:rPr lang="en-US" sz="2800" dirty="0">
                    <a:latin typeface="+mj-lt"/>
                  </a:rPr>
                  <a:t>worth in nominal claims</a:t>
                </a:r>
                <a:r>
                  <a:rPr lang="en-US" sz="2800" dirty="0"/>
                  <a:t> </a:t>
                </a:r>
                <a:endParaRPr lang="en-US" sz="2800" b="0" i="1" dirty="0">
                  <a:latin typeface="Cambria Math" panose="02040503050406030204" pitchFamily="18" charset="0"/>
                </a:endParaRPr>
              </a:p>
              <a:p>
                <a:r>
                  <a:rPr lang="en-US" sz="2800" b="0" dirty="0"/>
                  <a:t>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𝑁</m:t>
                            </m:r>
                          </m:sup>
                        </m:sSubSup>
                        <m:r>
                          <a:rPr lang="en-US" sz="2800" i="1">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𝑁</m:t>
                            </m:r>
                          </m:sup>
                        </m:sSubSup>
                        <m:r>
                          <a:rPr lang="en-US" sz="2800" i="1" dirty="0">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𝑆</m:t>
                            </m:r>
                          </m:sup>
                        </m:sSubSup>
                        <m:r>
                          <a:rPr lang="en-US" sz="2800" i="1">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𝑆</m:t>
                            </m:r>
                          </m:sup>
                        </m:sSub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Sub>
                      </m:den>
                    </m:f>
                  </m:oMath>
                </a14:m>
                <a:r>
                  <a:rPr lang="en-US" sz="2800" dirty="0"/>
                  <a:t>,  </a:t>
                </a:r>
              </a:p>
              <a:p>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𝜂</m:t>
                        </m:r>
                      </m:e>
                      <m:sub>
                        <m:r>
                          <a:rPr lang="en-US" sz="2800" b="0" i="1" smtClean="0">
                            <a:latin typeface="Cambria Math" panose="02040503050406030204" pitchFamily="18" charset="0"/>
                          </a:rPr>
                          <m:t>𝑡</m:t>
                        </m:r>
                      </m:sub>
                      <m:sup>
                        <m:r>
                          <a:rPr lang="en-US" sz="2800" b="0" i="1" smtClean="0">
                            <a:latin typeface="Cambria Math" panose="02040503050406030204" pitchFamily="18" charset="0"/>
                          </a:rPr>
                          <m:t>𝑁</m:t>
                        </m:r>
                      </m:sup>
                    </m:sSub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up>
                            <m:r>
                              <a:rPr lang="en-US" sz="2800" b="0" i="1" smtClean="0">
                                <a:latin typeface="Cambria Math" panose="02040503050406030204" pitchFamily="18" charset="0"/>
                              </a:rPr>
                              <m:t>𝑁</m:t>
                            </m:r>
                          </m:sup>
                        </m:sSub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Sub>
                      </m:den>
                    </m:f>
                  </m:oMath>
                </a14:m>
                <a:r>
                  <a:rPr lang="en-US" dirty="0"/>
                  <a:t>.</a:t>
                </a:r>
              </a:p>
            </p:txBody>
          </p:sp>
        </mc:Choice>
        <mc:Fallback xmlns="">
          <p:sp>
            <p:nvSpPr>
              <p:cNvPr id="8" name="TextBox 7">
                <a:extLst>
                  <a:ext uri="{FF2B5EF4-FFF2-40B4-BE49-F238E27FC236}">
                    <a16:creationId xmlns:a16="http://schemas.microsoft.com/office/drawing/2014/main" id="{C9B822A1-58DD-573B-E385-10347E4F55A4}"/>
                  </a:ext>
                </a:extLst>
              </p:cNvPr>
              <p:cNvSpPr txBox="1">
                <a:spLocks noRot="1" noChangeAspect="1" noMove="1" noResize="1" noEditPoints="1" noAdjustHandles="1" noChangeArrowheads="1" noChangeShapeType="1" noTextEdit="1"/>
              </p:cNvSpPr>
              <p:nvPr/>
            </p:nvSpPr>
            <p:spPr>
              <a:xfrm>
                <a:off x="12246716" y="4128172"/>
                <a:ext cx="3836563" cy="2460930"/>
              </a:xfrm>
              <a:prstGeom prst="rect">
                <a:avLst/>
              </a:prstGeom>
              <a:blipFill>
                <a:blip r:embed="rId3"/>
                <a:stretch>
                  <a:fillRect l="-2997" t="-1711" r="-1735"/>
                </a:stretch>
              </a:blipFill>
              <a:ln w="28575" cap="flat" cmpd="sng" algn="ctr">
                <a:solidFill>
                  <a:schemeClr val="dk1"/>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963669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F2C6CFC-EF02-5621-E40A-8957B3434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00BB6-0897-5E07-1EE4-FA69385FA33B}"/>
              </a:ext>
            </a:extLst>
          </p:cNvPr>
          <p:cNvSpPr>
            <a:spLocks noGrp="1"/>
          </p:cNvSpPr>
          <p:nvPr>
            <p:ph type="title"/>
          </p:nvPr>
        </p:nvSpPr>
        <p:spPr/>
        <p:txBody>
          <a:bodyPr/>
          <a:lstStyle/>
          <a:p>
            <a:r>
              <a:rPr lang="en-US" dirty="0"/>
              <a:t>Optimal Choices &amp; </a:t>
            </a:r>
            <a:r>
              <a:rPr lang="en-US" dirty="0">
                <a:solidFill>
                  <a:srgbClr val="589390"/>
                </a:solidFill>
              </a:rPr>
              <a:t>Market Clearing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E54071-83C2-85A7-CBD1-95E13D39DA67}"/>
                  </a:ext>
                </a:extLst>
              </p:cNvPr>
              <p:cNvSpPr>
                <a:spLocks noGrp="1"/>
              </p:cNvSpPr>
              <p:nvPr>
                <p:ph idx="1"/>
              </p:nvPr>
            </p:nvSpPr>
            <p:spPr>
              <a:xfrm>
                <a:off x="457200" y="1371600"/>
                <a:ext cx="15346392" cy="7930662"/>
              </a:xfrm>
            </p:spPr>
            <p:txBody>
              <a:bodyPr>
                <a:normAutofit lnSpcReduction="10000"/>
              </a:bodyPr>
              <a:lstStyle/>
              <a:p>
                <a:r>
                  <a:rPr lang="en-US" b="1" dirty="0"/>
                  <a:t>Consumption</a:t>
                </a:r>
                <a:r>
                  <a:rPr lang="en-US" dirty="0"/>
                  <a:t>				</a:t>
                </a:r>
                <a:r>
                  <a:rPr lang="en-US" b="1" dirty="0">
                    <a:solidFill>
                      <a:srgbClr val="589390"/>
                    </a:solidFill>
                  </a:rPr>
                  <a:t>Goods market</a:t>
                </a:r>
              </a:p>
              <a:p>
                <a:pPr lvl="1"/>
                <a:endParaRPr lang="en-US" b="1" dirty="0">
                  <a:solidFill>
                    <a:srgbClr val="667E84"/>
                  </a:solidFill>
                </a:endParaRPr>
              </a:p>
              <a:p>
                <a:pPr lvl="1"/>
                <a14:m>
                  <m:oMath xmlns:m="http://schemas.openxmlformats.org/officeDocument/2006/math">
                    <m:sSub>
                      <m:sSubPr>
                        <m:ctrlPr>
                          <a:rPr lang="en-US" b="1" i="1" dirty="0" smtClean="0">
                            <a:solidFill>
                              <a:srgbClr val="589390"/>
                            </a:solidFill>
                            <a:latin typeface="Cambria Math" panose="02040503050406030204" pitchFamily="18" charset="0"/>
                          </a:rPr>
                        </m:ctrlPr>
                      </m:sSubPr>
                      <m:e>
                        <m:r>
                          <a:rPr lang="en-US" b="1" i="1" dirty="0">
                            <a:solidFill>
                              <a:srgbClr val="589390"/>
                            </a:solidFill>
                            <a:latin typeface="Cambria Math" panose="02040503050406030204" pitchFamily="18" charset="0"/>
                          </a:rPr>
                          <m:t>𝒄</m:t>
                        </m:r>
                      </m:e>
                      <m:sub>
                        <m:r>
                          <a:rPr lang="en-US" b="1" i="1" dirty="0">
                            <a:solidFill>
                              <a:srgbClr val="589390"/>
                            </a:solidFill>
                            <a:latin typeface="Cambria Math" panose="02040503050406030204" pitchFamily="18" charset="0"/>
                          </a:rPr>
                          <m:t>𝒕</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𝑡</m:t>
                        </m:r>
                      </m:sub>
                    </m:sSub>
                    <m:r>
                      <a:rPr lang="en-US" i="1" dirty="0" smtClean="0">
                        <a:solidFill>
                          <a:schemeClr val="tx1"/>
                        </a:solidFill>
                        <a:latin typeface="Cambria Math" panose="02040503050406030204" pitchFamily="18" charset="0"/>
                      </a:rPr>
                      <m:t>⇒</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𝐶</m:t>
                        </m:r>
                      </m:e>
                      <m:sub>
                        <m:r>
                          <a:rPr lang="en-US" i="1" dirty="0">
                            <a:solidFill>
                              <a:srgbClr val="667E84"/>
                            </a:solidFill>
                            <a:latin typeface="Cambria Math" panose="02040503050406030204" pitchFamily="18" charset="0"/>
                          </a:rPr>
                          <m:t>𝑡</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limLow>
                      <m:limLowPr>
                        <m:ctrlPr>
                          <a:rPr lang="en-US" b="0" i="1" dirty="0" smtClean="0">
                            <a:solidFill>
                              <a:schemeClr val="tx1"/>
                            </a:solidFill>
                            <a:latin typeface="Cambria Math" panose="02040503050406030204" pitchFamily="18" charset="0"/>
                          </a:rPr>
                        </m:ctrlPr>
                      </m:limLowPr>
                      <m:e>
                        <m:groupChr>
                          <m:groupChrPr>
                            <m:chr m:val="⏟"/>
                            <m:ctrlPr>
                              <a:rPr lang="en-US" b="0" i="1" dirty="0" smtClean="0">
                                <a:solidFill>
                                  <a:schemeClr val="tx1"/>
                                </a:solidFill>
                                <a:latin typeface="Cambria Math" panose="02040503050406030204" pitchFamily="18" charset="0"/>
                              </a:rPr>
                            </m:ctrlPr>
                          </m:groupChr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𝑞</m:t>
                                    </m:r>
                                  </m:e>
                                  <m:sub>
                                    <m:r>
                                      <a:rPr lang="en-US" i="1" dirty="0">
                                        <a:latin typeface="Cambria Math" panose="02040503050406030204" pitchFamily="18" charset="0"/>
                                      </a:rPr>
                                      <m:t>𝑡</m:t>
                                    </m:r>
                                  </m:sub>
                                  <m:sup>
                                    <m:r>
                                      <a:rPr lang="en-US" i="1" dirty="0">
                                        <a:latin typeface="Cambria Math" panose="02040503050406030204" pitchFamily="18" charset="0"/>
                                      </a:rPr>
                                      <m:t>𝐾</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e>
                            </m:d>
                          </m:e>
                        </m:groupChr>
                      </m:e>
                      <m:lim>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𝑁</m:t>
                            </m:r>
                          </m:e>
                          <m:sub>
                            <m:r>
                              <a:rPr lang="en-US" b="0" i="1" dirty="0" smtClean="0">
                                <a:solidFill>
                                  <a:schemeClr val="tx1"/>
                                </a:solidFill>
                                <a:latin typeface="Cambria Math" panose="02040503050406030204" pitchFamily="18" charset="0"/>
                              </a:rPr>
                              <m:t>𝑡</m:t>
                            </m:r>
                          </m:sub>
                        </m:sSub>
                      </m:lim>
                    </m:limLow>
                    <m:r>
                      <a:rPr lang="en-US" b="1" i="1">
                        <a:solidFill>
                          <a:srgbClr val="667E84"/>
                        </a:solidFill>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𝑛</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𝑁</m:t>
                        </m:r>
                      </m:sup>
                    </m:sSubSup>
                    <m:r>
                      <a:rPr lang="en-US" i="1">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𝑠</m:t>
                        </m:r>
                      </m:sup>
                    </m:sSup>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𝑡</m:t>
                        </m:r>
                      </m:sub>
                      <m:sup>
                        <m:r>
                          <a:rPr lang="en-US" i="1">
                            <a:latin typeface="Cambria Math" panose="02040503050406030204" pitchFamily="18" charset="0"/>
                          </a:rPr>
                          <m:t>𝑆</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ℊ</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𝑡</m:t>
                        </m:r>
                      </m:sub>
                    </m:sSub>
                  </m:oMath>
                </a14:m>
                <a:endParaRPr lang="en-US" dirty="0"/>
              </a:p>
              <a:p>
                <a:pPr lvl="4"/>
                <a:endParaRPr lang="en-US" dirty="0"/>
              </a:p>
              <a:p>
                <a:r>
                  <a:rPr lang="en-US" b="1" dirty="0"/>
                  <a:t>Portfolio</a:t>
                </a:r>
                <a:r>
                  <a:rPr lang="en-US" dirty="0"/>
                  <a:t>					</a:t>
                </a:r>
                <a:r>
                  <a:rPr lang="en-US" b="1" dirty="0">
                    <a:solidFill>
                      <a:srgbClr val="589390"/>
                    </a:solidFill>
                  </a:rPr>
                  <a:t>Capital market</a:t>
                </a:r>
              </a:p>
              <a:p>
                <a:pPr lvl="1"/>
                <a:r>
                  <a:rPr lang="en-US" dirty="0"/>
                  <a:t>For country </a:t>
                </a:r>
                <a14:m>
                  <m:oMath xmlns:m="http://schemas.openxmlformats.org/officeDocument/2006/math">
                    <m:r>
                      <a:rPr lang="en-US" i="1" dirty="0" smtClean="0">
                        <a:latin typeface="Cambria Math" panose="02040503050406030204" pitchFamily="18" charset="0"/>
                      </a:rPr>
                      <m:t>𝑁</m:t>
                    </m:r>
                  </m:oMath>
                </a14:m>
                <a:endParaRPr lang="en-US" dirty="0"/>
              </a:p>
              <a:p>
                <a:pPr marL="335288" lvl="1" indent="0">
                  <a:buNone/>
                </a:pPr>
                <a:r>
                  <a:rPr lang="de-DE" dirty="0"/>
                  <a:t>                                   </a:t>
                </a:r>
                <a14:m>
                  <m:oMath xmlns:m="http://schemas.openxmlformats.org/officeDocument/2006/math">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𝑁</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𝑁</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𝑁</m:t>
                            </m:r>
                          </m:sup>
                        </m:s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e>
                    </m:d>
                  </m:oMath>
                </a14:m>
                <a:endParaRPr lang="en-US" dirty="0"/>
              </a:p>
              <a:p>
                <a:pPr lvl="1"/>
                <a:r>
                  <a:rPr lang="en-US" dirty="0"/>
                  <a:t>For  country </a:t>
                </a:r>
                <a14:m>
                  <m:oMath xmlns:m="http://schemas.openxmlformats.org/officeDocument/2006/math">
                    <m:r>
                      <a:rPr lang="en-US" b="0" i="1" dirty="0" smtClean="0">
                        <a:latin typeface="Cambria Math" panose="02040503050406030204" pitchFamily="18" charset="0"/>
                      </a:rPr>
                      <m:t>𝑆</m:t>
                    </m:r>
                  </m:oMath>
                </a14:m>
                <a:endParaRPr lang="en-US" dirty="0"/>
              </a:p>
              <a:p>
                <a:pPr lvl="2"/>
                <a:r>
                  <a:rPr lang="en-US" dirty="0"/>
                  <a:t>…</a:t>
                </a:r>
              </a:p>
              <a:p>
                <a:pPr lvl="1">
                  <a:lnSpc>
                    <a:spcPct val="120000"/>
                  </a:lnSpc>
                </a:pPr>
                <a:r>
                  <a:rPr lang="en-US" dirty="0"/>
                  <a:t>Solve for various </a:t>
                </a:r>
                <a14:m>
                  <m:oMath xmlns:m="http://schemas.openxmlformats.org/officeDocument/2006/math">
                    <m:sSub>
                      <m:sSubPr>
                        <m:ctrlPr>
                          <a:rPr lang="en-US" b="0" i="1" smtClean="0">
                            <a:solidFill>
                              <a:srgbClr val="589390"/>
                            </a:solidFill>
                            <a:latin typeface="Cambria Math" panose="02040503050406030204" pitchFamily="18" charset="0"/>
                          </a:rPr>
                        </m:ctrlPr>
                      </m:sSubPr>
                      <m:e>
                        <m:r>
                          <a:rPr lang="en-US" b="0" i="1" smtClean="0">
                            <a:solidFill>
                              <a:srgbClr val="589390"/>
                            </a:solidFill>
                            <a:latin typeface="Cambria Math" panose="02040503050406030204" pitchFamily="18" charset="0"/>
                          </a:rPr>
                          <m:t>𝜃</m:t>
                        </m:r>
                      </m:e>
                      <m:sub>
                        <m:r>
                          <a:rPr lang="en-US" b="0" i="1" smtClean="0">
                            <a:solidFill>
                              <a:srgbClr val="589390"/>
                            </a:solidFill>
                            <a:latin typeface="Cambria Math" panose="02040503050406030204" pitchFamily="18" charset="0"/>
                          </a:rPr>
                          <m:t>𝑡</m:t>
                        </m:r>
                      </m:sub>
                    </m:sSub>
                  </m:oMath>
                </a14:m>
                <a:r>
                  <a:rPr lang="en-US" dirty="0"/>
                  <a:t>s using for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br>
                  <a:rPr lang="en-US" dirty="0"/>
                </a:br>
                <a14:m>
                  <m:oMath xmlns:m="http://schemas.openxmlformats.org/officeDocument/2006/math">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𝑡</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𝑡</m:t>
                                        </m:r>
                                      </m:sub>
                                      <m:sup>
                                        <m:r>
                                          <a:rPr lang="en-US" i="1">
                                            <a:latin typeface="Cambria Math" panose="02040503050406030204" pitchFamily="18" charset="0"/>
                                          </a:rPr>
                                          <m:t>𝐾</m:t>
                                        </m:r>
                                        <m:r>
                                          <a:rPr lang="en-US" i="1">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𝑖</m:t>
                                            </m:r>
                                          </m:e>
                                        </m:acc>
                                      </m:sup>
                                    </m:sSubSup>
                                  </m:e>
                                </m:d>
                              </m:num>
                              <m:den>
                                <m:r>
                                  <a:rPr lang="en-US" i="1">
                                    <a:latin typeface="Cambria Math" panose="02040503050406030204" pitchFamily="18" charset="0"/>
                                  </a:rPr>
                                  <m:t>𝑑𝑡</m:t>
                                </m:r>
                              </m:den>
                            </m:f>
                          </m:e>
                        </m:groupChr>
                      </m:e>
                      <m:lim>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𝑁</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den>
                        </m:f>
                        <m:r>
                          <a:rPr lang="en-US" i="1">
                            <a:solidFill>
                              <a:srgbClr val="589390"/>
                            </a:solidFill>
                            <a:latin typeface="Cambria Math" panose="02040503050406030204" pitchFamily="18" charset="0"/>
                          </a:rPr>
                          <m:t>−</m:t>
                        </m:r>
                        <m:f>
                          <m:fPr>
                            <m:ctrlPr>
                              <a:rPr lang="en-US" i="1">
                                <a:solidFill>
                                  <a:srgbClr val="589390"/>
                                </a:solidFill>
                                <a:latin typeface="Cambria Math" panose="02040503050406030204" pitchFamily="18" charset="0"/>
                              </a:rPr>
                            </m:ctrlPr>
                          </m:fPr>
                          <m:num>
                            <m:sSup>
                              <m:sSupPr>
                                <m:ctrlPr>
                                  <a:rPr lang="en-US" i="1">
                                    <a:solidFill>
                                      <a:srgbClr val="589390"/>
                                    </a:solidFill>
                                    <a:latin typeface="Cambria Math" panose="02040503050406030204" pitchFamily="18" charset="0"/>
                                  </a:rPr>
                                </m:ctrlPr>
                              </m:sSupPr>
                              <m:e>
                                <m:r>
                                  <a:rPr lang="en-US" i="1">
                                    <a:solidFill>
                                      <a:srgbClr val="589390"/>
                                    </a:solidFill>
                                    <a:latin typeface="Cambria Math" panose="02040503050406030204" pitchFamily="18" charset="0"/>
                                  </a:rPr>
                                  <m:t>𝜏</m:t>
                                </m:r>
                              </m:e>
                              <m:sup>
                                <m:r>
                                  <a:rPr lang="en-US" b="0" i="1" smtClean="0">
                                    <a:solidFill>
                                      <a:srgbClr val="589390"/>
                                    </a:solidFill>
                                    <a:latin typeface="Cambria Math" panose="02040503050406030204" pitchFamily="18" charset="0"/>
                                  </a:rPr>
                                  <m:t>𝑁</m:t>
                                </m:r>
                              </m:sup>
                            </m:sSup>
                            <m:sSup>
                              <m:sSupPr>
                                <m:ctrlPr>
                                  <a:rPr lang="en-US" i="1">
                                    <a:solidFill>
                                      <a:srgbClr val="589390"/>
                                    </a:solidFill>
                                    <a:latin typeface="Cambria Math" panose="02040503050406030204" pitchFamily="18" charset="0"/>
                                  </a:rPr>
                                </m:ctrlPr>
                              </m:sSupPr>
                              <m:e>
                                <m:r>
                                  <a:rPr lang="en-US" i="1">
                                    <a:solidFill>
                                      <a:srgbClr val="589390"/>
                                    </a:solidFill>
                                    <a:latin typeface="Cambria Math" panose="02040503050406030204" pitchFamily="18" charset="0"/>
                                  </a:rPr>
                                  <m:t>𝑎</m:t>
                                </m:r>
                              </m:e>
                              <m:sup>
                                <m:r>
                                  <a:rPr lang="en-US" b="0" i="1" smtClean="0">
                                    <a:solidFill>
                                      <a:srgbClr val="589390"/>
                                    </a:solidFill>
                                    <a:latin typeface="Cambria Math" panose="02040503050406030204" pitchFamily="18" charset="0"/>
                                  </a:rPr>
                                  <m:t>𝑁</m:t>
                                </m:r>
                              </m:sup>
                            </m:sSup>
                          </m:num>
                          <m:den>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𝑞</m:t>
                                </m:r>
                              </m:e>
                              <m:sub>
                                <m:r>
                                  <a:rPr lang="en-US" i="1">
                                    <a:solidFill>
                                      <a:srgbClr val="589390"/>
                                    </a:solidFill>
                                    <a:latin typeface="Cambria Math" panose="02040503050406030204" pitchFamily="18" charset="0"/>
                                  </a:rPr>
                                  <m:t>𝑡</m:t>
                                </m:r>
                              </m:sub>
                              <m:sup>
                                <m:r>
                                  <a:rPr lang="en-US" i="1">
                                    <a:solidFill>
                                      <a:srgbClr val="589390"/>
                                    </a:solidFill>
                                    <a:latin typeface="Cambria Math" panose="02040503050406030204" pitchFamily="18" charset="0"/>
                                  </a:rPr>
                                  <m:t>𝐾</m:t>
                                </m:r>
                              </m:sup>
                            </m:sSubSup>
                          </m:den>
                        </m:f>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𝜇</m:t>
                            </m:r>
                          </m:e>
                          <m:sup>
                            <m:r>
                              <a:rPr lang="en-US" b="0" i="1" smtClean="0">
                                <a:solidFill>
                                  <a:schemeClr val="tx1"/>
                                </a:solidFill>
                                <a:latin typeface="Cambria Math" panose="02040503050406030204" pitchFamily="18" charset="0"/>
                              </a:rPr>
                              <m:t>𝐾</m:t>
                            </m:r>
                          </m:sup>
                        </m:sSup>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𝜇</m:t>
                            </m:r>
                          </m:e>
                          <m:sub>
                            <m:r>
                              <a:rPr lang="en-US" b="0" i="1" smtClean="0">
                                <a:solidFill>
                                  <a:schemeClr val="tx1"/>
                                </a:solidFill>
                                <a:latin typeface="Cambria Math" panose="02040503050406030204" pitchFamily="18" charset="0"/>
                              </a:rPr>
                              <m:t>𝑡</m:t>
                            </m:r>
                          </m:sub>
                          <m:sup>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𝑞</m:t>
                                </m:r>
                              </m:e>
                              <m:sup>
                                <m:r>
                                  <a:rPr lang="en-US" b="0" i="1" smtClean="0">
                                    <a:solidFill>
                                      <a:schemeClr val="tx1"/>
                                    </a:solidFill>
                                    <a:latin typeface="Cambria Math" panose="02040503050406030204" pitchFamily="18" charset="0"/>
                                  </a:rPr>
                                  <m:t>𝐾</m:t>
                                </m:r>
                              </m:sup>
                            </m:sSup>
                          </m:sup>
                        </m:sSubSup>
                      </m:lim>
                    </m:limLow>
                    <m:r>
                      <a:rPr lang="en-US" i="1">
                        <a:latin typeface="Cambria Math" panose="02040503050406030204" pitchFamily="18" charset="0"/>
                      </a:rPr>
                      <m:t>−</m:t>
                    </m:r>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𝑡</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e>
                                </m:d>
                              </m:num>
                              <m:den>
                                <m:r>
                                  <a:rPr lang="en-US" i="1">
                                    <a:latin typeface="Cambria Math" panose="02040503050406030204" pitchFamily="18" charset="0"/>
                                  </a:rPr>
                                  <m:t>𝑑𝑡</m:t>
                                </m:r>
                              </m:den>
                            </m:f>
                          </m:e>
                        </m:groupChr>
                      </m:e>
                      <m:lim>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p>
                            <m:r>
                              <a:rPr lang="en-US" i="1">
                                <a:latin typeface="Cambria Math" panose="02040503050406030204" pitchFamily="18" charset="0"/>
                                <a:ea typeface="Cambria Math" panose="02040503050406030204" pitchFamily="18" charset="0"/>
                              </a:rPr>
                              <m:t>ℬ</m:t>
                            </m:r>
                          </m:sup>
                        </m:sSup>
                        <m:r>
                          <a:rPr lang="en-US">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𝐾</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ℬ</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sup>
                        </m:sSubSup>
                      </m:lim>
                    </m:limLow>
                    <m:r>
                      <a:rPr lang="en-US" b="0" i="1" smtClean="0">
                        <a:latin typeface="Cambria Math" panose="02040503050406030204" pitchFamily="18" charset="0"/>
                      </a:rPr>
                      <m:t>   </m:t>
                    </m:r>
                    <m:r>
                      <a:rPr lang="en-US" b="0" i="1" smtClean="0">
                        <a:solidFill>
                          <a:schemeClr val="tx1"/>
                        </a:solidFill>
                        <a:latin typeface="Cambria Math" panose="02040503050406030204" pitchFamily="18" charset="0"/>
                      </a:rPr>
                      <m:t>= </m:t>
                    </m:r>
                    <m:d>
                      <m:dPr>
                        <m:ctrlPr>
                          <a:rPr lang="de-DE" i="1">
                            <a:latin typeface="Cambria Math" panose="02040503050406030204" pitchFamily="18" charset="0"/>
                          </a:rPr>
                        </m:ctrlPr>
                      </m:dPr>
                      <m:e>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e>
                    </m:d>
                    <m:sSup>
                      <m:sSupPr>
                        <m:ctrlPr>
                          <a:rPr lang="en-US" b="0" i="1" smtClean="0">
                            <a:latin typeface="Cambria Math" panose="02040503050406030204" pitchFamily="18" charset="0"/>
                          </a:rPr>
                        </m:ctrlPr>
                      </m:sSupPr>
                      <m:e>
                        <m:acc>
                          <m:accPr>
                            <m:chr m:val="̃"/>
                            <m:ctrlPr>
                              <a:rPr lang="de-DE" i="1">
                                <a:latin typeface="Cambria Math" panose="02040503050406030204" pitchFamily="18" charset="0"/>
                              </a:rPr>
                            </m:ctrlPr>
                          </m:accPr>
                          <m:e>
                            <m:r>
                              <a:rPr lang="de-DE" i="1">
                                <a:latin typeface="Cambria Math" panose="02040503050406030204" pitchFamily="18" charset="0"/>
                              </a:rPr>
                              <m:t>𝜎</m:t>
                            </m:r>
                          </m:e>
                        </m:acc>
                      </m:e>
                      <m:sup>
                        <m:r>
                          <a:rPr lang="en-US" b="0" i="1" smtClean="0">
                            <a:latin typeface="Cambria Math" panose="02040503050406030204" pitchFamily="18" charset="0"/>
                          </a:rPr>
                          <m:t>2</m:t>
                        </m:r>
                      </m:sup>
                    </m:sSup>
                  </m:oMath>
                </a14:m>
                <a:r>
                  <a:rPr lang="en-US" dirty="0">
                    <a:solidFill>
                      <a:srgbClr val="C00000"/>
                    </a:solidFill>
                  </a:rPr>
                  <a:t>		</a:t>
                </a:r>
                <a:endParaRPr lang="en-US" dirty="0"/>
              </a:p>
              <a:p>
                <a:pPr marL="0" indent="0">
                  <a:buClr>
                    <a:schemeClr val="bg1"/>
                  </a:buClr>
                  <a:buNone/>
                </a:pPr>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97E54071-83C2-85A7-CBD1-95E13D39DA67}"/>
                  </a:ext>
                </a:extLst>
              </p:cNvPr>
              <p:cNvSpPr>
                <a:spLocks noGrp="1" noRot="1" noChangeAspect="1" noMove="1" noResize="1" noEditPoints="1" noAdjustHandles="1" noChangeArrowheads="1" noChangeShapeType="1" noTextEdit="1"/>
              </p:cNvSpPr>
              <p:nvPr>
                <p:ph idx="1"/>
              </p:nvPr>
            </p:nvSpPr>
            <p:spPr>
              <a:xfrm>
                <a:off x="457200" y="1371600"/>
                <a:ext cx="15346392" cy="7930662"/>
              </a:xfrm>
              <a:blipFill>
                <a:blip r:embed="rId2"/>
                <a:stretch>
                  <a:fillRect l="-1073" t="-2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299336-2439-0119-5430-CFC4B81D75A4}"/>
                  </a:ext>
                </a:extLst>
              </p:cNvPr>
              <p:cNvSpPr txBox="1"/>
              <p:nvPr/>
            </p:nvSpPr>
            <p:spPr>
              <a:xfrm>
                <a:off x="12246716" y="4128172"/>
                <a:ext cx="3836563" cy="2460930"/>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𝜗</m:t>
                        </m:r>
                      </m:e>
                      <m:sub>
                        <m:r>
                          <a:rPr lang="en-US" sz="2800" i="1">
                            <a:latin typeface="Cambria Math" panose="02040503050406030204" pitchFamily="18" charset="0"/>
                          </a:rPr>
                          <m:t>𝑡</m:t>
                        </m:r>
                      </m:sub>
                    </m:sSub>
                  </m:oMath>
                </a14:m>
                <a:r>
                  <a:rPr lang="en-US" sz="2800" dirty="0"/>
                  <a:t>:= </a:t>
                </a:r>
                <a:r>
                  <a:rPr lang="en-US" sz="2800" dirty="0">
                    <a:latin typeface="+mj-lt"/>
                  </a:rPr>
                  <a:t>fraction of world net</a:t>
                </a:r>
                <a:br>
                  <a:rPr lang="en-US" sz="2800" dirty="0">
                    <a:latin typeface="+mj-lt"/>
                  </a:rPr>
                </a:br>
                <a:r>
                  <a:rPr lang="en-US" sz="2800" dirty="0">
                    <a:latin typeface="+mj-lt"/>
                  </a:rPr>
                  <a:t>worth in nominal claims</a:t>
                </a:r>
                <a:r>
                  <a:rPr lang="en-US" sz="2800" dirty="0"/>
                  <a:t> </a:t>
                </a:r>
                <a:endParaRPr lang="en-US" sz="2800" b="0" i="1" dirty="0">
                  <a:latin typeface="Cambria Math" panose="02040503050406030204" pitchFamily="18" charset="0"/>
                </a:endParaRPr>
              </a:p>
              <a:p>
                <a:r>
                  <a:rPr lang="en-US" sz="2800" b="0" dirty="0"/>
                  <a:t>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𝑁</m:t>
                            </m:r>
                          </m:sup>
                        </m:sSubSup>
                        <m:r>
                          <a:rPr lang="en-US" sz="2800" i="1">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𝑁</m:t>
                            </m:r>
                          </m:sup>
                        </m:sSubSup>
                        <m:r>
                          <a:rPr lang="en-US" sz="2800" i="1" dirty="0">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ℬ</m:t>
                            </m:r>
                          </m:e>
                          <m:sub>
                            <m:r>
                              <a:rPr lang="en-US" sz="2800" i="1">
                                <a:latin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𝑆</m:t>
                            </m:r>
                          </m:sup>
                        </m:sSubSup>
                        <m:r>
                          <a:rPr lang="en-US" sz="2800" i="1">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𝑡</m:t>
                            </m:r>
                          </m:sub>
                          <m:sup>
                            <m:r>
                              <a:rPr lang="en-US" sz="2800" b="0" i="1" smtClean="0">
                                <a:latin typeface="Cambria Math" panose="02040503050406030204" pitchFamily="18" charset="0"/>
                                <a:ea typeface="Cambria Math" panose="02040503050406030204" pitchFamily="18" charset="0"/>
                              </a:rPr>
                              <m:t>𝑆</m:t>
                            </m:r>
                          </m:sup>
                        </m:sSub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Sub>
                      </m:den>
                    </m:f>
                  </m:oMath>
                </a14:m>
                <a:r>
                  <a:rPr lang="en-US" sz="2800" dirty="0"/>
                  <a:t>,  </a:t>
                </a:r>
              </a:p>
              <a:p>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𝜂</m:t>
                        </m:r>
                      </m:e>
                      <m:sub>
                        <m:r>
                          <a:rPr lang="en-US" sz="2800" b="0" i="1" smtClean="0">
                            <a:latin typeface="Cambria Math" panose="02040503050406030204" pitchFamily="18" charset="0"/>
                          </a:rPr>
                          <m:t>𝑡</m:t>
                        </m:r>
                      </m:sub>
                      <m:sup>
                        <m:r>
                          <a:rPr lang="en-US" sz="2800" b="0" i="1" smtClean="0">
                            <a:latin typeface="Cambria Math" panose="02040503050406030204" pitchFamily="18" charset="0"/>
                          </a:rPr>
                          <m:t>𝑁</m:t>
                        </m:r>
                      </m:sup>
                    </m:sSub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up>
                            <m:r>
                              <a:rPr lang="en-US" sz="2800" b="0" i="1" smtClean="0">
                                <a:latin typeface="Cambria Math" panose="02040503050406030204" pitchFamily="18" charset="0"/>
                              </a:rPr>
                              <m:t>𝑁</m:t>
                            </m:r>
                          </m:sup>
                        </m:sSub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𝑡</m:t>
                            </m:r>
                          </m:sub>
                        </m:sSub>
                      </m:den>
                    </m:f>
                  </m:oMath>
                </a14:m>
                <a:r>
                  <a:rPr lang="en-US" dirty="0"/>
                  <a:t>.</a:t>
                </a:r>
              </a:p>
            </p:txBody>
          </p:sp>
        </mc:Choice>
        <mc:Fallback xmlns="">
          <p:sp>
            <p:nvSpPr>
              <p:cNvPr id="8" name="TextBox 7">
                <a:extLst>
                  <a:ext uri="{FF2B5EF4-FFF2-40B4-BE49-F238E27FC236}">
                    <a16:creationId xmlns:a16="http://schemas.microsoft.com/office/drawing/2014/main" id="{1F299336-2439-0119-5430-CFC4B81D75A4}"/>
                  </a:ext>
                </a:extLst>
              </p:cNvPr>
              <p:cNvSpPr txBox="1">
                <a:spLocks noRot="1" noChangeAspect="1" noMove="1" noResize="1" noEditPoints="1" noAdjustHandles="1" noChangeArrowheads="1" noChangeShapeType="1" noTextEdit="1"/>
              </p:cNvSpPr>
              <p:nvPr/>
            </p:nvSpPr>
            <p:spPr>
              <a:xfrm>
                <a:off x="12246716" y="4128172"/>
                <a:ext cx="3836563" cy="2460930"/>
              </a:xfrm>
              <a:prstGeom prst="rect">
                <a:avLst/>
              </a:prstGeom>
              <a:blipFill>
                <a:blip r:embed="rId3"/>
                <a:stretch>
                  <a:fillRect l="-2997" t="-1711" r="-1735"/>
                </a:stretch>
              </a:blipFill>
              <a:ln w="28575"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A4C5B7-78F5-C6B1-5980-A2E4288C1345}"/>
                  </a:ext>
                </a:extLst>
              </p:cNvPr>
              <p:cNvSpPr txBox="1"/>
              <p:nvPr/>
            </p:nvSpPr>
            <p:spPr>
              <a:xfrm>
                <a:off x="11123853" y="6824354"/>
                <a:ext cx="5002203" cy="2714974"/>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limLow>
                        <m:limLowPr>
                          <m:ctrlPr>
                            <a:rPr lang="de-DE" b="0" i="1" smtClean="0">
                              <a:latin typeface="Cambria Math" panose="02040503050406030204" pitchFamily="18" charset="0"/>
                            </a:rPr>
                          </m:ctrlPr>
                        </m:limLowPr>
                        <m:e>
                          <m:groupChr>
                            <m:groupChrPr>
                              <m:chr m:val="⏟"/>
                              <m:ctrlPr>
                                <a:rPr lang="de-DE" b="0" i="1" smtClean="0">
                                  <a:latin typeface="Cambria Math" panose="02040503050406030204" pitchFamily="18" charset="0"/>
                                </a:rPr>
                              </m:ctrlPr>
                            </m:groupChrPr>
                            <m:e>
                              <m:d>
                                <m:dPr>
                                  <m:ctrlPr>
                                    <a:rPr lang="de-DE"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r>
                                        <a:rPr lang="en-US" i="1">
                                          <a:latin typeface="Cambria Math" panose="02040503050406030204" pitchFamily="18" charset="0"/>
                                          <a:ea typeface="Cambria Math" panose="02040503050406030204" pitchFamily="18" charset="0"/>
                                        </a:rPr>
                                        <m:t>ℬ</m:t>
                                      </m:r>
                                    </m:sup>
                                  </m:sSubSup>
                                  <m:r>
                                    <a:rPr lang="en-US" i="1">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e>
                              </m:d>
                            </m:e>
                          </m:groupChr>
                        </m:e>
                        <m:lim>
                          <m:sSubSup>
                            <m:sSubSupPr>
                              <m:ctrlPr>
                                <a:rPr lang="en-US" b="0" i="1" smtClean="0">
                                  <a:latin typeface="Cambria Math" panose="02040503050406030204" pitchFamily="18" charset="0"/>
                                </a:rPr>
                              </m:ctrlPr>
                            </m:sSubSupPr>
                            <m:e>
                              <m:acc>
                                <m:accPr>
                                  <m:chr m:val="̌"/>
                                  <m:ctrlPr>
                                    <a:rPr lang="de-DE" b="0" i="1" smtClean="0">
                                      <a:latin typeface="Cambria Math" panose="02040503050406030204" pitchFamily="18" charset="0"/>
                                    </a:rPr>
                                  </m:ctrlPr>
                                </m:accPr>
                                <m:e>
                                  <m:r>
                                    <a:rPr lang="en-US" b="0" i="1" smtClean="0">
                                      <a:latin typeface="Cambria Math" panose="02040503050406030204" pitchFamily="18" charset="0"/>
                                    </a:rPr>
                                    <m:t>𝜇</m:t>
                                  </m:r>
                                </m:e>
                              </m:acc>
                            </m:e>
                            <m:sub>
                              <m:r>
                                <a:rPr lang="en-US" b="0" i="1" smtClean="0">
                                  <a:latin typeface="Cambria Math" panose="02040503050406030204" pitchFamily="18" charset="0"/>
                                </a:rPr>
                                <m:t>𝑡</m:t>
                              </m:r>
                            </m:sub>
                            <m:sup>
                              <m:r>
                                <a:rPr lang="en-US" b="0" i="1" smtClean="0">
                                  <a:latin typeface="Cambria Math" panose="02040503050406030204" pitchFamily="18" charset="0"/>
                                </a:rPr>
                                <m:t>𝐵</m:t>
                              </m:r>
                            </m:sup>
                          </m:sSubSup>
                          <m:r>
                            <a:rPr lang="en-US" b="0" i="1" smtClean="0">
                              <a:latin typeface="Cambria Math" panose="02040503050406030204" pitchFamily="18" charset="0"/>
                            </a:rPr>
                            <m:t>:=</m:t>
                          </m:r>
                        </m:lim>
                      </m:limLow>
                      <m:f>
                        <m:fPr>
                          <m:ctrlPr>
                            <a:rPr lang="en-US" b="0" i="1" smtClean="0">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𝑡</m:t>
                              </m:r>
                            </m:sub>
                          </m:sSub>
                        </m:den>
                      </m:f>
                      <m:r>
                        <a:rPr lang="de-DE" b="0" i="1" smtClean="0">
                          <a:latin typeface="Cambria Math" panose="02040503050406030204" pitchFamily="18" charset="0"/>
                        </a:rPr>
                        <m:t>+</m:t>
                      </m:r>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d>
                                <m:dPr>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𝑡</m:t>
                                      </m:r>
                                    </m:sub>
                                    <m:sup>
                                      <m:r>
                                        <a:rPr lang="en-US" b="0" i="1" smtClean="0">
                                          <a:latin typeface="Cambria Math" panose="02040503050406030204" pitchFamily="18" charset="0"/>
                                        </a:rPr>
                                        <m:t>𝑁</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𝑁</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𝜅</m:t>
                                      </m:r>
                                    </m:e>
                                    <m:sup>
                                      <m:r>
                                        <a:rPr lang="en-US" b="0" i="1" smtClean="0">
                                          <a:latin typeface="Cambria Math" panose="02040503050406030204" pitchFamily="18" charset="0"/>
                                        </a:rPr>
                                        <m:t>𝑁</m:t>
                                      </m:r>
                                    </m:sup>
                                  </m:sSup>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de-D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ℊ</m:t>
                                      </m:r>
                                    </m:e>
                                    <m:sub>
                                      <m:r>
                                        <a:rPr lang="de-DE" i="1">
                                          <a:latin typeface="Cambria Math" panose="02040503050406030204" pitchFamily="18" charset="0"/>
                                          <a:ea typeface="Cambria Math" panose="02040503050406030204" pitchFamily="18" charset="0"/>
                                        </a:rPr>
                                        <m:t>𝑡</m:t>
                                      </m:r>
                                    </m:sub>
                                  </m:sSub>
                                </m:e>
                              </m:d>
                            </m:e>
                          </m:groupChr>
                        </m:e>
                        <m:lim>
                          <m:sSubSup>
                            <m:sSubSupPr>
                              <m:ctrlPr>
                                <a:rPr lang="en-US" b="0" i="1" smtClean="0">
                                  <a:solidFill>
                                    <a:srgbClr val="667E84"/>
                                  </a:solidFill>
                                  <a:latin typeface="Cambria Math" panose="02040503050406030204" pitchFamily="18" charset="0"/>
                                </a:rPr>
                              </m:ctrlPr>
                            </m:sSubSupPr>
                            <m:e>
                              <m:r>
                                <a:rPr lang="en-US" b="0" i="1" smtClean="0">
                                  <a:solidFill>
                                    <a:srgbClr val="667E84"/>
                                  </a:solidFill>
                                  <a:latin typeface="Cambria Math" panose="02040503050406030204" pitchFamily="18" charset="0"/>
                                </a:rPr>
                                <m:t>𝑠</m:t>
                              </m:r>
                            </m:e>
                            <m:sub>
                              <m:r>
                                <a:rPr lang="en-US" b="0" i="1" smtClean="0">
                                  <a:solidFill>
                                    <a:srgbClr val="667E84"/>
                                  </a:solidFill>
                                  <a:latin typeface="Cambria Math" panose="02040503050406030204" pitchFamily="18" charset="0"/>
                                </a:rPr>
                                <m:t>𝑡</m:t>
                              </m:r>
                            </m:sub>
                            <m:sup>
                              <m:r>
                                <a:rPr lang="en-US" b="0" i="1" smtClean="0">
                                  <a:solidFill>
                                    <a:srgbClr val="667E84"/>
                                  </a:solidFill>
                                  <a:latin typeface="Cambria Math" panose="02040503050406030204" pitchFamily="18" charset="0"/>
                                </a:rPr>
                                <m:t>𝐴</m:t>
                              </m:r>
                            </m:sup>
                          </m:sSubSup>
                          <m:r>
                            <a:rPr lang="en-US" b="0" i="1" smtClean="0">
                              <a:solidFill>
                                <a:srgbClr val="667E84"/>
                              </a:solidFill>
                              <a:latin typeface="Cambria Math" panose="02040503050406030204" pitchFamily="18" charset="0"/>
                            </a:rPr>
                            <m:t>≔</m:t>
                          </m:r>
                        </m:lim>
                      </m:limLow>
                      <m:r>
                        <a:rPr lang="en-US" b="0" i="1" smtClean="0">
                          <a:latin typeface="Cambria Math" panose="02040503050406030204" pitchFamily="18" charset="0"/>
                        </a:rPr>
                        <m:t>=0</m:t>
                      </m:r>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𝑡</m:t>
                          </m:r>
                        </m:sub>
                        <m:sup>
                          <m:r>
                            <a:rPr lang="en-US" i="1">
                              <a:latin typeface="Cambria Math" panose="02040503050406030204" pitchFamily="18" charset="0"/>
                            </a:rPr>
                            <m:t>𝐵</m:t>
                          </m:r>
                        </m:sup>
                      </m:sSubSup>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𝐾</m:t>
                                      </m:r>
                                    </m:sup>
                                  </m:sSub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𝑡</m:t>
                                      </m:r>
                                    </m:sub>
                                  </m:sSub>
                                </m:den>
                              </m:f>
                            </m:e>
                          </m:groupChr>
                        </m:e>
                        <m:lim>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𝜗</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den>
                          </m:f>
                        </m:lim>
                      </m:limLow>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𝐾</m:t>
                              </m:r>
                            </m:sup>
                          </m:sSubSup>
                        </m:den>
                      </m:f>
                      <m:sSub>
                        <m:sSubPr>
                          <m:ctrlPr>
                            <a:rPr lang="de-D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ℊ</m:t>
                          </m:r>
                        </m:e>
                        <m:sub>
                          <m:r>
                            <a:rPr lang="de-DE" i="1">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rPr>
                        <m:t>=</m:t>
                      </m:r>
                      <m:r>
                        <a:rPr lang="en-US" b="0" i="1" smtClean="0">
                          <a:solidFill>
                            <a:srgbClr val="589390"/>
                          </a:solidFill>
                          <a:latin typeface="Cambria Math" panose="02040503050406030204" pitchFamily="18" charset="0"/>
                        </a:rPr>
                        <m:t>−</m:t>
                      </m:r>
                      <m:f>
                        <m:fPr>
                          <m:ctrlPr>
                            <a:rPr lang="en-US" i="1">
                              <a:solidFill>
                                <a:srgbClr val="589390"/>
                              </a:solidFill>
                              <a:latin typeface="Cambria Math" panose="02040503050406030204" pitchFamily="18" charset="0"/>
                            </a:rPr>
                          </m:ctrlPr>
                        </m:fPr>
                        <m:num>
                          <m:sSubSup>
                            <m:sSubSupPr>
                              <m:ctrlPr>
                                <a:rPr lang="en-US" i="1">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𝜏</m:t>
                              </m:r>
                            </m:e>
                            <m:sub>
                              <m:r>
                                <a:rPr lang="en-US" i="1">
                                  <a:solidFill>
                                    <a:srgbClr val="589390"/>
                                  </a:solidFill>
                                  <a:latin typeface="Cambria Math" panose="02040503050406030204" pitchFamily="18" charset="0"/>
                                </a:rPr>
                                <m:t>𝑡</m:t>
                              </m:r>
                            </m:sub>
                            <m:sup>
                              <m:r>
                                <a:rPr lang="en-US" b="0" i="1" smtClean="0">
                                  <a:solidFill>
                                    <a:srgbClr val="589390"/>
                                  </a:solidFill>
                                  <a:latin typeface="Cambria Math" panose="02040503050406030204" pitchFamily="18" charset="0"/>
                                </a:rPr>
                                <m:t>𝑁</m:t>
                              </m:r>
                            </m:sup>
                          </m:sSubSup>
                          <m:sSubSup>
                            <m:sSubSupPr>
                              <m:ctrlPr>
                                <a:rPr lang="en-US" b="0" i="1" smtClean="0">
                                  <a:solidFill>
                                    <a:srgbClr val="589390"/>
                                  </a:solidFill>
                                  <a:latin typeface="Cambria Math" panose="02040503050406030204" pitchFamily="18" charset="0"/>
                                </a:rPr>
                              </m:ctrlPr>
                            </m:sSubSupPr>
                            <m:e>
                              <m:r>
                                <a:rPr lang="en-US" i="1">
                                  <a:solidFill>
                                    <a:srgbClr val="589390"/>
                                  </a:solidFill>
                                  <a:latin typeface="Cambria Math" panose="02040503050406030204" pitchFamily="18" charset="0"/>
                                </a:rPr>
                                <m:t>𝑎</m:t>
                              </m:r>
                            </m:e>
                            <m:sub>
                              <m:r>
                                <a:rPr lang="en-US" i="1">
                                  <a:solidFill>
                                    <a:srgbClr val="589390"/>
                                  </a:solidFill>
                                  <a:latin typeface="Cambria Math" panose="02040503050406030204" pitchFamily="18" charset="0"/>
                                </a:rPr>
                                <m:t>𝑡</m:t>
                              </m:r>
                            </m:sub>
                            <m:sup>
                              <m:r>
                                <a:rPr lang="en-US" b="0" i="1" smtClean="0">
                                  <a:solidFill>
                                    <a:srgbClr val="589390"/>
                                  </a:solidFill>
                                  <a:latin typeface="Cambria Math" panose="02040503050406030204" pitchFamily="18" charset="0"/>
                                </a:rPr>
                                <m:t>𝑁</m:t>
                              </m:r>
                            </m:sup>
                          </m:sSubSup>
                          <m:d>
                            <m:dPr>
                              <m:ctrlPr>
                                <a:rPr lang="en-US" i="1">
                                  <a:solidFill>
                                    <a:srgbClr val="589390"/>
                                  </a:solidFill>
                                  <a:latin typeface="Cambria Math" panose="02040503050406030204" pitchFamily="18" charset="0"/>
                                </a:rPr>
                              </m:ctrlPr>
                            </m:dPr>
                            <m:e>
                              <m:sSup>
                                <m:sSupPr>
                                  <m:ctrlPr>
                                    <a:rPr lang="en-US" i="1">
                                      <a:solidFill>
                                        <a:srgbClr val="589390"/>
                                      </a:solidFill>
                                      <a:latin typeface="Cambria Math" panose="02040503050406030204" pitchFamily="18" charset="0"/>
                                    </a:rPr>
                                  </m:ctrlPr>
                                </m:sSupPr>
                                <m:e>
                                  <m:r>
                                    <a:rPr lang="en-US" i="1">
                                      <a:solidFill>
                                        <a:srgbClr val="589390"/>
                                      </a:solidFill>
                                      <a:latin typeface="Cambria Math" panose="02040503050406030204" pitchFamily="18" charset="0"/>
                                    </a:rPr>
                                    <m:t>𝜅</m:t>
                                  </m:r>
                                </m:e>
                                <m:sup>
                                  <m:r>
                                    <a:rPr lang="en-US" b="0" i="1" smtClean="0">
                                      <a:solidFill>
                                        <a:srgbClr val="589390"/>
                                      </a:solidFill>
                                      <a:latin typeface="Cambria Math" panose="02040503050406030204" pitchFamily="18" charset="0"/>
                                    </a:rPr>
                                    <m:t>𝑁</m:t>
                                  </m:r>
                                </m:sup>
                              </m:sSup>
                            </m:e>
                          </m:d>
                        </m:num>
                        <m:den>
                          <m:sSubSup>
                            <m:sSubSupPr>
                              <m:ctrlPr>
                                <a:rPr lang="en-US" i="1">
                                  <a:solidFill>
                                    <a:srgbClr val="589390"/>
                                  </a:solidFill>
                                  <a:latin typeface="Cambria Math" panose="02040503050406030204" pitchFamily="18" charset="0"/>
                                  <a:ea typeface="Cambria Math" panose="02040503050406030204" pitchFamily="18" charset="0"/>
                                </a:rPr>
                              </m:ctrlPr>
                            </m:sSubSupPr>
                            <m:e>
                              <m:r>
                                <a:rPr lang="en-US" i="1">
                                  <a:solidFill>
                                    <a:srgbClr val="589390"/>
                                  </a:solidFill>
                                  <a:latin typeface="Cambria Math" panose="02040503050406030204" pitchFamily="18" charset="0"/>
                                  <a:ea typeface="Cambria Math" panose="02040503050406030204" pitchFamily="18" charset="0"/>
                                </a:rPr>
                                <m:t>𝑞</m:t>
                              </m:r>
                            </m:e>
                            <m:sub>
                              <m:r>
                                <a:rPr lang="en-US" i="1">
                                  <a:solidFill>
                                    <a:srgbClr val="589390"/>
                                  </a:solidFill>
                                  <a:latin typeface="Cambria Math" panose="02040503050406030204" pitchFamily="18" charset="0"/>
                                  <a:ea typeface="Cambria Math" panose="02040503050406030204" pitchFamily="18" charset="0"/>
                                </a:rPr>
                                <m:t>𝑡</m:t>
                              </m:r>
                            </m:sub>
                            <m:sup>
                              <m:r>
                                <a:rPr lang="en-US" i="1">
                                  <a:solidFill>
                                    <a:srgbClr val="589390"/>
                                  </a:solidFill>
                                  <a:latin typeface="Cambria Math" panose="02040503050406030204" pitchFamily="18" charset="0"/>
                                  <a:ea typeface="Cambria Math" panose="02040503050406030204" pitchFamily="18" charset="0"/>
                                </a:rPr>
                                <m:t>𝐾</m:t>
                              </m:r>
                            </m:sup>
                          </m:sSubSup>
                        </m:den>
                      </m:f>
                      <m:sSup>
                        <m:sSupPr>
                          <m:ctrlPr>
                            <a:rPr lang="en-US" i="1">
                              <a:latin typeface="Cambria Math" panose="02040503050406030204" pitchFamily="18" charset="0"/>
                            </a:rPr>
                          </m:ctrlPr>
                        </m:sSupPr>
                        <m:e>
                          <m:r>
                            <a:rPr lang="en-US" i="1">
                              <a:latin typeface="Cambria Math" panose="02040503050406030204" pitchFamily="18" charset="0"/>
                            </a:rPr>
                            <m:t>𝜅</m:t>
                          </m:r>
                        </m:e>
                        <m:sup>
                          <m:r>
                            <a:rPr lang="en-US" b="0" i="1" smtClean="0">
                              <a:latin typeface="Cambria Math" panose="02040503050406030204" pitchFamily="18" charset="0"/>
                            </a:rPr>
                            <m:t>𝑁</m:t>
                          </m:r>
                        </m:sup>
                      </m:sSup>
                    </m:oMath>
                  </m:oMathPara>
                </a14:m>
                <a:endParaRPr lang="en-US" dirty="0"/>
              </a:p>
              <a:p>
                <a:endParaRPr lang="en-US" dirty="0"/>
              </a:p>
              <a:p>
                <a:endParaRPr lang="en-US" dirty="0"/>
              </a:p>
            </p:txBody>
          </p:sp>
        </mc:Choice>
        <mc:Fallback xmlns="">
          <p:sp>
            <p:nvSpPr>
              <p:cNvPr id="6" name="TextBox 5">
                <a:extLst>
                  <a:ext uri="{FF2B5EF4-FFF2-40B4-BE49-F238E27FC236}">
                    <a16:creationId xmlns:a16="http://schemas.microsoft.com/office/drawing/2014/main" id="{74A4C5B7-78F5-C6B1-5980-A2E4288C1345}"/>
                  </a:ext>
                </a:extLst>
              </p:cNvPr>
              <p:cNvSpPr txBox="1">
                <a:spLocks noRot="1" noChangeAspect="1" noMove="1" noResize="1" noEditPoints="1" noAdjustHandles="1" noChangeArrowheads="1" noChangeShapeType="1" noTextEdit="1"/>
              </p:cNvSpPr>
              <p:nvPr/>
            </p:nvSpPr>
            <p:spPr>
              <a:xfrm>
                <a:off x="11123853" y="6824354"/>
                <a:ext cx="5002203" cy="2714974"/>
              </a:xfrm>
              <a:prstGeom prst="rect">
                <a:avLst/>
              </a:prstGeom>
              <a:blipFill>
                <a:blip r:embed="rId4"/>
                <a:stretch>
                  <a:fillRect/>
                </a:stretch>
              </a:blipFill>
              <a:ln w="28575" cap="flat" cmpd="sng" algn="ctr">
                <a:solidFill>
                  <a:schemeClr val="dk1"/>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123446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535D3E-E830-CF3D-6801-57BA5D6B6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4BD90-0507-11C8-3F0F-D580CB99C0F6}"/>
              </a:ext>
            </a:extLst>
          </p:cNvPr>
          <p:cNvSpPr>
            <a:spLocks noGrp="1"/>
          </p:cNvSpPr>
          <p:nvPr>
            <p:ph type="title"/>
          </p:nvPr>
        </p:nvSpPr>
        <p:spPr/>
        <p:txBody>
          <a:bodyPr/>
          <a:lstStyle/>
          <a:p>
            <a:r>
              <a:rPr lang="en-US" dirty="0"/>
              <a:t>Optimal Choices &amp; </a:t>
            </a:r>
            <a:r>
              <a:rPr lang="en-US" dirty="0">
                <a:solidFill>
                  <a:srgbClr val="589390"/>
                </a:solidFill>
              </a:rPr>
              <a:t>Market Clearing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1D7F75-FC90-32BF-2E4D-1F4589BE860A}"/>
                  </a:ext>
                </a:extLst>
              </p:cNvPr>
              <p:cNvSpPr>
                <a:spLocks noGrp="1"/>
              </p:cNvSpPr>
              <p:nvPr>
                <p:ph idx="1"/>
              </p:nvPr>
            </p:nvSpPr>
            <p:spPr>
              <a:xfrm>
                <a:off x="457200" y="1371600"/>
                <a:ext cx="15346392" cy="7930662"/>
              </a:xfrm>
            </p:spPr>
            <p:txBody>
              <a:bodyPr>
                <a:normAutofit/>
              </a:bodyPr>
              <a:lstStyle/>
              <a:p>
                <a:r>
                  <a:rPr lang="en-US" b="1" dirty="0"/>
                  <a:t>Consumption</a:t>
                </a:r>
                <a:r>
                  <a:rPr lang="en-US" dirty="0"/>
                  <a:t>				</a:t>
                </a:r>
                <a:r>
                  <a:rPr lang="en-US" b="1" dirty="0">
                    <a:solidFill>
                      <a:srgbClr val="589390"/>
                    </a:solidFill>
                  </a:rPr>
                  <a:t>Goods market</a:t>
                </a:r>
              </a:p>
              <a:p>
                <a:pPr lvl="1"/>
                <a:endParaRPr lang="en-US" b="1" dirty="0">
                  <a:solidFill>
                    <a:srgbClr val="667E84"/>
                  </a:solidFill>
                </a:endParaRPr>
              </a:p>
              <a:p>
                <a:pPr lvl="1"/>
                <a14:m>
                  <m:oMath xmlns:m="http://schemas.openxmlformats.org/officeDocument/2006/math">
                    <m:sSub>
                      <m:sSubPr>
                        <m:ctrlPr>
                          <a:rPr lang="en-US" b="1" i="1" dirty="0" smtClean="0">
                            <a:solidFill>
                              <a:srgbClr val="589390"/>
                            </a:solidFill>
                            <a:latin typeface="Cambria Math" panose="02040503050406030204" pitchFamily="18" charset="0"/>
                          </a:rPr>
                        </m:ctrlPr>
                      </m:sSubPr>
                      <m:e>
                        <m:r>
                          <a:rPr lang="en-US" b="1" i="1" dirty="0">
                            <a:solidFill>
                              <a:srgbClr val="589390"/>
                            </a:solidFill>
                            <a:latin typeface="Cambria Math" panose="02040503050406030204" pitchFamily="18" charset="0"/>
                          </a:rPr>
                          <m:t>𝒄</m:t>
                        </m:r>
                      </m:e>
                      <m:sub>
                        <m:r>
                          <a:rPr lang="en-US" b="1" i="1" dirty="0">
                            <a:solidFill>
                              <a:srgbClr val="589390"/>
                            </a:solidFill>
                            <a:latin typeface="Cambria Math" panose="02040503050406030204" pitchFamily="18" charset="0"/>
                          </a:rPr>
                          <m:t>𝒕</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𝑡</m:t>
                        </m:r>
                      </m:sub>
                    </m:sSub>
                    <m:r>
                      <a:rPr lang="en-US" i="1" dirty="0" smtClean="0">
                        <a:solidFill>
                          <a:schemeClr val="tx1"/>
                        </a:solidFill>
                        <a:latin typeface="Cambria Math" panose="02040503050406030204" pitchFamily="18" charset="0"/>
                      </a:rPr>
                      <m:t>⇒</m:t>
                    </m:r>
                    <m:sSub>
                      <m:sSubPr>
                        <m:ctrlPr>
                          <a:rPr lang="en-US" i="1" dirty="0">
                            <a:solidFill>
                              <a:srgbClr val="667E84"/>
                            </a:solidFill>
                            <a:latin typeface="Cambria Math" panose="02040503050406030204" pitchFamily="18" charset="0"/>
                          </a:rPr>
                        </m:ctrlPr>
                      </m:sSubPr>
                      <m:e>
                        <m:r>
                          <a:rPr lang="en-US" i="1" dirty="0">
                            <a:solidFill>
                              <a:srgbClr val="667E84"/>
                            </a:solidFill>
                            <a:latin typeface="Cambria Math" panose="02040503050406030204" pitchFamily="18" charset="0"/>
                          </a:rPr>
                          <m:t>𝐶</m:t>
                        </m:r>
                      </m:e>
                      <m:sub>
                        <m:r>
                          <a:rPr lang="en-US" i="1" dirty="0">
                            <a:solidFill>
                              <a:srgbClr val="667E84"/>
                            </a:solidFill>
                            <a:latin typeface="Cambria Math" panose="02040503050406030204" pitchFamily="18" charset="0"/>
                          </a:rPr>
                          <m:t>𝑡</m:t>
                        </m:r>
                      </m:sub>
                    </m:sSub>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𝜌</m:t>
                    </m:r>
                    <m:limLow>
                      <m:limLowPr>
                        <m:ctrlPr>
                          <a:rPr lang="en-US" b="0" i="1" dirty="0" smtClean="0">
                            <a:solidFill>
                              <a:schemeClr val="tx1"/>
                            </a:solidFill>
                            <a:latin typeface="Cambria Math" panose="02040503050406030204" pitchFamily="18" charset="0"/>
                          </a:rPr>
                        </m:ctrlPr>
                      </m:limLowPr>
                      <m:e>
                        <m:groupChr>
                          <m:groupChrPr>
                            <m:chr m:val="⏟"/>
                            <m:ctrlPr>
                              <a:rPr lang="en-US" b="0" i="1" dirty="0" smtClean="0">
                                <a:solidFill>
                                  <a:schemeClr val="tx1"/>
                                </a:solidFill>
                                <a:latin typeface="Cambria Math" panose="02040503050406030204" pitchFamily="18" charset="0"/>
                              </a:rPr>
                            </m:ctrlPr>
                          </m:groupChr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𝑞</m:t>
                                    </m:r>
                                  </m:e>
                                  <m:sub>
                                    <m:r>
                                      <a:rPr lang="en-US" i="1" dirty="0">
                                        <a:latin typeface="Cambria Math" panose="02040503050406030204" pitchFamily="18" charset="0"/>
                                      </a:rPr>
                                      <m:t>𝑡</m:t>
                                    </m:r>
                                  </m:sub>
                                  <m:sup>
                                    <m:r>
                                      <a:rPr lang="en-US" i="1" dirty="0">
                                        <a:latin typeface="Cambria Math" panose="02040503050406030204" pitchFamily="18" charset="0"/>
                                      </a:rPr>
                                      <m:t>𝐾</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e>
                            </m:d>
                          </m:e>
                        </m:groupChr>
                      </m:e>
                      <m:lim>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𝑁</m:t>
                            </m:r>
                          </m:e>
                          <m:sub>
                            <m:r>
                              <a:rPr lang="en-US" b="0" i="1" dirty="0" smtClean="0">
                                <a:solidFill>
                                  <a:schemeClr val="tx1"/>
                                </a:solidFill>
                                <a:latin typeface="Cambria Math" panose="02040503050406030204" pitchFamily="18" charset="0"/>
                              </a:rPr>
                              <m:t>𝑡</m:t>
                            </m:r>
                          </m:sub>
                        </m:sSub>
                      </m:lim>
                    </m:limLow>
                    <m:r>
                      <a:rPr lang="en-US" b="1" i="1">
                        <a:solidFill>
                          <a:srgbClr val="667E84"/>
                        </a:solidFill>
                        <a:latin typeface="Cambria Math" panose="02040503050406030204" pitchFamily="18" charset="0"/>
                      </a:rPr>
                      <m:t>=</m:t>
                    </m:r>
                    <m:r>
                      <a:rPr lang="en-US" i="1">
                        <a:latin typeface="Cambria Math" panose="02040503050406030204" pitchFamily="18" charset="0"/>
                      </a:rPr>
                      <m:t>𝑎</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𝑝</m:t>
                        </m:r>
                      </m:e>
                      <m:sup>
                        <m:r>
                          <a:rPr lang="en-US" b="0" i="1" smtClean="0">
                            <a:solidFill>
                              <a:srgbClr val="FF0000"/>
                            </a:solidFill>
                            <a:latin typeface="Cambria Math" panose="02040503050406030204" pitchFamily="18" charset="0"/>
                          </a:rPr>
                          <m:t>𝑛</m:t>
                        </m:r>
                      </m:sup>
                    </m:sSup>
                    <m:sSubSup>
                      <m:sSubSupPr>
                        <m:ctrlPr>
                          <a:rPr lang="en-US" b="0" i="1" smtClean="0">
                            <a:latin typeface="Cambria Math" panose="02040503050406030204" pitchFamily="18" charset="0"/>
                          </a:rPr>
                        </m:ctrlPr>
                      </m:sSubSupPr>
                      <m:e>
                        <m:r>
                          <a:rPr lang="en-US" i="1">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r>
                      <a:rPr lang="en-US" i="1">
                        <a:latin typeface="Cambria Math" panose="02040503050406030204" pitchFamily="18" charset="0"/>
                      </a:rPr>
                      <m:t>+</m:t>
                    </m:r>
                    <m:r>
                      <a:rPr lang="en-US" i="1">
                        <a:latin typeface="Cambria Math" panose="02040503050406030204" pitchFamily="18" charset="0"/>
                      </a:rPr>
                      <m:t>𝑎</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b="0" i="1" smtClean="0">
                            <a:solidFill>
                              <a:srgbClr val="FF0000"/>
                            </a:solidFill>
                            <a:latin typeface="Cambria Math" panose="02040503050406030204" pitchFamily="18" charset="0"/>
                          </a:rPr>
                          <m:t>𝑠</m:t>
                        </m:r>
                      </m:sup>
                    </m:sSup>
                    <m:sSubSup>
                      <m:sSubSupPr>
                        <m:ctrlPr>
                          <a:rPr lang="en-US" b="0" i="1" smtClean="0">
                            <a:latin typeface="Cambria Math" panose="02040503050406030204" pitchFamily="18" charset="0"/>
                          </a:rPr>
                        </m:ctrlPr>
                      </m:sSubSupPr>
                      <m:e>
                        <m:r>
                          <a:rPr lang="en-US" i="1">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𝑆</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ℊ</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oMath>
                </a14:m>
                <a:endParaRPr lang="en-US" dirty="0"/>
              </a:p>
              <a:p>
                <a:r>
                  <a:rPr lang="en-US" b="1" dirty="0"/>
                  <a:t>Portfolio</a:t>
                </a:r>
                <a:r>
                  <a:rPr lang="en-US" dirty="0"/>
                  <a:t>					</a:t>
                </a:r>
                <a:r>
                  <a:rPr lang="en-US" b="1" dirty="0">
                    <a:solidFill>
                      <a:srgbClr val="589390"/>
                    </a:solidFill>
                  </a:rPr>
                  <a:t>Capital market</a:t>
                </a:r>
              </a:p>
              <a:p>
                <a:pPr lvl="1"/>
                <a:r>
                  <a:rPr lang="en-US" dirty="0"/>
                  <a:t>For country </a:t>
                </a:r>
                <a14:m>
                  <m:oMath xmlns:m="http://schemas.openxmlformats.org/officeDocument/2006/math">
                    <m:r>
                      <a:rPr lang="en-US" i="1" dirty="0" smtClean="0">
                        <a:latin typeface="Cambria Math" panose="02040503050406030204" pitchFamily="18" charset="0"/>
                      </a:rPr>
                      <m:t>𝑁</m:t>
                    </m:r>
                  </m:oMath>
                </a14:m>
                <a:endParaRPr lang="en-US" dirty="0"/>
              </a:p>
              <a:p>
                <a:pPr marL="335288" lvl="1" indent="0">
                  <a:buNone/>
                </a:pPr>
                <a:r>
                  <a:rPr lang="de-DE" dirty="0"/>
                  <a:t>                                   </a:t>
                </a:r>
                <a14:m>
                  <m:oMath xmlns:m="http://schemas.openxmlformats.org/officeDocument/2006/math">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𝑁</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𝑁</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𝑁</m:t>
                            </m:r>
                          </m:sup>
                        </m:s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e>
                    </m:d>
                  </m:oMath>
                </a14:m>
                <a:endParaRPr lang="en-US" dirty="0"/>
              </a:p>
              <a:p>
                <a:pPr lvl="1"/>
                <a:r>
                  <a:rPr lang="en-US" dirty="0"/>
                  <a:t>For  country </a:t>
                </a:r>
                <a14:m>
                  <m:oMath xmlns:m="http://schemas.openxmlformats.org/officeDocument/2006/math">
                    <m:r>
                      <a:rPr lang="en-US" b="0" i="1" dirty="0" smtClean="0">
                        <a:latin typeface="Cambria Math" panose="02040503050406030204" pitchFamily="18" charset="0"/>
                      </a:rPr>
                      <m:t>𝑆</m:t>
                    </m:r>
                  </m:oMath>
                </a14:m>
                <a:endParaRPr lang="en-US" dirty="0"/>
              </a:p>
              <a:p>
                <a:pPr lvl="2"/>
                <a:r>
                  <a:rPr lang="en-US" dirty="0"/>
                  <a:t>…</a:t>
                </a:r>
              </a:p>
              <a:p>
                <a:pPr lvl="1">
                  <a:lnSpc>
                    <a:spcPct val="120000"/>
                  </a:lnSpc>
                </a:pPr>
                <a:r>
                  <a:rPr lang="en-US" dirty="0"/>
                  <a:t>Solve for various </a:t>
                </a:r>
                <a14:m>
                  <m:oMath xmlns:m="http://schemas.openxmlformats.org/officeDocument/2006/math">
                    <m:sSub>
                      <m:sSubPr>
                        <m:ctrlPr>
                          <a:rPr lang="en-US" b="0" i="1" smtClean="0">
                            <a:solidFill>
                              <a:srgbClr val="589390"/>
                            </a:solidFill>
                            <a:latin typeface="Cambria Math" panose="02040503050406030204" pitchFamily="18" charset="0"/>
                          </a:rPr>
                        </m:ctrlPr>
                      </m:sSubPr>
                      <m:e>
                        <m:r>
                          <a:rPr lang="en-US" b="0" i="1" smtClean="0">
                            <a:solidFill>
                              <a:srgbClr val="589390"/>
                            </a:solidFill>
                            <a:latin typeface="Cambria Math" panose="02040503050406030204" pitchFamily="18" charset="0"/>
                          </a:rPr>
                          <m:t>𝜃</m:t>
                        </m:r>
                      </m:e>
                      <m:sub>
                        <m:r>
                          <a:rPr lang="en-US" b="0" i="1" smtClean="0">
                            <a:solidFill>
                              <a:srgbClr val="589390"/>
                            </a:solidFill>
                            <a:latin typeface="Cambria Math" panose="02040503050406030204" pitchFamily="18" charset="0"/>
                          </a:rPr>
                          <m:t>𝑡</m:t>
                        </m:r>
                      </m:sub>
                    </m:sSub>
                  </m:oMath>
                </a14:m>
                <a:r>
                  <a:rPr lang="en-US" dirty="0"/>
                  <a:t>s using for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br>
                  <a:rPr lang="en-US" dirty="0"/>
                </a:b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𝐴</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ℊ</m:t>
                            </m:r>
                          </m:e>
                          <m:sub>
                            <m:r>
                              <a:rPr lang="en-US" i="1">
                                <a:latin typeface="Cambria Math" panose="02040503050406030204" pitchFamily="18" charset="0"/>
                              </a:rPr>
                              <m:t>𝑡</m:t>
                            </m:r>
                          </m:sub>
                        </m:sSub>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𝜅</m:t>
                            </m:r>
                          </m:e>
                          <m:sub>
                            <m:r>
                              <a:rPr lang="en-US" i="1">
                                <a:latin typeface="Cambria Math" panose="02040503050406030204" pitchFamily="18" charset="0"/>
                              </a:rPr>
                              <m:t>𝑡</m:t>
                            </m:r>
                          </m:sub>
                          <m:sup>
                            <m:r>
                              <a:rPr lang="en-US" b="0" i="1" smtClean="0">
                                <a:latin typeface="Cambria Math" panose="02040503050406030204" pitchFamily="18" charset="0"/>
                              </a:rPr>
                              <m:t>𝑁</m:t>
                            </m:r>
                          </m:sup>
                        </m:sSubSup>
                        <m:r>
                          <a:rPr lang="en-US" i="1">
                            <a:latin typeface="Cambria Math" panose="02040503050406030204" pitchFamily="18" charset="0"/>
                          </a:rPr>
                          <m:t>)</m:t>
                        </m:r>
                      </m:num>
                      <m:den>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𝑡</m:t>
                            </m:r>
                          </m:sub>
                          <m:sup>
                            <m:r>
                              <a:rPr lang="en-US" i="1">
                                <a:latin typeface="Cambria Math" panose="02040503050406030204" pitchFamily="18" charset="0"/>
                              </a:rPr>
                              <m:t>𝐾</m:t>
                            </m:r>
                          </m:sup>
                        </m:sSubSup>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𝜗</m:t>
                            </m:r>
                          </m:e>
                          <m:sub>
                            <m:r>
                              <a:rPr lang="en-US" i="1">
                                <a:latin typeface="Cambria Math" panose="02040503050406030204" pitchFamily="18" charset="0"/>
                              </a:rPr>
                              <m:t>𝑡</m:t>
                            </m:r>
                          </m:sub>
                        </m:sSub>
                        <m:sSubSup>
                          <m:sSubSupPr>
                            <m:ctrlPr>
                              <a:rPr lang="en-US" i="1">
                                <a:latin typeface="Cambria Math" panose="02040503050406030204" pitchFamily="18" charset="0"/>
                              </a:rPr>
                            </m:ctrlPr>
                          </m:sSubSupPr>
                          <m:e>
                            <m:r>
                              <a:rPr lang="en-US" i="1">
                                <a:latin typeface="Cambria Math" panose="02040503050406030204" pitchFamily="18" charset="0"/>
                              </a:rPr>
                              <m:t>𝜗</m:t>
                            </m:r>
                          </m:e>
                          <m:sub>
                            <m:r>
                              <a:rPr lang="en-US" i="1">
                                <a:latin typeface="Cambria Math" panose="02040503050406030204" pitchFamily="18" charset="0"/>
                              </a:rPr>
                              <m:t>𝑡</m:t>
                            </m:r>
                          </m:sub>
                          <m:sup>
                            <m:r>
                              <a:rPr lang="en-US" b="0" i="1" smtClean="0">
                                <a:latin typeface="Cambria Math" panose="02040503050406030204" pitchFamily="18" charset="0"/>
                              </a:rPr>
                              <m:t>𝑁</m:t>
                            </m:r>
                          </m:sup>
                        </m:sSub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𝜅</m:t>
                            </m:r>
                          </m:e>
                          <m:sup>
                            <m:r>
                              <a:rPr lang="en-US" b="0" i="1" smtClean="0">
                                <a:latin typeface="Cambria Math" panose="02040503050406030204" pitchFamily="18" charset="0"/>
                              </a:rPr>
                              <m:t>𝑁</m:t>
                            </m:r>
                          </m:sup>
                        </m:sSup>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𝜗</m:t>
                            </m:r>
                          </m:e>
                          <m:sub>
                            <m:r>
                              <a:rPr lang="en-US" i="1">
                                <a:latin typeface="Cambria Math" panose="02040503050406030204" pitchFamily="18" charset="0"/>
                              </a:rPr>
                              <m:t>𝑡</m:t>
                            </m:r>
                          </m:sub>
                        </m:sSub>
                      </m:den>
                    </m:f>
                    <m:r>
                      <a:rPr lang="en-US" i="1">
                        <a:latin typeface="Cambria Math" panose="02040503050406030204" pitchFamily="18" charset="0"/>
                      </a:rPr>
                      <m:t>+1)</m:t>
                    </m:r>
                    <m:sSup>
                      <m:sSupPr>
                        <m:ctrlPr>
                          <a:rPr lang="en-US" i="1">
                            <a:latin typeface="Cambria Math" panose="02040503050406030204" pitchFamily="18" charset="0"/>
                          </a:rPr>
                        </m:ctrlPr>
                      </m:sSupPr>
                      <m:e>
                        <m:acc>
                          <m:accPr>
                            <m:chr m:val="̌"/>
                            <m:ctrlPr>
                              <a:rPr lang="de-DE" i="1">
                                <a:latin typeface="Cambria Math" panose="02040503050406030204" pitchFamily="18" charset="0"/>
                              </a:rPr>
                            </m:ctrlPr>
                          </m:accPr>
                          <m:e>
                            <m:r>
                              <a:rPr lang="en-US" i="1">
                                <a:latin typeface="Cambria Math" panose="02040503050406030204" pitchFamily="18" charset="0"/>
                              </a:rPr>
                              <m:t>𝜇</m:t>
                            </m:r>
                          </m:e>
                        </m:acc>
                      </m:e>
                      <m:sup>
                        <m:r>
                          <a:rPr lang="en-US" i="1">
                            <a:latin typeface="Cambria Math" panose="02040503050406030204" pitchFamily="18" charset="0"/>
                            <a:ea typeface="Cambria Math" panose="02040503050406030204" pitchFamily="18" charset="0"/>
                          </a:rPr>
                          <m:t>ℬ</m:t>
                        </m:r>
                      </m:sup>
                    </m:sSup>
                    <m:r>
                      <a:rPr lang="en-US" i="1">
                        <a:latin typeface="Cambria Math" panose="02040503050406030204" pitchFamily="18" charset="0"/>
                        <a:ea typeface="Cambria Math" panose="02040503050406030204" pitchFamily="18" charset="0"/>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r>
                                      <a:rPr lang="en-US" i="1">
                                        <a:latin typeface="Cambria Math" panose="02040503050406030204" pitchFamily="18" charset="0"/>
                                      </a:rPr>
                                      <m:t>𝜗</m:t>
                                    </m:r>
                                  </m:sup>
                                </m:sSubSup>
                              </m:num>
                              <m:den>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𝜗</m:t>
                                    </m:r>
                                  </m:e>
                                  <m:sub>
                                    <m:r>
                                      <a:rPr lang="en-US" i="1">
                                        <a:latin typeface="Cambria Math" panose="02040503050406030204" pitchFamily="18" charset="0"/>
                                        <a:ea typeface="Cambria Math" panose="02040503050406030204" pitchFamily="18" charset="0"/>
                                      </a:rPr>
                                      <m:t>𝑡</m:t>
                                    </m:r>
                                  </m:sub>
                                </m:sSub>
                              </m:den>
                            </m:f>
                          </m:e>
                        </m:groupChr>
                      </m:e>
                      <m:lim>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𝐾</m:t>
                                </m:r>
                              </m:sup>
                            </m:sSup>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𝑡</m:t>
                            </m:r>
                          </m:sub>
                          <m:sup>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ea typeface="Cambria Math" panose="02040503050406030204" pitchFamily="18" charset="0"/>
                                  </a:rPr>
                                  <m:t>ℬ</m:t>
                                </m:r>
                              </m:sup>
                            </m:sSup>
                          </m:sup>
                        </m:sSubSup>
                      </m:lim>
                    </m:limLow>
                    <m:r>
                      <a:rPr lang="en-US" b="0" i="1" smtClean="0">
                        <a:solidFill>
                          <a:schemeClr val="tx1"/>
                        </a:solidFill>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1−</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r>
                          <a:rPr lang="en-US"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𝜃</m:t>
                            </m:r>
                          </m:e>
                          <m:sub>
                            <m:r>
                              <a:rPr lang="de-DE" i="1">
                                <a:latin typeface="Cambria Math" panose="02040503050406030204" pitchFamily="18" charset="0"/>
                              </a:rPr>
                              <m:t>𝑡</m:t>
                            </m:r>
                          </m:sub>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r>
                              <a:rPr lang="en-US"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𝑖</m:t>
                                </m:r>
                              </m:e>
                            </m:acc>
                          </m:sup>
                        </m:sSubSup>
                      </m:e>
                    </m:d>
                    <m:sSup>
                      <m:sSupPr>
                        <m:ctrlPr>
                          <a:rPr lang="en-US" b="0" i="1" smtClean="0">
                            <a:latin typeface="Cambria Math" panose="02040503050406030204" pitchFamily="18" charset="0"/>
                          </a:rPr>
                        </m:ctrlPr>
                      </m:sSupPr>
                      <m:e>
                        <m:acc>
                          <m:accPr>
                            <m:chr m:val="̃"/>
                            <m:ctrlPr>
                              <a:rPr lang="de-DE" i="1">
                                <a:latin typeface="Cambria Math" panose="02040503050406030204" pitchFamily="18" charset="0"/>
                              </a:rPr>
                            </m:ctrlPr>
                          </m:accPr>
                          <m:e>
                            <m:r>
                              <a:rPr lang="de-DE" i="1">
                                <a:latin typeface="Cambria Math" panose="02040503050406030204" pitchFamily="18" charset="0"/>
                              </a:rPr>
                              <m:t>𝜎</m:t>
                            </m:r>
                          </m:e>
                        </m:acc>
                      </m:e>
                      <m:sup>
                        <m:r>
                          <a:rPr lang="en-US" b="0" i="1" smtClean="0">
                            <a:latin typeface="Cambria Math" panose="02040503050406030204" pitchFamily="18" charset="0"/>
                          </a:rPr>
                          <m:t>2</m:t>
                        </m:r>
                      </m:sup>
                    </m:sSup>
                  </m:oMath>
                </a14:m>
                <a:r>
                  <a:rPr lang="en-US" dirty="0">
                    <a:solidFill>
                      <a:srgbClr val="C00000"/>
                    </a:solidFill>
                  </a:rPr>
                  <a:t>      (*)		</a:t>
                </a:r>
                <a:endParaRPr lang="en-US" dirty="0"/>
              </a:p>
              <a:p>
                <a:pPr marL="0" indent="0">
                  <a:buClr>
                    <a:schemeClr val="bg1"/>
                  </a:buClr>
                  <a:buNone/>
                </a:pPr>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281D7F75-FC90-32BF-2E4D-1F4589BE860A}"/>
                  </a:ext>
                </a:extLst>
              </p:cNvPr>
              <p:cNvSpPr>
                <a:spLocks noGrp="1" noRot="1" noChangeAspect="1" noMove="1" noResize="1" noEditPoints="1" noAdjustHandles="1" noChangeArrowheads="1" noChangeShapeType="1" noTextEdit="1"/>
              </p:cNvSpPr>
              <p:nvPr>
                <p:ph idx="1"/>
              </p:nvPr>
            </p:nvSpPr>
            <p:spPr>
              <a:xfrm>
                <a:off x="457200" y="1371600"/>
                <a:ext cx="15346392" cy="7930662"/>
              </a:xfrm>
              <a:blipFill>
                <a:blip r:embed="rId2"/>
                <a:stretch>
                  <a:fillRect l="-1073" t="-18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78D0620-DD45-7867-B0C7-3B748525DBC2}"/>
              </a:ext>
            </a:extLst>
          </p:cNvPr>
          <p:cNvSpPr>
            <a:spLocks noGrp="1"/>
          </p:cNvSpPr>
          <p:nvPr>
            <p:ph type="sldNum" sz="quarter" idx="12"/>
          </p:nvPr>
        </p:nvSpPr>
        <p:spPr/>
        <p:txBody>
          <a:bodyPr/>
          <a:lstStyle/>
          <a:p>
            <a:fld id="{3488EFA5-B9E7-4918-BF97-C27C2BBB1656}" type="slidenum">
              <a:rPr lang="en-US" smtClean="0"/>
              <a:t>39</a:t>
            </a:fld>
            <a:endParaRPr lang="en-US"/>
          </a:p>
        </p:txBody>
      </p:sp>
    </p:spTree>
    <p:extLst>
      <p:ext uri="{BB962C8B-B14F-4D97-AF65-F5344CB8AC3E}">
        <p14:creationId xmlns:p14="http://schemas.microsoft.com/office/powerpoint/2010/main" val="39182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35D325-26C9-0A92-14AB-4D37A7C368E6}"/>
                  </a:ext>
                </a:extLst>
              </p:cNvPr>
              <p:cNvSpPr>
                <a:spLocks noGrp="1"/>
              </p:cNvSpPr>
              <p:nvPr>
                <p:ph idx="1"/>
              </p:nvPr>
            </p:nvSpPr>
            <p:spPr/>
            <p:txBody>
              <a:bodyPr/>
              <a:lstStyle/>
              <a:p>
                <a:r>
                  <a:rPr lang="en-US" dirty="0"/>
                  <a:t>At normal times:		lower </a:t>
                </a:r>
                <a14:m>
                  <m:oMath xmlns:m="http://schemas.openxmlformats.org/officeDocument/2006/math">
                    <m:r>
                      <a:rPr lang="en-US" b="0" i="1" smtClean="0">
                        <a:latin typeface="Cambria Math" panose="02040503050406030204" pitchFamily="18" charset="0"/>
                      </a:rPr>
                      <m:t>𝑟</m:t>
                    </m:r>
                  </m:oMath>
                </a14:m>
                <a:r>
                  <a:rPr lang="en-US" dirty="0"/>
                  <a:t> 	possibly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𝑔</m:t>
                    </m:r>
                  </m:oMath>
                </a14:m>
                <a:endParaRPr lang="en-US" dirty="0"/>
              </a:p>
              <a:p>
                <a:r>
                  <a:rPr lang="en-US" dirty="0"/>
                  <a:t>At times of elevation risk:</a:t>
                </a:r>
              </a:p>
              <a:p>
                <a:pPr lvl="1">
                  <a:buClr>
                    <a:srgbClr val="589390"/>
                  </a:buClr>
                  <a:buFont typeface="Calibri" panose="020F0502020204030204" pitchFamily="34" charset="0"/>
                  <a:buChar char="+"/>
                </a:pPr>
                <a:r>
                  <a:rPr lang="en-US" sz="3600" dirty="0"/>
                  <a:t>Flight-to-Safety		issuance benefits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interest rate </a:t>
                </a:r>
                <a14:m>
                  <m:oMath xmlns:m="http://schemas.openxmlformats.org/officeDocument/2006/math">
                    <m:r>
                      <a:rPr lang="en-US" sz="3600" b="0" i="1" smtClean="0">
                        <a:latin typeface="Cambria Math" panose="02040503050406030204" pitchFamily="18" charset="0"/>
                      </a:rPr>
                      <m:t>𝑟</m:t>
                    </m:r>
                    <m:r>
                      <a:rPr lang="en-US" sz="3600" b="0" i="1" smtClean="0">
                        <a:latin typeface="Cambria Math" panose="02040503050406030204" pitchFamily="18" charset="0"/>
                      </a:rPr>
                      <m:t> ↓</m:t>
                    </m:r>
                  </m:oMath>
                </a14:m>
                <a:endParaRPr lang="en-US" sz="3600" dirty="0"/>
              </a:p>
              <a:p>
                <a:pPr lvl="1">
                  <a:buClr>
                    <a:srgbClr val="589390"/>
                  </a:buClr>
                  <a:buFont typeface="Calibri" panose="020F0502020204030204" pitchFamily="34" charset="0"/>
                  <a:buChar char="-"/>
                </a:pPr>
                <a:r>
                  <a:rPr lang="en-US" sz="3600" dirty="0"/>
                  <a:t>Exchange rate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export/import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a:t>
                </a:r>
              </a:p>
              <a:p>
                <a:pPr lvl="1">
                  <a:buFont typeface="Calibri Light" panose="020F0302020204030204" pitchFamily="34" charset="0"/>
                  <a:buChar char="-"/>
                </a:pPr>
                <a:endParaRPr lang="en-US" dirty="0"/>
              </a:p>
              <a:p>
                <a:r>
                  <a:rPr lang="en-US" dirty="0"/>
                  <a:t>What does it depend on?</a:t>
                </a:r>
              </a:p>
              <a:p>
                <a:pPr lvl="1">
                  <a:buClr>
                    <a:srgbClr val="589390"/>
                  </a:buClr>
                  <a:buFont typeface="Calibri" panose="020F0502020204030204" pitchFamily="34" charset="0"/>
                  <a:buChar char="+"/>
                </a:pPr>
                <a:r>
                  <a:rPr lang="en-US" sz="3600" dirty="0"/>
                  <a:t>Fraction on world safe asset share</a:t>
                </a:r>
                <a:br>
                  <a:rPr lang="en-US" sz="3600" dirty="0"/>
                </a:br>
                <a:r>
                  <a:rPr lang="en-US" sz="3600" dirty="0"/>
                  <a:t>(relative to country size)</a:t>
                </a:r>
              </a:p>
              <a:p>
                <a:pPr lvl="1">
                  <a:buClr>
                    <a:srgbClr val="589390"/>
                  </a:buClr>
                  <a:buFont typeface="Calibri" panose="020F0502020204030204" pitchFamily="34" charset="0"/>
                  <a:buChar char="-"/>
                </a:pPr>
                <a:r>
                  <a:rPr lang="en-US" sz="3600" dirty="0"/>
                  <a:t>(1) price stickiness (form of)</a:t>
                </a:r>
                <a:br>
                  <a:rPr lang="en-US" sz="3600" dirty="0"/>
                </a:br>
                <a:r>
                  <a:rPr lang="en-US" sz="3600" dirty="0"/>
                  <a:t>(2) home goods bias</a:t>
                </a:r>
                <a:br>
                  <a:rPr lang="en-US" sz="3600" dirty="0"/>
                </a:br>
                <a:r>
                  <a:rPr lang="en-US" sz="3600" dirty="0"/>
                  <a:t>(3) elasticity of substitution btw. home &amp; foreign goods</a:t>
                </a:r>
              </a:p>
            </p:txBody>
          </p:sp>
        </mc:Choice>
        <mc:Fallback xmlns="">
          <p:sp>
            <p:nvSpPr>
              <p:cNvPr id="2" name="Content Placeholder 1">
                <a:extLst>
                  <a:ext uri="{FF2B5EF4-FFF2-40B4-BE49-F238E27FC236}">
                    <a16:creationId xmlns:a16="http://schemas.microsoft.com/office/drawing/2014/main" id="{A135D325-26C9-0A92-14AB-4D37A7C368E6}"/>
                  </a:ext>
                </a:extLst>
              </p:cNvPr>
              <p:cNvSpPr>
                <a:spLocks noGrp="1" noRot="1" noChangeAspect="1" noMove="1" noResize="1" noEditPoints="1" noAdjustHandles="1" noChangeArrowheads="1" noChangeShapeType="1" noTextEdit="1"/>
              </p:cNvSpPr>
              <p:nvPr>
                <p:ph idx="1"/>
              </p:nvPr>
            </p:nvSpPr>
            <p:spPr>
              <a:blipFill>
                <a:blip r:embed="rId2"/>
                <a:stretch>
                  <a:fillRect l="-1062" t="-20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8F75149-AC23-3AC6-64BF-B2306A450304}"/>
              </a:ext>
            </a:extLst>
          </p:cNvPr>
          <p:cNvSpPr>
            <a:spLocks noGrp="1"/>
          </p:cNvSpPr>
          <p:nvPr>
            <p:ph type="sldNum" sz="quarter" idx="12"/>
          </p:nvPr>
        </p:nvSpPr>
        <p:spPr/>
        <p:txBody>
          <a:bodyPr/>
          <a:lstStyle/>
          <a:p>
            <a:fld id="{DDE82227-37B3-43BC-ADC8-5578DB9E1C27}" type="slidenum">
              <a:rPr lang="en-US" smtClean="0"/>
              <a:t>4</a:t>
            </a:fld>
            <a:endParaRPr lang="en-US"/>
          </a:p>
        </p:txBody>
      </p:sp>
      <p:sp>
        <p:nvSpPr>
          <p:cNvPr id="4" name="Title 3">
            <a:extLst>
              <a:ext uri="{FF2B5EF4-FFF2-40B4-BE49-F238E27FC236}">
                <a16:creationId xmlns:a16="http://schemas.microsoft.com/office/drawing/2014/main" id="{F45E66A5-C010-F7D3-BDB8-EAFD3471F068}"/>
              </a:ext>
            </a:extLst>
          </p:cNvPr>
          <p:cNvSpPr>
            <a:spLocks noGrp="1"/>
          </p:cNvSpPr>
          <p:nvPr>
            <p:ph type="title"/>
          </p:nvPr>
        </p:nvSpPr>
        <p:spPr/>
        <p:txBody>
          <a:bodyPr/>
          <a:lstStyle/>
          <a:p>
            <a:r>
              <a:rPr lang="en-US" dirty="0"/>
              <a:t>Safe Asset: Issuance </a:t>
            </a:r>
            <a:r>
              <a:rPr lang="en-US" dirty="0">
                <a:solidFill>
                  <a:srgbClr val="589390"/>
                </a:solidFill>
              </a:rPr>
              <a:t>Privilege vs. Burden</a:t>
            </a:r>
          </a:p>
        </p:txBody>
      </p:sp>
    </p:spTree>
    <p:extLst>
      <p:ext uri="{BB962C8B-B14F-4D97-AF65-F5344CB8AC3E}">
        <p14:creationId xmlns:p14="http://schemas.microsoft.com/office/powerpoint/2010/main" val="1531418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5AB9EF-C18B-8D52-95D5-26838D93DFCE}"/>
                  </a:ext>
                </a:extLst>
              </p:cNvPr>
              <p:cNvSpPr>
                <a:spLocks noGrp="1"/>
              </p:cNvSpPr>
              <p:nvPr>
                <p:ph idx="1"/>
              </p:nvPr>
            </p:nvSpPr>
            <p:spPr>
              <a:xfrm>
                <a:off x="413172" y="1530772"/>
                <a:ext cx="16336314" cy="7723187"/>
              </a:xfrm>
            </p:spPr>
            <p:txBody>
              <a:bodyPr>
                <a:normAutofit fontScale="92500"/>
              </a:bodyPr>
              <a:lstStyle/>
              <a:p>
                <a14:m>
                  <m:oMath xmlns:m="http://schemas.openxmlformats.org/officeDocument/2006/math">
                    <m:r>
                      <a:rPr lang="en-US" b="1" i="1" smtClean="0">
                        <a:solidFill>
                          <a:srgbClr val="589390"/>
                        </a:solidFill>
                        <a:latin typeface="Cambria Math" panose="02040503050406030204" pitchFamily="18" charset="0"/>
                      </a:rPr>
                      <m:t>𝜿</m:t>
                    </m:r>
                  </m:oMath>
                </a14:m>
                <a:r>
                  <a:rPr lang="en-US" b="1" dirty="0">
                    <a:solidFill>
                      <a:srgbClr val="589390"/>
                    </a:solidFill>
                  </a:rPr>
                  <a:t> Capital Share Allocation</a:t>
                </a:r>
                <a:r>
                  <a:rPr lang="en-US" dirty="0"/>
                  <a:t>						(static, period-per-period)</a:t>
                </a:r>
                <a:br>
                  <a:rPr lang="en-US" dirty="0"/>
                </a:br>
                <a:endParaRPr lang="en-US" dirty="0"/>
              </a:p>
              <a:p>
                <a:pPr marL="335288" lvl="1" indent="0">
                  <a:buNone/>
                </a:pPr>
                <a14:m>
                  <m:oMath xmlns:m="http://schemas.openxmlformats.org/officeDocument/2006/math">
                    <m:r>
                      <a:rPr lang="en-US" sz="2600" b="0" i="1" smtClean="0">
                        <a:latin typeface="Cambria Math" panose="02040503050406030204" pitchFamily="18" charset="0"/>
                      </a:rPr>
                      <m:t>𝜅</m:t>
                    </m:r>
                    <m:r>
                      <a:rPr lang="en-US" sz="2600" b="0" i="1" smtClean="0">
                        <a:latin typeface="Cambria Math" panose="02040503050406030204" pitchFamily="18" charset="0"/>
                      </a:rPr>
                      <m:t>=</m:t>
                    </m:r>
                    <m:r>
                      <a:rPr lang="en-US" sz="2600" b="0" i="1" smtClean="0">
                        <a:latin typeface="Cambria Math" panose="02040503050406030204" pitchFamily="18" charset="0"/>
                      </a:rPr>
                      <m:t>𝑓</m:t>
                    </m:r>
                    <m:d>
                      <m:dPr>
                        <m:ctrlPr>
                          <a:rPr lang="en-US" sz="2600" b="0" i="1" smtClean="0">
                            <a:latin typeface="Cambria Math" panose="02040503050406030204" pitchFamily="18" charset="0"/>
                          </a:rPr>
                        </m:ctrlPr>
                      </m:dPr>
                      <m:e>
                        <m:m>
                          <m:mPr>
                            <m:mcs>
                              <m:mc>
                                <m:mcPr>
                                  <m:count m:val="3"/>
                                  <m:mcJc m:val="center"/>
                                </m:mcPr>
                              </m:mc>
                            </m:mcs>
                            <m:ctrlPr>
                              <a:rPr lang="en-US" sz="2600" b="0" i="1" smtClean="0">
                                <a:latin typeface="Cambria Math" panose="02040503050406030204" pitchFamily="18" charset="0"/>
                              </a:rPr>
                            </m:ctrlPr>
                          </m:mPr>
                          <m:mr>
                            <m:e>
                              <m:eqArr>
                                <m:eqArrPr>
                                  <m:ctrlPr>
                                    <a:rPr lang="en-US" sz="2600" b="0" i="1" smtClean="0">
                                      <a:latin typeface="Cambria Math" panose="02040503050406030204" pitchFamily="18" charset="0"/>
                                    </a:rPr>
                                  </m:ctrlPr>
                                </m:eqArrPr>
                                <m:e>
                                  <m:r>
                                    <m:rPr>
                                      <m:nor/>
                                    </m:rPr>
                                    <a:rPr lang="en-US" sz="2600" b="0" i="0" smtClean="0">
                                      <a:latin typeface="Cambria Math" panose="02040503050406030204" pitchFamily="18" charset="0"/>
                                    </a:rPr>
                                    <m:t>production</m:t>
                                  </m:r>
                                  <m:r>
                                    <m:rPr>
                                      <m:nor/>
                                    </m:rPr>
                                    <a:rPr lang="en-US" sz="2600" b="0" i="0" smtClean="0">
                                      <a:latin typeface="Cambria Math" panose="02040503050406030204" pitchFamily="18" charset="0"/>
                                    </a:rPr>
                                    <m:t> </m:t>
                                  </m:r>
                                  <m:r>
                                    <m:rPr>
                                      <m:nor/>
                                      <m:brk m:alnAt="7"/>
                                    </m:rPr>
                                    <a:rPr lang="en-US" sz="2600" b="0" i="0" smtClean="0">
                                      <a:latin typeface="Cambria Math" panose="02040503050406030204" pitchFamily="18" charset="0"/>
                                    </a:rPr>
                                    <m:t>e</m:t>
                                  </m:r>
                                  <m:r>
                                    <m:rPr>
                                      <m:nor/>
                                    </m:rPr>
                                    <a:rPr lang="en-US" sz="2600" b="0" i="0" smtClean="0">
                                      <a:latin typeface="Cambria Math" panose="02040503050406030204" pitchFamily="18" charset="0"/>
                                    </a:rPr>
                                    <m:t>fficency</m:t>
                                  </m:r>
                                </m:e>
                                <m:e>
                                  <m:r>
                                    <m:rPr>
                                      <m:nor/>
                                    </m:rPr>
                                    <a:rPr lang="en-US" sz="2600" b="0" i="0" smtClean="0">
                                      <a:latin typeface="Cambria Math" panose="02040503050406030204" pitchFamily="18" charset="0"/>
                                    </a:rPr>
                                    <m:t>maximized</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at</m:t>
                                  </m:r>
                                </m:e>
                                <m:e>
                                  <m:r>
                                    <a:rPr lang="en-US" sz="2600" b="0" i="1" smtClean="0">
                                      <a:latin typeface="Cambria Math" panose="02040503050406030204" pitchFamily="18" charset="0"/>
                                    </a:rPr>
                                    <m:t>𝜅</m:t>
                                  </m:r>
                                  <m:r>
                                    <a:rPr lang="en-US" sz="2600" b="0" i="1" smtClean="0">
                                      <a:latin typeface="Cambria Math" panose="02040503050406030204" pitchFamily="18" charset="0"/>
                                    </a:rPr>
                                    <m:t>=1/2</m:t>
                                  </m:r>
                                </m:e>
                              </m:eqArr>
                            </m:e>
                            <m:e>
                              <m:r>
                                <a:rPr lang="en-US" sz="2600" b="0" i="1" smtClean="0">
                                  <a:latin typeface="Cambria Math" panose="02040503050406030204" pitchFamily="18" charset="0"/>
                                </a:rPr>
                                <m:t>,</m:t>
                              </m:r>
                            </m:e>
                            <m:e>
                              <m:eqArr>
                                <m:eqArrPr>
                                  <m:ctrlPr>
                                    <a:rPr lang="en-US" sz="2600" b="0" i="1" smtClean="0">
                                      <a:latin typeface="Cambria Math" panose="02040503050406030204" pitchFamily="18" charset="0"/>
                                    </a:rPr>
                                  </m:ctrlPr>
                                </m:eqArrPr>
                                <m:e>
                                  <m:r>
                                    <m:rPr>
                                      <m:nor/>
                                    </m:rPr>
                                    <a:rPr lang="en-US" sz="2600" b="0" i="0" smtClean="0">
                                      <a:latin typeface="Cambria Math" panose="02040503050406030204" pitchFamily="18" charset="0"/>
                                    </a:rPr>
                                    <m:t>tax</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incentive</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tilt</m:t>
                                  </m:r>
                                </m:e>
                                <m:e>
                                  <m:r>
                                    <m:rPr>
                                      <m:nor/>
                                    </m:rPr>
                                    <a:rPr lang="en-US" sz="2600" b="0" i="0" smtClean="0">
                                      <a:latin typeface="Cambria Math" panose="02040503050406030204" pitchFamily="18" charset="0"/>
                                    </a:rPr>
                                    <m:t>towards</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country</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with</m:t>
                                  </m:r>
                                </m:e>
                                <m:e>
                                  <m:r>
                                    <m:rPr>
                                      <m:nor/>
                                    </m:rPr>
                                    <a:rPr lang="en-US" sz="2600" b="0" i="0" smtClean="0">
                                      <a:latin typeface="Cambria Math" panose="02040503050406030204" pitchFamily="18" charset="0"/>
                                    </a:rPr>
                                    <m:t>lower</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capital</m:t>
                                  </m:r>
                                  <m:r>
                                    <m:rPr>
                                      <m:nor/>
                                    </m:rPr>
                                    <a:rPr lang="en-US" sz="2600" b="0" i="0" smtClean="0">
                                      <a:latin typeface="Cambria Math" panose="02040503050406030204" pitchFamily="18" charset="0"/>
                                    </a:rPr>
                                    <m:t> </m:t>
                                  </m:r>
                                  <m:r>
                                    <m:rPr>
                                      <m:nor/>
                                    </m:rPr>
                                    <a:rPr lang="en-US" sz="2600" b="0" i="0" smtClean="0">
                                      <a:latin typeface="Cambria Math" panose="02040503050406030204" pitchFamily="18" charset="0"/>
                                    </a:rPr>
                                    <m:t>taxes</m:t>
                                  </m:r>
                                  <m:r>
                                    <m:rPr>
                                      <m:nor/>
                                    </m:rPr>
                                    <a:rPr lang="en-US" sz="2600" b="0" i="0" smtClean="0">
                                      <a:latin typeface="Cambria Math" panose="02040503050406030204" pitchFamily="18" charset="0"/>
                                    </a:rPr>
                                    <m:t>    </m:t>
                                  </m:r>
                                </m:e>
                              </m:eqArr>
                            </m:e>
                          </m:mr>
                        </m:m>
                      </m:e>
                    </m:d>
                  </m:oMath>
                </a14:m>
                <a:r>
                  <a:rPr lang="en-US" dirty="0"/>
                  <a:t>.</a:t>
                </a:r>
              </a:p>
              <a:p>
                <a:endParaRPr lang="en-US" dirty="0"/>
              </a:p>
              <a:p>
                <a:pPr marL="335288" lvl="1" indent="0">
                  <a:buNone/>
                </a:pPr>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r>
                      <a:rPr lang="en-US" b="1" i="1" smtClean="0">
                        <a:solidFill>
                          <a:srgbClr val="589390"/>
                        </a:solidFill>
                        <a:latin typeface="Cambria Math" panose="02040503050406030204" pitchFamily="18" charset="0"/>
                      </a:rPr>
                      <m:t> </m:t>
                    </m:r>
                    <m:r>
                      <a:rPr lang="en-US" b="1" i="1" smtClean="0">
                        <a:solidFill>
                          <a:srgbClr val="589390"/>
                        </a:solidFill>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𝑁</m:t>
                    </m:r>
                  </m:oMath>
                </a14:m>
                <a:r>
                  <a:rPr lang="en-US" dirty="0"/>
                  <a:t> with higher safe asset share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oMath>
                </a14:m>
                <a:endParaRPr lang="en-US" dirty="0"/>
              </a:p>
              <a:p>
                <a14:m>
                  <m:oMath xmlns:m="http://schemas.openxmlformats.org/officeDocument/2006/math">
                    <m:r>
                      <a:rPr lang="en-US" b="1" i="1" smtClean="0">
                        <a:solidFill>
                          <a:srgbClr val="589390"/>
                        </a:solidFill>
                        <a:latin typeface="Cambria Math" panose="02040503050406030204" pitchFamily="18" charset="0"/>
                      </a:rPr>
                      <m:t>𝒅</m:t>
                    </m:r>
                    <m:r>
                      <a:rPr lang="en-US" b="1" i="1" smtClean="0">
                        <a:solidFill>
                          <a:srgbClr val="589390"/>
                        </a:solidFill>
                        <a:latin typeface="Cambria Math" panose="02040503050406030204" pitchFamily="18" charset="0"/>
                      </a:rPr>
                      <m:t>𝜼</m:t>
                    </m:r>
                  </m:oMath>
                </a14:m>
                <a:r>
                  <a:rPr lang="en-US" b="1" dirty="0">
                    <a:solidFill>
                      <a:srgbClr val="589390"/>
                    </a:solidFill>
                  </a:rPr>
                  <a:t> Net worth Share Evolution</a:t>
                </a:r>
                <a:r>
                  <a:rPr lang="en-US" dirty="0"/>
                  <a:t> 					(Forward equation)</a:t>
                </a:r>
              </a:p>
              <a:p>
                <a:pPr lvl="1"/>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𝑡</m:t>
                            </m:r>
                          </m:sub>
                        </m:sSub>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𝜅</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𝑡</m:t>
                                        </m:r>
                                      </m:sub>
                                    </m:sSub>
                                  </m:den>
                                </m:f>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1−</m:t>
                                        </m:r>
                                        <m:r>
                                          <a:rPr lang="en-US" i="1">
                                            <a:latin typeface="Cambria Math" panose="02040503050406030204" pitchFamily="18" charset="0"/>
                                          </a:rPr>
                                          <m:t>𝜅</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1−</m:t>
                                        </m:r>
                                        <m:r>
                                          <a:rPr lang="en-US" i="1">
                                            <a:latin typeface="Cambria Math" panose="02040503050406030204" pitchFamily="18" charset="0"/>
                                          </a:rPr>
                                          <m:t>𝜂</m:t>
                                        </m:r>
                                      </m:e>
                                      <m:sub>
                                        <m:r>
                                          <a:rPr lang="en-US" i="1">
                                            <a:latin typeface="Cambria Math" panose="02040503050406030204" pitchFamily="18" charset="0"/>
                                          </a:rPr>
                                          <m:t>𝑡</m:t>
                                        </m:r>
                                      </m:sub>
                                    </m:sSub>
                                  </m:den>
                                </m:f>
                              </m:e>
                            </m:d>
                          </m:e>
                          <m:sup>
                            <m:r>
                              <a:rPr lang="en-US" i="1">
                                <a:latin typeface="Cambria Math" panose="02040503050406030204" pitchFamily="18" charset="0"/>
                              </a:rPr>
                              <m:t>2</m:t>
                            </m:r>
                          </m:sup>
                        </m:sSup>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𝜗</m:t>
                                </m:r>
                              </m:e>
                              <m:sub>
                                <m:r>
                                  <a:rPr lang="en-US" i="1">
                                    <a:latin typeface="Cambria Math" panose="02040503050406030204" pitchFamily="18" charset="0"/>
                                  </a:rPr>
                                  <m:t>𝑡</m:t>
                                </m:r>
                              </m:sub>
                            </m:sSub>
                          </m:e>
                        </m:d>
                      </m:e>
                      <m:sup>
                        <m:r>
                          <a:rPr lang="en-US" i="1">
                            <a:latin typeface="Cambria Math" panose="02040503050406030204" pitchFamily="18" charset="0"/>
                          </a:rPr>
                          <m:t>2</m:t>
                        </m:r>
                      </m:sup>
                    </m:sSup>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dirty="0">
                            <a:latin typeface="Cambria Math" panose="02040503050406030204" pitchFamily="18" charset="0"/>
                          </a:rPr>
                          <m:t>2</m:t>
                        </m:r>
                      </m:sup>
                    </m:sSup>
                    <m:r>
                      <a:rPr lang="en-US" i="1" dirty="0">
                        <a:latin typeface="Cambria Math" panose="02040503050406030204" pitchFamily="18" charset="0"/>
                      </a:rPr>
                      <m:t>𝑑𝑡</m:t>
                    </m:r>
                    <m:r>
                      <a:rPr lang="en-US" i="1" dirty="0">
                        <a:latin typeface="Cambria Math" panose="02040503050406030204" pitchFamily="18" charset="0"/>
                      </a:rPr>
                      <m:t> </m:t>
                    </m:r>
                  </m:oMath>
                </a14:m>
                <a:r>
                  <a:rPr lang="en-US" dirty="0"/>
                  <a:t>= difference in “earned risk premia”</a:t>
                </a:r>
                <a:br>
                  <a:rPr lang="en-US" dirty="0"/>
                </a:br>
                <a:br>
                  <a:rPr lang="en-US" dirty="0"/>
                </a:br>
                <a:r>
                  <a:rPr lang="en-US" dirty="0"/>
                  <a:t>     	Steady state: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𝜂</m:t>
                    </m:r>
                    <m:r>
                      <a:rPr lang="en-US" b="0" i="1" smtClean="0">
                        <a:latin typeface="Cambria Math" panose="02040503050406030204" pitchFamily="18" charset="0"/>
                      </a:rPr>
                      <m:t>=0⇒</m:t>
                    </m:r>
                    <m:r>
                      <a:rPr lang="en-US" b="0" i="1" smtClean="0">
                        <a:latin typeface="Cambria Math" panose="02040503050406030204" pitchFamily="18" charset="0"/>
                      </a:rPr>
                      <m:t>𝜂</m:t>
                    </m:r>
                    <m:r>
                      <a:rPr lang="en-US" b="0" i="1" smtClean="0">
                        <a:latin typeface="Cambria Math" panose="02040503050406030204" pitchFamily="18" charset="0"/>
                      </a:rPr>
                      <m:t>=</m:t>
                    </m:r>
                    <m:r>
                      <a:rPr lang="en-US" b="0" i="1" smtClean="0">
                        <a:latin typeface="Cambria Math" panose="02040503050406030204" pitchFamily="18" charset="0"/>
                      </a:rPr>
                      <m:t>𝜅</m:t>
                    </m:r>
                  </m:oMath>
                </a14:m>
                <a:r>
                  <a:rPr lang="en-US" dirty="0"/>
                  <a:t> </a:t>
                </a:r>
              </a:p>
              <a:p>
                <a14:m>
                  <m:oMath xmlns:m="http://schemas.openxmlformats.org/officeDocument/2006/math">
                    <m:r>
                      <a:rPr lang="en-US" b="1" i="1" smtClean="0">
                        <a:solidFill>
                          <a:srgbClr val="589390"/>
                        </a:solidFill>
                        <a:latin typeface="Cambria Math" panose="02040503050406030204" pitchFamily="18" charset="0"/>
                      </a:rPr>
                      <m:t>𝝑</m:t>
                    </m:r>
                  </m:oMath>
                </a14:m>
                <a:r>
                  <a:rPr lang="en-US" b="1" dirty="0">
                    <a:solidFill>
                      <a:srgbClr val="589390"/>
                    </a:solidFill>
                  </a:rPr>
                  <a:t> Safe Asset Pricing Equation (world)</a:t>
                </a:r>
                <a:r>
                  <a:rPr lang="en-US" dirty="0"/>
                  <a:t>				(Backward equation)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r>
                      <a:rPr lang="en-US" b="0" i="1" smtClean="0">
                        <a:latin typeface="Cambria Math" panose="02040503050406030204" pitchFamily="18" charset="0"/>
                      </a:rPr>
                      <m:t>=</m:t>
                    </m:r>
                    <m:d>
                      <m:dPr>
                        <m:ctrlPr>
                          <a:rPr lang="en-US" i="1" dirty="0">
                            <a:latin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i="1" dirty="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𝑆</m:t>
                            </m:r>
                          </m:sup>
                        </m:sSubSup>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𝑡</m:t>
                        </m:r>
                      </m:sub>
                    </m:sSub>
                  </m:oMath>
                </a14:m>
                <a:r>
                  <a:rPr lang="en-US" dirty="0"/>
                  <a:t> 	“safe asset wealth share”</a:t>
                </a:r>
              </a:p>
              <a:p>
                <a:pPr lvl="2"/>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𝑁</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𝔼</m:t>
                        </m:r>
                      </m:e>
                      <m:sub>
                        <m:r>
                          <a:rPr lang="en-US" b="0" i="1" smtClean="0">
                            <a:latin typeface="Cambria Math" panose="02040503050406030204" pitchFamily="18" charset="0"/>
                            <a:ea typeface="Cambria Math" panose="02040503050406030204" pitchFamily="18" charset="0"/>
                          </a:rPr>
                          <m:t>𝑡</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𝑝𝑟𝑖𝑚𝑎𝑟𝑦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𝑠𝑢𝑟𝑝𝑙𝑢𝑠𝑒</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𝑁</m:t>
                                </m:r>
                              </m:sup>
                            </m:sSup>
                          </m:e>
                        </m:d>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𝑠𝑒𝑟𝑣𝑖𝑐𝑒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𝑓𝑙𝑜𝑤</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𝑁</m:t>
                        </m:r>
                      </m:sup>
                    </m:sSup>
                    <m:r>
                      <a:rPr lang="en-US" i="1">
                        <a:latin typeface="Cambria Math" panose="02040503050406030204" pitchFamily="18" charset="0"/>
                        <a:ea typeface="Cambria Math" panose="02040503050406030204" pitchFamily="18" charset="0"/>
                      </a:rPr>
                      <m:t>)]</m:t>
                    </m:r>
                  </m:oMath>
                </a14:m>
                <a:endParaRPr lang="en-US" dirty="0"/>
              </a:p>
              <a:p>
                <a:pPr lvl="1"/>
                <a:r>
                  <a:rPr lang="en-US" dirty="0"/>
                  <a:t>Fraction that is part of country </a:t>
                </a:r>
                <a14:m>
                  <m:oMath xmlns:m="http://schemas.openxmlformats.org/officeDocument/2006/math">
                    <m:r>
                      <a:rPr lang="en-US" i="1" dirty="0" smtClean="0">
                        <a:latin typeface="Cambria Math" panose="02040503050406030204" pitchFamily="18" charset="0"/>
                      </a:rPr>
                      <m:t>𝑁</m:t>
                    </m:r>
                  </m:oMath>
                </a14:m>
                <a:r>
                  <a:rPr lang="en-US" dirty="0"/>
                  <a:t>’s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oMath>
                </a14:m>
                <a:r>
                  <a:rPr lang="en-US" dirty="0"/>
                  <a:t>: fixed exogenously</a:t>
                </a:r>
                <a:r>
                  <a:rPr lang="en-US" sz="2600" dirty="0"/>
                  <a:t> (equilibrium selection/market coordination)</a:t>
                </a:r>
                <a:endParaRPr lang="en-US" dirty="0"/>
              </a:p>
            </p:txBody>
          </p:sp>
        </mc:Choice>
        <mc:Fallback xmlns="">
          <p:sp>
            <p:nvSpPr>
              <p:cNvPr id="2" name="Content Placeholder 1">
                <a:extLst>
                  <a:ext uri="{FF2B5EF4-FFF2-40B4-BE49-F238E27FC236}">
                    <a16:creationId xmlns:a16="http://schemas.microsoft.com/office/drawing/2014/main" id="{F65AB9EF-C18B-8D52-95D5-26838D93DFCE}"/>
                  </a:ext>
                </a:extLst>
              </p:cNvPr>
              <p:cNvSpPr>
                <a:spLocks noGrp="1" noRot="1" noChangeAspect="1" noMove="1" noResize="1" noEditPoints="1" noAdjustHandles="1" noChangeArrowheads="1" noChangeShapeType="1" noTextEdit="1"/>
              </p:cNvSpPr>
              <p:nvPr>
                <p:ph idx="1"/>
              </p:nvPr>
            </p:nvSpPr>
            <p:spPr>
              <a:xfrm>
                <a:off x="413172" y="1530772"/>
                <a:ext cx="16336314" cy="7723187"/>
              </a:xfrm>
              <a:blipFill>
                <a:blip r:embed="rId3"/>
                <a:stretch>
                  <a:fillRect t="-1736" b="-126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94F0FAD-359E-A7A4-E374-2AB611893863}"/>
              </a:ext>
            </a:extLst>
          </p:cNvPr>
          <p:cNvSpPr>
            <a:spLocks noGrp="1"/>
          </p:cNvSpPr>
          <p:nvPr>
            <p:ph type="sldNum" sz="quarter" idx="12"/>
          </p:nvPr>
        </p:nvSpPr>
        <p:spPr/>
        <p:txBody>
          <a:bodyPr/>
          <a:lstStyle/>
          <a:p>
            <a:fld id="{DDE82227-37B3-43BC-ADC8-5578DB9E1C27}" type="slidenum">
              <a:rPr lang="en-US" smtClean="0"/>
              <a:t>40</a:t>
            </a:fld>
            <a:endParaRPr lang="en-US"/>
          </a:p>
        </p:txBody>
      </p:sp>
      <p:sp>
        <p:nvSpPr>
          <p:cNvPr id="4" name="Title 3">
            <a:extLst>
              <a:ext uri="{FF2B5EF4-FFF2-40B4-BE49-F238E27FC236}">
                <a16:creationId xmlns:a16="http://schemas.microsoft.com/office/drawing/2014/main" id="{2D496EB8-5BBE-5169-B737-35581BD28D40}"/>
              </a:ext>
            </a:extLst>
          </p:cNvPr>
          <p:cNvSpPr>
            <a:spLocks noGrp="1"/>
          </p:cNvSpPr>
          <p:nvPr>
            <p:ph type="title"/>
          </p:nvPr>
        </p:nvSpPr>
        <p:spPr/>
        <p:txBody>
          <a:bodyPr/>
          <a:lstStyle/>
          <a:p>
            <a:r>
              <a:rPr lang="en-US" dirty="0"/>
              <a:t>Equilibrium: 3 Key Equations</a:t>
            </a:r>
          </a:p>
        </p:txBody>
      </p:sp>
      <p:cxnSp>
        <p:nvCxnSpPr>
          <p:cNvPr id="6" name="Straight Arrow Connector 5">
            <a:extLst>
              <a:ext uri="{FF2B5EF4-FFF2-40B4-BE49-F238E27FC236}">
                <a16:creationId xmlns:a16="http://schemas.microsoft.com/office/drawing/2014/main" id="{0B7E3F37-9C2A-28E1-8709-2FC474622641}"/>
              </a:ext>
            </a:extLst>
          </p:cNvPr>
          <p:cNvCxnSpPr/>
          <p:nvPr/>
        </p:nvCxnSpPr>
        <p:spPr>
          <a:xfrm flipV="1">
            <a:off x="6580300" y="3529268"/>
            <a:ext cx="0" cy="500743"/>
          </a:xfrm>
          <a:prstGeom prst="straightConnector1">
            <a:avLst/>
          </a:prstGeom>
          <a:ln w="57150">
            <a:solidFill>
              <a:srgbClr val="58939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AA31BDD-40CE-35B1-D445-B519D8BFD6C0}"/>
                  </a:ext>
                </a:extLst>
              </p:cNvPr>
              <p:cNvSpPr txBox="1"/>
              <p:nvPr/>
            </p:nvSpPr>
            <p:spPr>
              <a:xfrm>
                <a:off x="8374852" y="2050850"/>
                <a:ext cx="7831823" cy="1478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lumMod val="85000"/>
                            </a:schemeClr>
                          </a:solidFill>
                          <a:latin typeface="Cambria Math" panose="02040503050406030204" pitchFamily="18" charset="0"/>
                        </a:rPr>
                        <m:t>𝜌</m:t>
                      </m:r>
                      <m:f>
                        <m:fPr>
                          <m:ctrlPr>
                            <a:rPr lang="en-US" sz="2800" b="0" i="1" smtClean="0">
                              <a:solidFill>
                                <a:schemeClr val="bg1">
                                  <a:lumMod val="85000"/>
                                </a:schemeClr>
                              </a:solidFill>
                              <a:latin typeface="Cambria Math" panose="02040503050406030204" pitchFamily="18" charset="0"/>
                            </a:rPr>
                          </m:ctrlPr>
                        </m:fPr>
                        <m:num>
                          <m:sSubSup>
                            <m:sSubSupPr>
                              <m:ctrlPr>
                                <a:rPr lang="en-US" sz="2800" b="0" i="1" smtClean="0">
                                  <a:solidFill>
                                    <a:schemeClr val="bg1">
                                      <a:lumMod val="85000"/>
                                    </a:schemeClr>
                                  </a:solidFill>
                                  <a:latin typeface="Cambria Math" panose="02040503050406030204" pitchFamily="18" charset="0"/>
                                </a:rPr>
                              </m:ctrlPr>
                            </m:sSubSupPr>
                            <m:e>
                              <m:r>
                                <a:rPr lang="en-US" sz="2800" i="1">
                                  <a:solidFill>
                                    <a:schemeClr val="bg1">
                                      <a:lumMod val="85000"/>
                                    </a:schemeClr>
                                  </a:solidFill>
                                  <a:latin typeface="Cambria Math" panose="02040503050406030204" pitchFamily="18" charset="0"/>
                                </a:rPr>
                                <m:t>𝜅</m:t>
                              </m:r>
                            </m:e>
                            <m:sub>
                              <m:r>
                                <a:rPr lang="en-US" sz="2800" b="0" i="1" smtClean="0">
                                  <a:solidFill>
                                    <a:schemeClr val="bg1">
                                      <a:lumMod val="85000"/>
                                    </a:schemeClr>
                                  </a:solidFill>
                                  <a:latin typeface="Cambria Math" panose="02040503050406030204" pitchFamily="18" charset="0"/>
                                </a:rPr>
                                <m:t>𝑡</m:t>
                              </m:r>
                            </m:sub>
                            <m:sup>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𝜀</m:t>
                              </m:r>
                            </m:sup>
                          </m:sSubSup>
                          <m:r>
                            <a:rPr lang="en-US" sz="2800" b="0" i="1" smtClean="0">
                              <a:solidFill>
                                <a:schemeClr val="bg1">
                                  <a:lumMod val="85000"/>
                                </a:schemeClr>
                              </a:solidFill>
                              <a:latin typeface="Cambria Math" panose="02040503050406030204" pitchFamily="18" charset="0"/>
                            </a:rPr>
                            <m:t>−</m:t>
                          </m:r>
                          <m:sSup>
                            <m:sSupPr>
                              <m:ctrlPr>
                                <a:rPr lang="en-US" sz="2800" b="0" i="1" smtClean="0">
                                  <a:solidFill>
                                    <a:schemeClr val="bg1">
                                      <a:lumMod val="85000"/>
                                    </a:schemeClr>
                                  </a:solidFill>
                                  <a:latin typeface="Cambria Math" panose="02040503050406030204" pitchFamily="18" charset="0"/>
                                </a:rPr>
                              </m:ctrlPr>
                            </m:sSupPr>
                            <m:e>
                              <m:d>
                                <m:dPr>
                                  <m:ctrlPr>
                                    <a:rPr lang="en-US" sz="2800" b="0" i="1" smtClean="0">
                                      <a:solidFill>
                                        <a:schemeClr val="bg1">
                                          <a:lumMod val="85000"/>
                                        </a:schemeClr>
                                      </a:solidFill>
                                      <a:latin typeface="Cambria Math" panose="02040503050406030204" pitchFamily="18" charset="0"/>
                                    </a:rPr>
                                  </m:ctrlPr>
                                </m:dPr>
                                <m:e>
                                  <m:r>
                                    <a:rPr lang="en-US" sz="2800" b="0" i="1" smtClean="0">
                                      <a:solidFill>
                                        <a:schemeClr val="bg1">
                                          <a:lumMod val="85000"/>
                                        </a:schemeClr>
                                      </a:solidFill>
                                      <a:latin typeface="Cambria Math" panose="02040503050406030204" pitchFamily="18" charset="0"/>
                                    </a:rPr>
                                    <m:t>1−</m:t>
                                  </m:r>
                                  <m:sSub>
                                    <m:sSubPr>
                                      <m:ctrlPr>
                                        <a:rPr lang="en-US" sz="2800" b="0" i="1" smtClean="0">
                                          <a:solidFill>
                                            <a:schemeClr val="bg1">
                                              <a:lumMod val="85000"/>
                                            </a:schemeClr>
                                          </a:solidFill>
                                          <a:latin typeface="Cambria Math" panose="02040503050406030204" pitchFamily="18" charset="0"/>
                                        </a:rPr>
                                      </m:ctrlPr>
                                    </m:sSubPr>
                                    <m:e>
                                      <m:r>
                                        <a:rPr lang="en-US" sz="2800" i="1">
                                          <a:solidFill>
                                            <a:schemeClr val="bg1">
                                              <a:lumMod val="85000"/>
                                            </a:schemeClr>
                                          </a:solidFill>
                                          <a:latin typeface="Cambria Math" panose="02040503050406030204" pitchFamily="18" charset="0"/>
                                        </a:rPr>
                                        <m:t>𝜅</m:t>
                                      </m:r>
                                    </m:e>
                                    <m:sub>
                                      <m:r>
                                        <a:rPr lang="en-US" sz="2800" b="0" i="1" smtClean="0">
                                          <a:solidFill>
                                            <a:schemeClr val="bg1">
                                              <a:lumMod val="85000"/>
                                            </a:schemeClr>
                                          </a:solidFill>
                                          <a:latin typeface="Cambria Math" panose="02040503050406030204" pitchFamily="18" charset="0"/>
                                        </a:rPr>
                                        <m:t>𝑡</m:t>
                                      </m:r>
                                    </m:sub>
                                  </m:sSub>
                                </m:e>
                              </m:d>
                            </m:e>
                            <m:sup>
                              <m:r>
                                <a:rPr lang="en-US" sz="2800" i="1">
                                  <a:solidFill>
                                    <a:schemeClr val="bg1">
                                      <a:lumMod val="85000"/>
                                    </a:schemeClr>
                                  </a:solidFill>
                                  <a:latin typeface="Cambria Math" panose="02040503050406030204" pitchFamily="18" charset="0"/>
                                </a:rPr>
                                <m:t>−</m:t>
                              </m:r>
                              <m:f>
                                <m:fPr>
                                  <m:ctrlPr>
                                    <a:rPr lang="en-US" sz="2800" b="0" i="1" smtClean="0">
                                      <a:solidFill>
                                        <a:schemeClr val="bg1">
                                          <a:lumMod val="85000"/>
                                        </a:schemeClr>
                                      </a:solidFill>
                                      <a:latin typeface="Cambria Math" panose="02040503050406030204" pitchFamily="18" charset="0"/>
                                    </a:rPr>
                                  </m:ctrlPr>
                                </m:fPr>
                                <m:num>
                                  <m:r>
                                    <a:rPr lang="en-US" sz="2800" i="1">
                                      <a:solidFill>
                                        <a:schemeClr val="bg1">
                                          <a:lumMod val="85000"/>
                                        </a:schemeClr>
                                      </a:solidFill>
                                      <a:latin typeface="Cambria Math" panose="02040503050406030204" pitchFamily="18" charset="0"/>
                                    </a:rPr>
                                    <m:t>1</m:t>
                                  </m:r>
                                </m:num>
                                <m:den>
                                  <m:r>
                                    <a:rPr lang="en-US" sz="2800" i="1">
                                      <a:solidFill>
                                        <a:schemeClr val="bg1">
                                          <a:lumMod val="85000"/>
                                        </a:schemeClr>
                                      </a:solidFill>
                                      <a:latin typeface="Cambria Math" panose="02040503050406030204" pitchFamily="18" charset="0"/>
                                    </a:rPr>
                                    <m:t>𝜀</m:t>
                                  </m:r>
                                </m:den>
                              </m:f>
                            </m:sup>
                          </m:sSup>
                        </m:num>
                        <m:den>
                          <m:sSubSup>
                            <m:sSubSupPr>
                              <m:ctrlPr>
                                <a:rPr lang="en-US" sz="2800" i="1">
                                  <a:solidFill>
                                    <a:schemeClr val="bg1">
                                      <a:lumMod val="85000"/>
                                    </a:schemeClr>
                                  </a:solidFill>
                                  <a:latin typeface="Cambria Math" panose="02040503050406030204" pitchFamily="18" charset="0"/>
                                </a:rPr>
                              </m:ctrlPr>
                            </m:sSubSupPr>
                            <m:e>
                              <m:r>
                                <a:rPr lang="en-US" sz="2800" i="1">
                                  <a:solidFill>
                                    <a:schemeClr val="bg1">
                                      <a:lumMod val="85000"/>
                                    </a:schemeClr>
                                  </a:solidFill>
                                  <a:latin typeface="Cambria Math" panose="02040503050406030204" pitchFamily="18" charset="0"/>
                                </a:rPr>
                                <m:t>𝜅</m:t>
                              </m:r>
                            </m:e>
                            <m:sub>
                              <m:r>
                                <a:rPr lang="en-US" sz="2800" i="1">
                                  <a:solidFill>
                                    <a:schemeClr val="bg1">
                                      <a:lumMod val="85000"/>
                                    </a:schemeClr>
                                  </a:solidFill>
                                  <a:latin typeface="Cambria Math" panose="02040503050406030204" pitchFamily="18" charset="0"/>
                                </a:rPr>
                                <m:t>𝑡</m:t>
                              </m:r>
                            </m:sub>
                            <m:sup>
                              <m:r>
                                <a:rPr lang="en-US" sz="2800" b="0" i="1" smtClean="0">
                                  <a:solidFill>
                                    <a:schemeClr val="bg1">
                                      <a:lumMod val="85000"/>
                                    </a:schemeClr>
                                  </a:solidFill>
                                  <a:latin typeface="Cambria Math" panose="02040503050406030204" pitchFamily="18" charset="0"/>
                                </a:rPr>
                                <m:t>1</m:t>
                              </m:r>
                              <m:r>
                                <a:rPr lang="en-US" sz="2800" i="1">
                                  <a:solidFill>
                                    <a:schemeClr val="bg1">
                                      <a:lumMod val="85000"/>
                                    </a:schemeClr>
                                  </a:solidFill>
                                  <a:latin typeface="Cambria Math" panose="02040503050406030204" pitchFamily="18" charset="0"/>
                                </a:rPr>
                                <m:t>−1/</m:t>
                              </m:r>
                              <m:r>
                                <a:rPr lang="en-US" sz="2800" i="1">
                                  <a:solidFill>
                                    <a:schemeClr val="bg1">
                                      <a:lumMod val="85000"/>
                                    </a:schemeClr>
                                  </a:solidFill>
                                  <a:latin typeface="Cambria Math" panose="02040503050406030204" pitchFamily="18" charset="0"/>
                                </a:rPr>
                                <m:t>𝜀</m:t>
                              </m:r>
                            </m:sup>
                          </m:sSubSup>
                          <m:r>
                            <a:rPr lang="en-US" sz="2800" b="0" i="1" smtClean="0">
                              <a:solidFill>
                                <a:schemeClr val="bg1">
                                  <a:lumMod val="85000"/>
                                </a:schemeClr>
                              </a:solidFill>
                              <a:latin typeface="Cambria Math" panose="02040503050406030204" pitchFamily="18" charset="0"/>
                            </a:rPr>
                            <m:t>+</m:t>
                          </m:r>
                          <m:sSup>
                            <m:sSupPr>
                              <m:ctrlPr>
                                <a:rPr lang="en-US" sz="2800" i="1">
                                  <a:solidFill>
                                    <a:schemeClr val="bg1">
                                      <a:lumMod val="85000"/>
                                    </a:schemeClr>
                                  </a:solidFill>
                                  <a:latin typeface="Cambria Math" panose="02040503050406030204" pitchFamily="18" charset="0"/>
                                </a:rPr>
                              </m:ctrlPr>
                            </m:sSupPr>
                            <m:e>
                              <m:d>
                                <m:dPr>
                                  <m:ctrlPr>
                                    <a:rPr lang="en-US" sz="2800" i="1">
                                      <a:solidFill>
                                        <a:schemeClr val="bg1">
                                          <a:lumMod val="85000"/>
                                        </a:schemeClr>
                                      </a:solidFill>
                                      <a:latin typeface="Cambria Math" panose="02040503050406030204" pitchFamily="18" charset="0"/>
                                    </a:rPr>
                                  </m:ctrlPr>
                                </m:dPr>
                                <m:e>
                                  <m:r>
                                    <a:rPr lang="en-US" sz="2800" i="1">
                                      <a:solidFill>
                                        <a:schemeClr val="bg1">
                                          <a:lumMod val="85000"/>
                                        </a:schemeClr>
                                      </a:solidFill>
                                      <a:latin typeface="Cambria Math" panose="02040503050406030204" pitchFamily="18" charset="0"/>
                                    </a:rPr>
                                    <m:t>1−</m:t>
                                  </m:r>
                                  <m:sSub>
                                    <m:sSubPr>
                                      <m:ctrlPr>
                                        <a:rPr lang="en-US" sz="2800" i="1">
                                          <a:solidFill>
                                            <a:schemeClr val="bg1">
                                              <a:lumMod val="85000"/>
                                            </a:schemeClr>
                                          </a:solidFill>
                                          <a:latin typeface="Cambria Math" panose="02040503050406030204" pitchFamily="18" charset="0"/>
                                        </a:rPr>
                                      </m:ctrlPr>
                                    </m:sSubPr>
                                    <m:e>
                                      <m:r>
                                        <a:rPr lang="en-US" sz="2800" i="1">
                                          <a:solidFill>
                                            <a:schemeClr val="bg1">
                                              <a:lumMod val="85000"/>
                                            </a:schemeClr>
                                          </a:solidFill>
                                          <a:latin typeface="Cambria Math" panose="02040503050406030204" pitchFamily="18" charset="0"/>
                                        </a:rPr>
                                        <m:t>𝜅</m:t>
                                      </m:r>
                                    </m:e>
                                    <m:sub>
                                      <m:r>
                                        <a:rPr lang="en-US" sz="2800" i="1">
                                          <a:solidFill>
                                            <a:schemeClr val="bg1">
                                              <a:lumMod val="85000"/>
                                            </a:schemeClr>
                                          </a:solidFill>
                                          <a:latin typeface="Cambria Math" panose="02040503050406030204" pitchFamily="18" charset="0"/>
                                        </a:rPr>
                                        <m:t>𝑡</m:t>
                                      </m:r>
                                    </m:sub>
                                  </m:sSub>
                                </m:e>
                              </m:d>
                            </m:e>
                            <m:sup>
                              <m:r>
                                <a:rPr lang="en-US" sz="2800" b="0" i="1" smtClean="0">
                                  <a:solidFill>
                                    <a:schemeClr val="bg1">
                                      <a:lumMod val="85000"/>
                                    </a:schemeClr>
                                  </a:solidFill>
                                  <a:latin typeface="Cambria Math" panose="02040503050406030204" pitchFamily="18" charset="0"/>
                                </a:rPr>
                                <m:t>1</m:t>
                              </m:r>
                              <m:r>
                                <a:rPr lang="en-US" sz="2800" i="1">
                                  <a:solidFill>
                                    <a:schemeClr val="bg1">
                                      <a:lumMod val="85000"/>
                                    </a:schemeClr>
                                  </a:solidFill>
                                  <a:latin typeface="Cambria Math" panose="02040503050406030204" pitchFamily="18" charset="0"/>
                                </a:rPr>
                                <m:t>−</m:t>
                              </m:r>
                              <m:f>
                                <m:fPr>
                                  <m:ctrlPr>
                                    <a:rPr lang="en-US" sz="2800" i="1">
                                      <a:solidFill>
                                        <a:schemeClr val="bg1">
                                          <a:lumMod val="85000"/>
                                        </a:schemeClr>
                                      </a:solidFill>
                                      <a:latin typeface="Cambria Math" panose="02040503050406030204" pitchFamily="18" charset="0"/>
                                    </a:rPr>
                                  </m:ctrlPr>
                                </m:fPr>
                                <m:num>
                                  <m:r>
                                    <a:rPr lang="en-US" sz="2800" i="1">
                                      <a:solidFill>
                                        <a:schemeClr val="bg1">
                                          <a:lumMod val="85000"/>
                                        </a:schemeClr>
                                      </a:solidFill>
                                      <a:latin typeface="Cambria Math" panose="02040503050406030204" pitchFamily="18" charset="0"/>
                                    </a:rPr>
                                    <m:t>1</m:t>
                                  </m:r>
                                </m:num>
                                <m:den>
                                  <m:r>
                                    <a:rPr lang="en-US" sz="2800" i="1">
                                      <a:solidFill>
                                        <a:schemeClr val="bg1">
                                          <a:lumMod val="85000"/>
                                        </a:schemeClr>
                                      </a:solidFill>
                                      <a:latin typeface="Cambria Math" panose="02040503050406030204" pitchFamily="18" charset="0"/>
                                    </a:rPr>
                                    <m:t>𝜀</m:t>
                                  </m:r>
                                </m:den>
                              </m:f>
                            </m:sup>
                          </m:sSup>
                        </m:den>
                      </m:f>
                      <m:r>
                        <a:rPr lang="en-US" sz="2800" b="0" i="1" smtClean="0">
                          <a:solidFill>
                            <a:schemeClr val="bg1">
                              <a:lumMod val="85000"/>
                            </a:schemeClr>
                          </a:solidFill>
                          <a:latin typeface="Cambria Math" panose="02040503050406030204" pitchFamily="18" charset="0"/>
                        </a:rPr>
                        <m:t>+</m:t>
                      </m:r>
                      <m:d>
                        <m:dPr>
                          <m:ctrlPr>
                            <a:rPr lang="en-US" sz="2800" b="0" i="1" smtClean="0">
                              <a:solidFill>
                                <a:schemeClr val="bg1">
                                  <a:lumMod val="85000"/>
                                </a:schemeClr>
                              </a:solidFill>
                              <a:latin typeface="Cambria Math" panose="02040503050406030204" pitchFamily="18" charset="0"/>
                            </a:rPr>
                          </m:ctrlPr>
                        </m:dPr>
                        <m:e>
                          <m:f>
                            <m:fPr>
                              <m:ctrlPr>
                                <a:rPr lang="en-US" sz="2800" b="0" i="1" smtClean="0">
                                  <a:solidFill>
                                    <a:schemeClr val="bg1">
                                      <a:lumMod val="85000"/>
                                    </a:schemeClr>
                                  </a:solidFill>
                                  <a:latin typeface="Cambria Math" panose="02040503050406030204" pitchFamily="18" charset="0"/>
                                </a:rPr>
                              </m:ctrlPr>
                            </m:fPr>
                            <m:num>
                              <m:sSubSup>
                                <m:sSubSupPr>
                                  <m:ctrlPr>
                                    <a:rPr lang="en-US" sz="2800" b="0" i="1" smtClean="0">
                                      <a:solidFill>
                                        <a:schemeClr val="bg1">
                                          <a:lumMod val="85000"/>
                                        </a:schemeClr>
                                      </a:solidFill>
                                      <a:latin typeface="Cambria Math" panose="02040503050406030204" pitchFamily="18" charset="0"/>
                                    </a:rPr>
                                  </m:ctrlPr>
                                </m:sSubSupPr>
                                <m:e>
                                  <m:r>
                                    <a:rPr lang="en-US" sz="2800" b="0" i="1" smtClean="0">
                                      <a:solidFill>
                                        <a:schemeClr val="bg1">
                                          <a:lumMod val="85000"/>
                                        </a:schemeClr>
                                      </a:solidFill>
                                      <a:latin typeface="Cambria Math" panose="02040503050406030204" pitchFamily="18" charset="0"/>
                                    </a:rPr>
                                    <m:t>𝜗</m:t>
                                  </m:r>
                                </m:e>
                                <m:sub>
                                  <m:r>
                                    <a:rPr lang="en-US" sz="2800" b="0" i="1" smtClean="0">
                                      <a:solidFill>
                                        <a:schemeClr val="bg1">
                                          <a:lumMod val="85000"/>
                                        </a:schemeClr>
                                      </a:solidFill>
                                      <a:latin typeface="Cambria Math" panose="02040503050406030204" pitchFamily="18" charset="0"/>
                                    </a:rPr>
                                    <m:t>𝑡</m:t>
                                  </m:r>
                                </m:sub>
                                <m:sup>
                                  <m:r>
                                    <a:rPr lang="en-US" sz="2800" b="0" i="1" smtClean="0">
                                      <a:solidFill>
                                        <a:schemeClr val="bg1">
                                          <a:lumMod val="85000"/>
                                        </a:schemeClr>
                                      </a:solidFill>
                                      <a:latin typeface="Cambria Math" panose="02040503050406030204" pitchFamily="18" charset="0"/>
                                    </a:rPr>
                                    <m:t>𝑁</m:t>
                                  </m:r>
                                </m:sup>
                              </m:sSubSup>
                            </m:num>
                            <m:den>
                              <m:sSub>
                                <m:sSubPr>
                                  <m:ctrlPr>
                                    <a:rPr lang="en-US" sz="2800" b="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𝜅</m:t>
                                  </m:r>
                                </m:e>
                                <m:sub>
                                  <m:r>
                                    <a:rPr lang="en-US" sz="2800" b="0" i="1" smtClean="0">
                                      <a:solidFill>
                                        <a:schemeClr val="bg1">
                                          <a:lumMod val="85000"/>
                                        </a:schemeClr>
                                      </a:solidFill>
                                      <a:latin typeface="Cambria Math" panose="02040503050406030204" pitchFamily="18" charset="0"/>
                                    </a:rPr>
                                    <m:t>𝑡</m:t>
                                  </m:r>
                                </m:sub>
                              </m:sSub>
                            </m:den>
                          </m:f>
                          <m:r>
                            <a:rPr lang="en-US" sz="2800" b="0" i="1" smtClean="0">
                              <a:solidFill>
                                <a:schemeClr val="bg1">
                                  <a:lumMod val="85000"/>
                                </a:schemeClr>
                              </a:solidFill>
                              <a:latin typeface="Cambria Math" panose="02040503050406030204" pitchFamily="18" charset="0"/>
                            </a:rPr>
                            <m:t>−</m:t>
                          </m:r>
                          <m:f>
                            <m:fPr>
                              <m:ctrlPr>
                                <a:rPr lang="en-US" sz="2800" i="1">
                                  <a:solidFill>
                                    <a:schemeClr val="bg1">
                                      <a:lumMod val="85000"/>
                                    </a:schemeClr>
                                  </a:solidFill>
                                  <a:latin typeface="Cambria Math" panose="02040503050406030204" pitchFamily="18" charset="0"/>
                                </a:rPr>
                              </m:ctrlPr>
                            </m:fPr>
                            <m:num>
                              <m:sSubSup>
                                <m:sSubSupPr>
                                  <m:ctrlPr>
                                    <a:rPr lang="en-US" sz="2800" i="1">
                                      <a:solidFill>
                                        <a:schemeClr val="bg1">
                                          <a:lumMod val="85000"/>
                                        </a:schemeClr>
                                      </a:solidFill>
                                      <a:latin typeface="Cambria Math" panose="02040503050406030204" pitchFamily="18" charset="0"/>
                                    </a:rPr>
                                  </m:ctrlPr>
                                </m:sSubSupPr>
                                <m:e>
                                  <m:r>
                                    <a:rPr lang="en-US" sz="2800" b="0" i="1" smtClean="0">
                                      <a:solidFill>
                                        <a:schemeClr val="bg1">
                                          <a:lumMod val="85000"/>
                                        </a:schemeClr>
                                      </a:solidFill>
                                      <a:latin typeface="Cambria Math" panose="02040503050406030204" pitchFamily="18" charset="0"/>
                                    </a:rPr>
                                    <m:t>1−</m:t>
                                  </m:r>
                                  <m:r>
                                    <a:rPr lang="en-US" sz="2800" i="1">
                                      <a:solidFill>
                                        <a:schemeClr val="bg1">
                                          <a:lumMod val="85000"/>
                                        </a:schemeClr>
                                      </a:solidFill>
                                      <a:latin typeface="Cambria Math" panose="02040503050406030204" pitchFamily="18" charset="0"/>
                                    </a:rPr>
                                    <m:t>𝜗</m:t>
                                  </m:r>
                                </m:e>
                                <m:sub>
                                  <m:r>
                                    <a:rPr lang="en-US" sz="2800" i="1">
                                      <a:solidFill>
                                        <a:schemeClr val="bg1">
                                          <a:lumMod val="85000"/>
                                        </a:schemeClr>
                                      </a:solidFill>
                                      <a:latin typeface="Cambria Math" panose="02040503050406030204" pitchFamily="18" charset="0"/>
                                    </a:rPr>
                                    <m:t>𝑡</m:t>
                                  </m:r>
                                </m:sub>
                                <m:sup>
                                  <m:r>
                                    <a:rPr lang="en-US" sz="2800" b="0" i="1" smtClean="0">
                                      <a:solidFill>
                                        <a:schemeClr val="bg1">
                                          <a:lumMod val="85000"/>
                                        </a:schemeClr>
                                      </a:solidFill>
                                      <a:latin typeface="Cambria Math" panose="02040503050406030204" pitchFamily="18" charset="0"/>
                                    </a:rPr>
                                    <m:t>𝑁</m:t>
                                  </m:r>
                                </m:sup>
                              </m:sSubSup>
                            </m:num>
                            <m:den>
                              <m:r>
                                <a:rPr lang="en-US" sz="2800" b="0" i="1" smtClean="0">
                                  <a:solidFill>
                                    <a:schemeClr val="bg1">
                                      <a:lumMod val="85000"/>
                                    </a:schemeClr>
                                  </a:solidFill>
                                  <a:latin typeface="Cambria Math" panose="02040503050406030204" pitchFamily="18" charset="0"/>
                                </a:rPr>
                                <m:t>1−</m:t>
                              </m:r>
                              <m:sSub>
                                <m:sSubPr>
                                  <m:ctrlPr>
                                    <a:rPr lang="en-US" sz="2800" i="1">
                                      <a:solidFill>
                                        <a:schemeClr val="bg1">
                                          <a:lumMod val="85000"/>
                                        </a:schemeClr>
                                      </a:solidFill>
                                      <a:latin typeface="Cambria Math" panose="02040503050406030204" pitchFamily="18" charset="0"/>
                                    </a:rPr>
                                  </m:ctrlPr>
                                </m:sSubPr>
                                <m:e>
                                  <m:r>
                                    <a:rPr lang="en-US" sz="2800" i="1">
                                      <a:solidFill>
                                        <a:schemeClr val="bg1">
                                          <a:lumMod val="85000"/>
                                        </a:schemeClr>
                                      </a:solidFill>
                                      <a:latin typeface="Cambria Math" panose="02040503050406030204" pitchFamily="18" charset="0"/>
                                    </a:rPr>
                                    <m:t>𝜅</m:t>
                                  </m:r>
                                </m:e>
                                <m:sub>
                                  <m:r>
                                    <a:rPr lang="en-US" sz="2800" i="1">
                                      <a:solidFill>
                                        <a:schemeClr val="bg1">
                                          <a:lumMod val="85000"/>
                                        </a:schemeClr>
                                      </a:solidFill>
                                      <a:latin typeface="Cambria Math" panose="02040503050406030204" pitchFamily="18" charset="0"/>
                                    </a:rPr>
                                    <m:t>𝑡</m:t>
                                  </m:r>
                                </m:sub>
                              </m:sSub>
                            </m:den>
                          </m:f>
                        </m:e>
                      </m:d>
                      <m:r>
                        <a:rPr lang="en-US" sz="2800" b="0" i="1" smtClean="0">
                          <a:solidFill>
                            <a:schemeClr val="bg1">
                              <a:lumMod val="85000"/>
                            </a:schemeClr>
                          </a:solidFill>
                          <a:latin typeface="Cambria Math" panose="02040503050406030204" pitchFamily="18" charset="0"/>
                        </a:rPr>
                        <m:t>𝜗</m:t>
                      </m:r>
                      <m:sSubSup>
                        <m:sSubSupPr>
                          <m:ctrlPr>
                            <a:rPr lang="en-US" sz="2800" b="0" i="1" smtClean="0">
                              <a:solidFill>
                                <a:schemeClr val="bg1">
                                  <a:lumMod val="85000"/>
                                </a:schemeClr>
                              </a:solidFill>
                              <a:latin typeface="Cambria Math" panose="02040503050406030204" pitchFamily="18" charset="0"/>
                            </a:rPr>
                          </m:ctrlPr>
                        </m:sSubSupPr>
                        <m:e>
                          <m:acc>
                            <m:accPr>
                              <m:chr m:val="̌"/>
                              <m:ctrlPr>
                                <a:rPr lang="en-US" sz="2800" b="0" i="1" smtClean="0">
                                  <a:solidFill>
                                    <a:schemeClr val="bg1">
                                      <a:lumMod val="85000"/>
                                    </a:schemeClr>
                                  </a:solidFill>
                                  <a:latin typeface="Cambria Math" panose="02040503050406030204" pitchFamily="18" charset="0"/>
                                </a:rPr>
                              </m:ctrlPr>
                            </m:accPr>
                            <m:e>
                              <m:r>
                                <a:rPr lang="en-US" sz="2800" b="0" i="1" smtClean="0">
                                  <a:solidFill>
                                    <a:schemeClr val="bg1">
                                      <a:lumMod val="85000"/>
                                    </a:schemeClr>
                                  </a:solidFill>
                                  <a:latin typeface="Cambria Math" panose="02040503050406030204" pitchFamily="18" charset="0"/>
                                </a:rPr>
                                <m:t>𝜇</m:t>
                              </m:r>
                            </m:e>
                          </m:acc>
                        </m:e>
                        <m:sub>
                          <m:r>
                            <a:rPr lang="en-US" sz="2800" b="0" i="1" smtClean="0">
                              <a:solidFill>
                                <a:schemeClr val="bg1">
                                  <a:lumMod val="85000"/>
                                </a:schemeClr>
                              </a:solidFill>
                              <a:latin typeface="Cambria Math" panose="02040503050406030204" pitchFamily="18" charset="0"/>
                            </a:rPr>
                            <m:t>𝑡</m:t>
                          </m:r>
                        </m:sub>
                        <m:sup>
                          <m:r>
                            <a:rPr lang="en-US" sz="2800" b="0" i="1" smtClean="0">
                              <a:solidFill>
                                <a:schemeClr val="bg1">
                                  <a:lumMod val="85000"/>
                                </a:schemeClr>
                              </a:solidFill>
                              <a:latin typeface="Cambria Math" panose="02040503050406030204" pitchFamily="18" charset="0"/>
                              <a:ea typeface="Cambria Math" panose="02040503050406030204" pitchFamily="18" charset="0"/>
                            </a:rPr>
                            <m:t>ℬ</m:t>
                          </m:r>
                        </m:sup>
                      </m:sSubSup>
                      <m:r>
                        <a:rPr lang="en-US" sz="2800" b="0" i="1" smtClean="0">
                          <a:solidFill>
                            <a:schemeClr val="bg1">
                              <a:lumMod val="85000"/>
                            </a:schemeClr>
                          </a:solidFill>
                          <a:latin typeface="Cambria Math" panose="02040503050406030204" pitchFamily="18" charset="0"/>
                        </a:rPr>
                        <m:t>=0</m:t>
                      </m:r>
                    </m:oMath>
                  </m:oMathPara>
                </a14:m>
                <a:endParaRPr lang="en-US" sz="1600" dirty="0">
                  <a:solidFill>
                    <a:schemeClr val="bg1">
                      <a:lumMod val="85000"/>
                    </a:schemeClr>
                  </a:solidFill>
                </a:endParaRPr>
              </a:p>
            </p:txBody>
          </p:sp>
        </mc:Choice>
        <mc:Fallback xmlns="">
          <p:sp>
            <p:nvSpPr>
              <p:cNvPr id="5" name="TextBox 4">
                <a:extLst>
                  <a:ext uri="{FF2B5EF4-FFF2-40B4-BE49-F238E27FC236}">
                    <a16:creationId xmlns:a16="http://schemas.microsoft.com/office/drawing/2014/main" id="{1AA31BDD-40CE-35B1-D445-B519D8BFD6C0}"/>
                  </a:ext>
                </a:extLst>
              </p:cNvPr>
              <p:cNvSpPr txBox="1">
                <a:spLocks noRot="1" noChangeAspect="1" noMove="1" noResize="1" noEditPoints="1" noAdjustHandles="1" noChangeArrowheads="1" noChangeShapeType="1" noTextEdit="1"/>
              </p:cNvSpPr>
              <p:nvPr/>
            </p:nvSpPr>
            <p:spPr>
              <a:xfrm>
                <a:off x="8374852" y="2050850"/>
                <a:ext cx="7831823" cy="147841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698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13172" y="249767"/>
                <a:ext cx="15497387" cy="1138767"/>
              </a:xfrm>
            </p:spPr>
            <p:txBody>
              <a:bodyPr>
                <a:normAutofit/>
              </a:bodyPr>
              <a:lstStyle/>
              <a:p>
                <a:r>
                  <a:rPr lang="en-US" dirty="0"/>
                  <a:t>Stationary Steady Sate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r>
                      <a:rPr lang="en-US" b="0" i="1" smtClean="0">
                        <a:latin typeface="Cambria Math" panose="02040503050406030204" pitchFamily="18" charset="0"/>
                      </a:rPr>
                      <m:t>=0</m:t>
                    </m:r>
                  </m:oMath>
                </a14:m>
                <a:r>
                  <a:rPr lang="en-US" dirty="0"/>
                  <a:t> – in closed form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13172" y="249767"/>
                <a:ext cx="15497387" cy="1138767"/>
              </a:xfrm>
              <a:blipFill>
                <a:blip r:embed="rId2"/>
                <a:stretch>
                  <a:fillRect l="-1810" t="-1070"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3172" y="1530773"/>
                <a:ext cx="15497386" cy="7518224"/>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14:m>
                  <m:oMath xmlns:m="http://schemas.openxmlformats.org/officeDocument/2006/math">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𝑎</m:t>
                        </m:r>
                      </m:e>
                    </m:acc>
                    <m:r>
                      <a:rPr lang="en-US" sz="3600" b="0" i="1" smtClean="0">
                        <a:latin typeface="Cambria Math" panose="02040503050406030204" pitchFamily="18" charset="0"/>
                      </a:rPr>
                      <m:t>=</m:t>
                    </m:r>
                    <m:r>
                      <a:rPr lang="en-US" sz="3600" b="0" i="1" smtClean="0">
                        <a:latin typeface="Cambria Math" panose="02040503050406030204" pitchFamily="18" charset="0"/>
                      </a:rPr>
                      <m:t>𝜅</m:t>
                    </m:r>
                    <m:sSup>
                      <m:sSupPr>
                        <m:ctrlPr>
                          <a:rPr lang="en-US" sz="3600" b="0" i="1" smtClean="0">
                            <a:solidFill>
                              <a:schemeClr val="bg1">
                                <a:lumMod val="50000"/>
                              </a:schemeClr>
                            </a:solidFill>
                            <a:latin typeface="Cambria Math" panose="02040503050406030204" pitchFamily="18" charset="0"/>
                          </a:rPr>
                        </m:ctrlPr>
                      </m:sSupPr>
                      <m:e>
                        <m:r>
                          <a:rPr lang="en-US" sz="3600" b="0" i="1" smtClean="0">
                            <a:solidFill>
                              <a:schemeClr val="bg1">
                                <a:lumMod val="50000"/>
                              </a:schemeClr>
                            </a:solidFill>
                            <a:latin typeface="Cambria Math" panose="02040503050406030204" pitchFamily="18" charset="0"/>
                          </a:rPr>
                          <m:t>𝑝</m:t>
                        </m:r>
                      </m:e>
                      <m:sup>
                        <m:r>
                          <a:rPr lang="en-US" sz="3600" b="0" i="1" smtClean="0">
                            <a:solidFill>
                              <a:schemeClr val="bg1">
                                <a:lumMod val="50000"/>
                              </a:schemeClr>
                            </a:solidFill>
                            <a:latin typeface="Cambria Math" panose="02040503050406030204" pitchFamily="18" charset="0"/>
                          </a:rPr>
                          <m:t>𝑛</m:t>
                        </m:r>
                      </m:sup>
                    </m:sSup>
                    <m:r>
                      <a:rPr lang="en-US" sz="3600" b="0" i="1" smtClean="0">
                        <a:solidFill>
                          <a:schemeClr val="bg1">
                            <a:lumMod val="50000"/>
                          </a:schemeClr>
                        </a:solidFill>
                        <a:latin typeface="Cambria Math" panose="02040503050406030204" pitchFamily="18" charset="0"/>
                      </a:rPr>
                      <m:t>(</m:t>
                    </m:r>
                    <m:r>
                      <a:rPr lang="en-US" sz="3600" b="0" i="1" smtClean="0">
                        <a:solidFill>
                          <a:schemeClr val="bg1">
                            <a:lumMod val="50000"/>
                          </a:schemeClr>
                        </a:solidFill>
                        <a:latin typeface="Cambria Math" panose="02040503050406030204" pitchFamily="18" charset="0"/>
                      </a:rPr>
                      <m:t>𝜅</m:t>
                    </m:r>
                    <m:r>
                      <a:rPr lang="en-US" sz="3600" b="0" i="1" smtClean="0">
                        <a:solidFill>
                          <a:schemeClr val="bg1">
                            <a:lumMod val="50000"/>
                          </a:schemeClr>
                        </a:solidFill>
                        <a:latin typeface="Cambria Math" panose="02040503050406030204" pitchFamily="18" charset="0"/>
                      </a:rPr>
                      <m:t>)</m:t>
                    </m:r>
                    <m:r>
                      <a:rPr lang="en-US" sz="3600" b="0" i="1" smtClean="0">
                        <a:latin typeface="Cambria Math" panose="02040503050406030204" pitchFamily="18" charset="0"/>
                      </a:rPr>
                      <m:t>𝑎</m:t>
                    </m:r>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1−</m:t>
                        </m:r>
                        <m:r>
                          <a:rPr lang="en-US" sz="3600" b="0" i="1" smtClean="0">
                            <a:latin typeface="Cambria Math" panose="02040503050406030204" pitchFamily="18" charset="0"/>
                          </a:rPr>
                          <m:t>𝜅</m:t>
                        </m:r>
                      </m:e>
                    </m:d>
                    <m:sSup>
                      <m:sSupPr>
                        <m:ctrlPr>
                          <a:rPr lang="en-US" sz="3600" b="0" i="1" smtClean="0">
                            <a:solidFill>
                              <a:schemeClr val="bg1">
                                <a:lumMod val="50000"/>
                              </a:schemeClr>
                            </a:solidFill>
                            <a:latin typeface="Cambria Math" panose="02040503050406030204" pitchFamily="18" charset="0"/>
                          </a:rPr>
                        </m:ctrlPr>
                      </m:sSupPr>
                      <m:e>
                        <m:r>
                          <a:rPr lang="en-US" sz="3600" b="0" i="1" smtClean="0">
                            <a:solidFill>
                              <a:schemeClr val="bg1">
                                <a:lumMod val="50000"/>
                              </a:schemeClr>
                            </a:solidFill>
                            <a:latin typeface="Cambria Math" panose="02040503050406030204" pitchFamily="18" charset="0"/>
                          </a:rPr>
                          <m:t>𝑝</m:t>
                        </m:r>
                      </m:e>
                      <m:sup>
                        <m:r>
                          <a:rPr lang="en-US" sz="3600" b="0" i="1" smtClean="0">
                            <a:solidFill>
                              <a:schemeClr val="bg1">
                                <a:lumMod val="50000"/>
                              </a:schemeClr>
                            </a:solidFill>
                            <a:latin typeface="Cambria Math" panose="02040503050406030204" pitchFamily="18" charset="0"/>
                          </a:rPr>
                          <m:t>𝑠</m:t>
                        </m:r>
                      </m:sup>
                    </m:sSup>
                    <m:r>
                      <a:rPr lang="en-US" sz="3600" b="0" i="1" smtClean="0">
                        <a:solidFill>
                          <a:schemeClr val="bg1">
                            <a:lumMod val="50000"/>
                          </a:schemeClr>
                        </a:solidFill>
                        <a:latin typeface="Cambria Math" panose="02040503050406030204" pitchFamily="18" charset="0"/>
                      </a:rPr>
                      <m:t>(</m:t>
                    </m:r>
                    <m:r>
                      <a:rPr lang="en-US" sz="3600" b="0" i="1" smtClean="0">
                        <a:solidFill>
                          <a:schemeClr val="bg1">
                            <a:lumMod val="50000"/>
                          </a:schemeClr>
                        </a:solidFill>
                        <a:latin typeface="Cambria Math" panose="02040503050406030204" pitchFamily="18" charset="0"/>
                      </a:rPr>
                      <m:t>𝜅</m:t>
                    </m:r>
                    <m:r>
                      <a:rPr lang="en-US" sz="3600" b="0" i="1" smtClean="0">
                        <a:solidFill>
                          <a:schemeClr val="bg1">
                            <a:lumMod val="50000"/>
                          </a:schemeClr>
                        </a:solidFill>
                        <a:latin typeface="Cambria Math" panose="02040503050406030204" pitchFamily="18" charset="0"/>
                      </a:rPr>
                      <m:t>)</m:t>
                    </m:r>
                    <m:r>
                      <a:rPr lang="en-US" sz="3600" b="0" i="1" smtClean="0">
                        <a:latin typeface="Cambria Math" panose="02040503050406030204" pitchFamily="18" charset="0"/>
                      </a:rPr>
                      <m:t>𝑎</m:t>
                    </m:r>
                  </m:oMath>
                </a14:m>
                <a:r>
                  <a:rPr lang="en-US" sz="3600" b="0" dirty="0"/>
                  <a:t>, where </a:t>
                </a:r>
                <a14:m>
                  <m:oMath xmlns:m="http://schemas.openxmlformats.org/officeDocument/2006/math">
                    <m:r>
                      <a:rPr lang="en-US" sz="3600" b="0" i="1" smtClean="0">
                        <a:latin typeface="Cambria Math" panose="02040503050406030204" pitchFamily="18" charset="0"/>
                      </a:rPr>
                      <m:t>𝜅</m:t>
                    </m:r>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𝜅</m:t>
                        </m:r>
                      </m:e>
                      <m:sup>
                        <m:r>
                          <a:rPr lang="en-US" sz="3600" b="0" i="1" smtClean="0">
                            <a:latin typeface="Cambria Math" panose="02040503050406030204" pitchFamily="18" charset="0"/>
                          </a:rPr>
                          <m:t>𝑁</m:t>
                        </m:r>
                      </m:sup>
                    </m:sSup>
                  </m:oMath>
                </a14:m>
                <a:r>
                  <a:rPr lang="en-US" sz="3600" b="0" dirty="0"/>
                  <a:t>, </a:t>
                </a:r>
                <a14:m>
                  <m:oMath xmlns:m="http://schemas.openxmlformats.org/officeDocument/2006/math">
                    <m:r>
                      <a:rPr lang="en-US" sz="3600" b="0" i="1" smtClean="0">
                        <a:latin typeface="Cambria Math" panose="02040503050406030204" pitchFamily="18" charset="0"/>
                      </a:rPr>
                      <m:t>1−</m:t>
                    </m:r>
                    <m:r>
                      <a:rPr lang="en-US" sz="3600" b="0" i="1" smtClean="0">
                        <a:latin typeface="Cambria Math" panose="02040503050406030204" pitchFamily="18" charset="0"/>
                      </a:rPr>
                      <m:t>𝜅</m:t>
                    </m:r>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𝜅</m:t>
                        </m:r>
                      </m:e>
                      <m:sup>
                        <m:r>
                          <a:rPr lang="en-US" sz="3600" b="0" i="1" smtClean="0">
                            <a:latin typeface="Cambria Math" panose="02040503050406030204" pitchFamily="18" charset="0"/>
                          </a:rPr>
                          <m:t>𝑆</m:t>
                        </m:r>
                      </m:sup>
                    </m:sSup>
                  </m:oMath>
                </a14:m>
                <a:r>
                  <a:rPr lang="en-US" sz="3600" b="0" dirty="0"/>
                  <a:t>  and in SS </a:t>
                </a:r>
                <a14:m>
                  <m:oMath xmlns:m="http://schemas.openxmlformats.org/officeDocument/2006/math">
                    <m:r>
                      <a:rPr lang="en-US" sz="3600" b="0" i="1" smtClean="0">
                        <a:latin typeface="Cambria Math" panose="02040503050406030204" pitchFamily="18" charset="0"/>
                      </a:rPr>
                      <m:t>𝜂</m:t>
                    </m:r>
                    <m:r>
                      <a:rPr lang="en-US" sz="3600" b="0" i="1" smtClean="0">
                        <a:latin typeface="Cambria Math" panose="02040503050406030204" pitchFamily="18" charset="0"/>
                      </a:rPr>
                      <m:t>=</m:t>
                    </m:r>
                    <m:r>
                      <a:rPr lang="en-US" sz="3600" b="0" i="1" smtClean="0">
                        <a:latin typeface="Cambria Math" panose="02040503050406030204" pitchFamily="18" charset="0"/>
                      </a:rPr>
                      <m:t>𝜅</m:t>
                    </m:r>
                  </m:oMath>
                </a14:m>
                <a:endParaRPr lang="en-US" sz="3600" b="0" dirty="0"/>
              </a:p>
              <a:p>
                <a14:m>
                  <m:oMath xmlns:m="http://schemas.openxmlformats.org/officeDocument/2006/math">
                    <m:r>
                      <a:rPr lang="en-US" sz="3600" b="0" i="1" smtClean="0">
                        <a:latin typeface="Cambria Math" panose="02040503050406030204" pitchFamily="18" charset="0"/>
                      </a:rPr>
                      <m:t>𝜌</m:t>
                    </m:r>
                  </m:oMath>
                </a14:m>
                <a:r>
                  <a:rPr lang="en-US" sz="3600" b="0" i="1" dirty="0">
                    <a:latin typeface="Cambria Math" panose="02040503050406030204" pitchFamily="18" charset="0"/>
                  </a:rPr>
                  <a:t> </a:t>
                </a:r>
                <a:r>
                  <a:rPr lang="en-US" sz="3600" b="0" dirty="0">
                    <a:latin typeface="+mj-lt"/>
                  </a:rPr>
                  <a:t>time preference rate; </a:t>
                </a:r>
                <a14:m>
                  <m:oMath xmlns:m="http://schemas.openxmlformats.org/officeDocument/2006/math">
                    <m:sSup>
                      <m:sSupPr>
                        <m:ctrlPr>
                          <a:rPr lang="en-US" i="1" dirty="0">
                            <a:solidFill>
                              <a:schemeClr val="dk1"/>
                            </a:solidFill>
                            <a:latin typeface="Cambria Math" panose="02040503050406030204" pitchFamily="18" charset="0"/>
                          </a:rPr>
                        </m:ctrlPr>
                      </m:sSupPr>
                      <m:e>
                        <m:r>
                          <a:rPr lang="en-US" i="1" dirty="0">
                            <a:solidFill>
                              <a:schemeClr val="dk1"/>
                            </a:solidFill>
                            <a:latin typeface="Cambria Math" panose="02040503050406030204" pitchFamily="18" charset="0"/>
                          </a:rPr>
                          <m:t>𝑟</m:t>
                        </m:r>
                      </m:e>
                      <m:sup>
                        <m:r>
                          <a:rPr lang="en-US" i="1" dirty="0">
                            <a:solidFill>
                              <a:schemeClr val="dk1"/>
                            </a:solidFill>
                            <a:latin typeface="Cambria Math" panose="02040503050406030204" pitchFamily="18" charset="0"/>
                          </a:rPr>
                          <m:t>𝑓</m:t>
                        </m:r>
                      </m:sup>
                    </m:sSup>
                    <m:r>
                      <a:rPr lang="en-US" i="1" dirty="0">
                        <a:solidFill>
                          <a:schemeClr val="dk1"/>
                        </a:solidFill>
                        <a:latin typeface="Cambria Math" panose="02040503050406030204" pitchFamily="18" charset="0"/>
                      </a:rPr>
                      <m:t>=</m:t>
                    </m:r>
                    <m:r>
                      <a:rPr lang="en-US" i="1" dirty="0">
                        <a:solidFill>
                          <a:schemeClr val="dk1"/>
                        </a:solidFill>
                        <a:latin typeface="Cambria Math" panose="02040503050406030204" pitchFamily="18" charset="0"/>
                      </a:rPr>
                      <m:t>𝜌</m:t>
                    </m:r>
                    <m:r>
                      <a:rPr lang="en-US" i="1" dirty="0">
                        <a:solidFill>
                          <a:schemeClr val="dk1"/>
                        </a:solidFill>
                        <a:latin typeface="Cambria Math" panose="02040503050406030204" pitchFamily="18" charset="0"/>
                      </a:rPr>
                      <m:t>+</m:t>
                    </m:r>
                    <m:sSup>
                      <m:sSupPr>
                        <m:ctrlPr>
                          <a:rPr lang="en-US" i="1" dirty="0">
                            <a:solidFill>
                              <a:schemeClr val="dk1"/>
                            </a:solidFill>
                            <a:latin typeface="Cambria Math" panose="02040503050406030204" pitchFamily="18" charset="0"/>
                          </a:rPr>
                        </m:ctrlPr>
                      </m:sSupPr>
                      <m:e>
                        <m:r>
                          <a:rPr lang="en-US" i="1" dirty="0">
                            <a:solidFill>
                              <a:schemeClr val="dk1"/>
                            </a:solidFill>
                            <a:latin typeface="Cambria Math" panose="02040503050406030204" pitchFamily="18" charset="0"/>
                          </a:rPr>
                          <m:t>𝜇</m:t>
                        </m:r>
                      </m:e>
                      <m:sup>
                        <m:r>
                          <a:rPr lang="en-US" i="1" dirty="0">
                            <a:solidFill>
                              <a:schemeClr val="dk1"/>
                            </a:solidFill>
                            <a:latin typeface="Cambria Math" panose="02040503050406030204" pitchFamily="18" charset="0"/>
                          </a:rPr>
                          <m:t>𝐾</m:t>
                        </m:r>
                      </m:sup>
                    </m:sSup>
                    <m:r>
                      <a:rPr lang="en-US" i="1" dirty="0">
                        <a:solidFill>
                          <a:schemeClr val="dk1"/>
                        </a:solidFill>
                        <a:latin typeface="Cambria Math" panose="02040503050406030204" pitchFamily="18" charset="0"/>
                      </a:rPr>
                      <m:t>+(1−</m:t>
                    </m:r>
                    <m:r>
                      <a:rPr lang="en-US" i="1" dirty="0">
                        <a:solidFill>
                          <a:schemeClr val="dk1"/>
                        </a:solidFill>
                        <a:latin typeface="Cambria Math" panose="02040503050406030204" pitchFamily="18" charset="0"/>
                      </a:rPr>
                      <m:t>𝜗</m:t>
                    </m:r>
                    <m:r>
                      <a:rPr lang="en-US" i="1" dirty="0">
                        <a:solidFill>
                          <a:schemeClr val="dk1"/>
                        </a:solidFill>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a:latin typeface="Cambria Math" panose="02040503050406030204" pitchFamily="18" charset="0"/>
                              </a:rPr>
                              <m:t>𝜎</m:t>
                            </m:r>
                          </m:e>
                        </m:acc>
                      </m:e>
                      <m:sup>
                        <m:r>
                          <a:rPr lang="en-US" i="1">
                            <a:latin typeface="Cambria Math" panose="02040503050406030204" pitchFamily="18" charset="0"/>
                          </a:rPr>
                          <m:t>2</m:t>
                        </m:r>
                      </m:sup>
                    </m:sSup>
                  </m:oMath>
                </a14:m>
                <a:r>
                  <a:rPr lang="en-US" sz="3600" b="0" dirty="0">
                    <a:latin typeface="+mj-lt"/>
                  </a:rPr>
                  <a:t> ; </a:t>
                </a:r>
              </a:p>
              <a:p>
                <a14:m>
                  <m:oMath xmlns:m="http://schemas.openxmlformats.org/officeDocument/2006/math">
                    <m:sSup>
                      <m:sSupPr>
                        <m:ctrlPr>
                          <a:rPr lang="en-US" sz="3600" b="0" i="1" smtClean="0">
                            <a:solidFill>
                              <a:schemeClr val="tx1"/>
                            </a:solidFill>
                            <a:latin typeface="Cambria Math" panose="02040503050406030204" pitchFamily="18" charset="0"/>
                          </a:rPr>
                        </m:ctrlPr>
                      </m:sSupPr>
                      <m:e>
                        <m:acc>
                          <m:accPr>
                            <m:chr m:val="̌"/>
                            <m:ctrlPr>
                              <a:rPr lang="en-US" sz="3600" i="1" smtClean="0">
                                <a:solidFill>
                                  <a:schemeClr val="tx1"/>
                                </a:solidFill>
                                <a:latin typeface="Cambria Math" panose="02040503050406030204" pitchFamily="18" charset="0"/>
                              </a:rPr>
                            </m:ctrlPr>
                          </m:accPr>
                          <m:e>
                            <m:r>
                              <a:rPr lang="en-US" sz="3600" b="0" i="1" smtClean="0">
                                <a:solidFill>
                                  <a:schemeClr val="tx1"/>
                                </a:solidFill>
                                <a:latin typeface="Cambria Math" panose="02040503050406030204" pitchFamily="18" charset="0"/>
                              </a:rPr>
                              <m:t>𝜇</m:t>
                            </m:r>
                          </m:e>
                        </m:acc>
                      </m:e>
                      <m:sup>
                        <m:r>
                          <a:rPr lang="en-US" sz="3600" i="1">
                            <a:solidFill>
                              <a:schemeClr val="tx1"/>
                            </a:solidFill>
                            <a:latin typeface="Cambria Math" panose="02040503050406030204" pitchFamily="18" charset="0"/>
                            <a:ea typeface="Cambria Math" panose="02040503050406030204" pitchFamily="18" charset="0"/>
                          </a:rPr>
                          <m:t>ℬ</m:t>
                        </m:r>
                      </m:sup>
                    </m:sSup>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𝜇</m:t>
                        </m:r>
                      </m:e>
                      <m:sub>
                        <m:r>
                          <a:rPr lang="en-US" sz="3600" b="0" i="1" smtClean="0">
                            <a:latin typeface="Cambria Math" panose="02040503050406030204" pitchFamily="18" charset="0"/>
                          </a:rPr>
                          <m:t>𝑡</m:t>
                        </m:r>
                      </m:sub>
                      <m:sup>
                        <m:sSup>
                          <m:sSupPr>
                            <m:ctrlPr>
                              <a:rPr lang="en-US" sz="3600" b="0" i="1" smtClean="0">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ℬ</m:t>
                            </m:r>
                          </m:e>
                          <m:sup>
                            <m:r>
                              <a:rPr lang="en-US" sz="3600" b="0" i="1" smtClean="0">
                                <a:latin typeface="Cambria Math" panose="02040503050406030204" pitchFamily="18" charset="0"/>
                                <a:ea typeface="Cambria Math" panose="02040503050406030204" pitchFamily="18" charset="0"/>
                              </a:rPr>
                              <m:t>𝐼</m:t>
                            </m:r>
                          </m:sup>
                        </m:sSup>
                      </m:sup>
                    </m:sSubSup>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𝑖</m:t>
                        </m:r>
                      </m:e>
                      <m:sub>
                        <m:r>
                          <a:rPr lang="en-US" sz="3600" b="0" i="1" smtClean="0">
                            <a:latin typeface="Cambria Math" panose="02040503050406030204" pitchFamily="18" charset="0"/>
                          </a:rPr>
                          <m:t>𝑡</m:t>
                        </m:r>
                      </m:sub>
                      <m:sup>
                        <m:r>
                          <a:rPr lang="en-US" sz="3600" b="0" i="1" smtClean="0">
                            <a:latin typeface="Cambria Math" panose="02040503050406030204" pitchFamily="18" charset="0"/>
                          </a:rPr>
                          <m:t>𝐼</m:t>
                        </m:r>
                      </m:sup>
                    </m:sSubSup>
                  </m:oMath>
                </a14:m>
                <a:r>
                  <a:rPr lang="en-US" sz="3600" dirty="0">
                    <a:latin typeface="+mj-lt"/>
                  </a:rPr>
                  <a:t> bond issuance rate beyond interest rate</a:t>
                </a:r>
                <a:r>
                  <a:rPr lang="en-US" dirty="0"/>
                  <a:t>, same in both countries.</a:t>
                </a:r>
                <a:endParaRPr lang="en-US" sz="36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3172" y="1530773"/>
                <a:ext cx="15497386" cy="7518224"/>
              </a:xfrm>
              <a:blipFill>
                <a:blip r:embed="rId3"/>
                <a:stretch>
                  <a:fillRect b="-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488EFA5-B9E7-4918-BF97-C27C2BBB1656}" type="slidenum">
              <a:rPr lang="en-US" smtClean="0"/>
              <a:t>41</a:t>
            </a:fld>
            <a:endParaRPr lang="en-US"/>
          </a:p>
        </p:txBody>
      </p:sp>
      <mc:AlternateContent xmlns:mc="http://schemas.openxmlformats.org/markup-compatibility/2006" xmlns:a14="http://schemas.microsoft.com/office/drawing/2010/main">
        <mc:Choice Requires="a14">
          <p:graphicFrame>
            <p:nvGraphicFramePr>
              <p:cNvPr id="5" name="Content Placeholder 3"/>
              <p:cNvGraphicFramePr>
                <a:graphicFrameLocks/>
              </p:cNvGraphicFramePr>
              <p:nvPr>
                <p:extLst>
                  <p:ext uri="{D42A27DB-BD31-4B8C-83A1-F6EECF244321}">
                    <p14:modId xmlns:p14="http://schemas.microsoft.com/office/powerpoint/2010/main" val="1904005855"/>
                  </p:ext>
                </p:extLst>
              </p:nvPr>
            </p:nvGraphicFramePr>
            <p:xfrm>
              <a:off x="413171" y="1471729"/>
              <a:ext cx="10404354" cy="5689002"/>
            </p:xfrm>
            <a:graphic>
              <a:graphicData uri="http://schemas.openxmlformats.org/drawingml/2006/table">
                <a:tbl>
                  <a:tblPr firstRow="1" bandRow="1">
                    <a:tableStyleId>{B301B821-A1FF-4177-AEE7-76D212191A09}</a:tableStyleId>
                  </a:tblPr>
                  <a:tblGrid>
                    <a:gridCol w="10404354">
                      <a:extLst>
                        <a:ext uri="{9D8B030D-6E8A-4147-A177-3AD203B41FA5}">
                          <a16:colId xmlns:a16="http://schemas.microsoft.com/office/drawing/2014/main" val="20001"/>
                        </a:ext>
                      </a:extLst>
                    </a:gridCol>
                  </a:tblGrid>
                  <a:tr h="737081">
                    <a:tc>
                      <a:txBody>
                        <a:bodyPr/>
                        <a:lstStyle/>
                        <a:p>
                          <a:pPr algn="ctr"/>
                          <a:r>
                            <a:rPr lang="en-US" sz="3600" dirty="0">
                              <a:latin typeface="+mj-lt"/>
                            </a:rPr>
                            <a:t>Monetary</a:t>
                          </a:r>
                          <a:endParaRPr lang="en-US" sz="3600" b="0" dirty="0">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extLst>
                      <a:ext uri="{0D108BD9-81ED-4DB2-BD59-A6C34878D82A}">
                        <a16:rowId xmlns:a16="http://schemas.microsoft.com/office/drawing/2014/main" val="10000"/>
                      </a:ext>
                    </a:extLst>
                  </a:tr>
                  <a:tr h="151231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3200" dirty="0"/>
                            <a:t>                </a:t>
                          </a:r>
                          <a14:m>
                            <m:oMath xmlns:m="http://schemas.openxmlformats.org/officeDocument/2006/math">
                              <m:sSup>
                                <m:sSupPr>
                                  <m:ctrlPr>
                                    <a:rPr lang="en-US" sz="3200" i="1" smtClean="0">
                                      <a:latin typeface="Cambria Math" panose="02040503050406030204" pitchFamily="18" charset="0"/>
                                    </a:rPr>
                                  </m:ctrlPr>
                                </m:sSupPr>
                                <m:e>
                                  <m:r>
                                    <a:rPr lang="de-DE" sz="3200" smtClean="0">
                                      <a:latin typeface="Cambria Math" panose="02040503050406030204" pitchFamily="18" charset="0"/>
                                    </a:rPr>
                                    <m:t>𝑞</m:t>
                                  </m:r>
                                </m:e>
                                <m:sup>
                                  <m:r>
                                    <a:rPr lang="en-US" sz="3200" smtClean="0">
                                      <a:latin typeface="Cambria Math" panose="02040503050406030204" pitchFamily="18" charset="0"/>
                                    </a:rPr>
                                    <m:t>𝐾</m:t>
                                  </m:r>
                                </m:sup>
                              </m:sSup>
                              <m:sSub>
                                <m:sSubPr>
                                  <m:ctrlPr>
                                    <a:rPr lang="en-US" sz="3200" b="0" i="1" smtClean="0">
                                      <a:solidFill>
                                        <a:schemeClr val="tx1"/>
                                      </a:solidFill>
                                      <a:latin typeface="Cambria Math" panose="02040503050406030204" pitchFamily="18" charset="0"/>
                                      <a:ea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𝐾</m:t>
                                  </m:r>
                                </m:e>
                                <m:sub>
                                  <m:r>
                                    <a:rPr lang="en-US" sz="3200" b="0" i="1" smtClean="0">
                                      <a:solidFill>
                                        <a:schemeClr val="tx1"/>
                                      </a:solidFill>
                                      <a:latin typeface="Cambria Math" panose="02040503050406030204" pitchFamily="18" charset="0"/>
                                      <a:ea typeface="Cambria Math" panose="02040503050406030204" pitchFamily="18" charset="0"/>
                                    </a:rPr>
                                    <m:t>𝑡</m:t>
                                  </m:r>
                                </m:sub>
                              </m:sSub>
                              <m:r>
                                <a:rPr lang="de-DE" sz="3200" smtClean="0">
                                  <a:latin typeface="Cambria Math" panose="02040503050406030204" pitchFamily="18" charset="0"/>
                                </a:rPr>
                                <m:t>=</m:t>
                              </m:r>
                              <m:limLow>
                                <m:limLowPr>
                                  <m:ctrlPr>
                                    <a:rPr lang="de-DE" sz="3200" i="1" smtClean="0">
                                      <a:latin typeface="Cambria Math" panose="02040503050406030204" pitchFamily="18" charset="0"/>
                                    </a:rPr>
                                  </m:ctrlPr>
                                </m:limLowPr>
                                <m:e>
                                  <m:groupChr>
                                    <m:groupChrPr>
                                      <m:chr m:val="⏟"/>
                                      <m:ctrlPr>
                                        <a:rPr lang="de-DE" sz="3200" i="1" smtClean="0">
                                          <a:latin typeface="Cambria Math" panose="02040503050406030204" pitchFamily="18" charset="0"/>
                                        </a:rPr>
                                      </m:ctrlPr>
                                    </m:groupChrPr>
                                    <m:e>
                                      <m:f>
                                        <m:fPr>
                                          <m:ctrlPr>
                                            <a:rPr lang="de-DE" sz="3200" i="1" smtClean="0">
                                              <a:latin typeface="Cambria Math" panose="02040503050406030204" pitchFamily="18" charset="0"/>
                                            </a:rPr>
                                          </m:ctrlPr>
                                        </m:fPr>
                                        <m:num>
                                          <m:rad>
                                            <m:radPr>
                                              <m:degHide m:val="on"/>
                                              <m:ctrlPr>
                                                <a:rPr lang="de-DE" sz="3200" i="1" smtClean="0">
                                                  <a:latin typeface="Cambria Math" panose="02040503050406030204" pitchFamily="18" charset="0"/>
                                                </a:rPr>
                                              </m:ctrlPr>
                                            </m:radPr>
                                            <m:deg/>
                                            <m:e>
                                              <m:r>
                                                <a:rPr lang="en-US" sz="3200" b="0" i="1" smtClean="0">
                                                  <a:latin typeface="Cambria Math" panose="02040503050406030204" pitchFamily="18" charset="0"/>
                                                </a:rPr>
                                                <m:t>𝜌</m:t>
                                              </m:r>
                                              <m:r>
                                                <a:rPr lang="en-US" sz="3200" smtClean="0">
                                                  <a:latin typeface="Cambria Math" panose="02040503050406030204" pitchFamily="18" charset="0"/>
                                                </a:rPr>
                                                <m:t>+</m:t>
                                              </m:r>
                                              <m:sSup>
                                                <m:sSupPr>
                                                  <m:ctrlPr>
                                                    <a:rPr lang="en-US" sz="3200" b="0" i="1" smtClean="0">
                                                      <a:solidFill>
                                                        <a:srgbClr val="589390"/>
                                                      </a:solidFill>
                                                      <a:latin typeface="Cambria Math" panose="02040503050406030204" pitchFamily="18" charset="0"/>
                                                    </a:rPr>
                                                  </m:ctrlPr>
                                                </m:sSupPr>
                                                <m:e>
                                                  <m:acc>
                                                    <m:accPr>
                                                      <m:chr m:val="̌"/>
                                                      <m:ctrlPr>
                                                        <a:rPr lang="de-DE" sz="3200" i="1" smtClean="0">
                                                          <a:solidFill>
                                                            <a:srgbClr val="589390"/>
                                                          </a:solidFill>
                                                          <a:latin typeface="Cambria Math" panose="02040503050406030204" pitchFamily="18" charset="0"/>
                                                        </a:rPr>
                                                      </m:ctrlPr>
                                                    </m:accPr>
                                                    <m:e>
                                                      <m:r>
                                                        <a:rPr lang="en-US" sz="3200" i="1">
                                                          <a:solidFill>
                                                            <a:srgbClr val="589390"/>
                                                          </a:solidFill>
                                                          <a:latin typeface="Cambria Math" panose="02040503050406030204" pitchFamily="18" charset="0"/>
                                                        </a:rPr>
                                                        <m:t>𝜇</m:t>
                                                      </m:r>
                                                    </m:e>
                                                  </m:acc>
                                                </m:e>
                                                <m:sup>
                                                  <m:r>
                                                    <a:rPr lang="en-US" sz="3200" i="1" smtClean="0">
                                                      <a:solidFill>
                                                        <a:srgbClr val="589390"/>
                                                      </a:solidFill>
                                                      <a:latin typeface="Cambria Math" panose="02040503050406030204" pitchFamily="18" charset="0"/>
                                                      <a:ea typeface="Cambria Math" panose="02040503050406030204" pitchFamily="18" charset="0"/>
                                                    </a:rPr>
                                                    <m:t>ℬ</m:t>
                                                  </m:r>
                                                </m:sup>
                                              </m:sSup>
                                            </m:e>
                                          </m:rad>
                                          <m:r>
                                            <a:rPr lang="en-US" sz="3200" smtClean="0">
                                              <a:latin typeface="Cambria Math" panose="02040503050406030204" pitchFamily="18" charset="0"/>
                                            </a:rPr>
                                            <m:t> </m:t>
                                          </m:r>
                                        </m:num>
                                        <m:den>
                                          <m:acc>
                                            <m:accPr>
                                              <m:chr m:val="̃"/>
                                              <m:ctrlPr>
                                                <a:rPr lang="en-US" sz="3200" i="1">
                                                  <a:latin typeface="Cambria Math" panose="02040503050406030204" pitchFamily="18" charset="0"/>
                                                </a:rPr>
                                              </m:ctrlPr>
                                            </m:accPr>
                                            <m:e>
                                              <m:r>
                                                <a:rPr lang="en-US" sz="3200">
                                                  <a:latin typeface="Cambria Math" panose="02040503050406030204" pitchFamily="18" charset="0"/>
                                                </a:rPr>
                                                <m:t>𝜎</m:t>
                                              </m:r>
                                            </m:e>
                                          </m:acc>
                                        </m:den>
                                      </m:f>
                                    </m:e>
                                  </m:groupChr>
                                </m:e>
                                <m:lim>
                                  <m:r>
                                    <a:rPr lang="en-US" sz="3200" b="0" i="1" smtClean="0">
                                      <a:latin typeface="Cambria Math" panose="02040503050406030204" pitchFamily="18" charset="0"/>
                                    </a:rPr>
                                    <m:t>1−</m:t>
                                  </m:r>
                                  <m:r>
                                    <a:rPr lang="en-US" sz="3200" b="0" i="1" smtClean="0">
                                      <a:latin typeface="Cambria Math" panose="02040503050406030204" pitchFamily="18" charset="0"/>
                                    </a:rPr>
                                    <m:t>𝜗</m:t>
                                  </m:r>
                                </m:lim>
                              </m:limLow>
                            </m:oMath>
                          </a14:m>
                          <a:r>
                            <a:rPr lang="en-US" sz="3200" kern="1200" dirty="0">
                              <a:solidFill>
                                <a:schemeClr val="dk1"/>
                              </a:solidFill>
                              <a:latin typeface="+mn-lt"/>
                              <a:ea typeface="+mn-ea"/>
                              <a:cs typeface="+mn-cs"/>
                            </a:rPr>
                            <a:t> </a:t>
                          </a:r>
                          <a14:m>
                            <m:oMath xmlns:m="http://schemas.openxmlformats.org/officeDocument/2006/math">
                              <m:limLow>
                                <m:limLowPr>
                                  <m:ctrlPr>
                                    <a:rPr lang="de-DE" sz="3200" i="1" smtClean="0">
                                      <a:latin typeface="Cambria Math" panose="02040503050406030204" pitchFamily="18" charset="0"/>
                                    </a:rPr>
                                  </m:ctrlPr>
                                </m:limLowPr>
                                <m:e>
                                  <m:groupChr>
                                    <m:groupChrPr>
                                      <m:chr m:val="⏟"/>
                                      <m:ctrlPr>
                                        <a:rPr lang="de-DE" sz="3200" i="1" smtClean="0">
                                          <a:latin typeface="Cambria Math" panose="02040503050406030204" pitchFamily="18" charset="0"/>
                                        </a:rPr>
                                      </m:ctrlPr>
                                    </m:groupChrPr>
                                    <m:e>
                                      <m:f>
                                        <m:fPr>
                                          <m:ctrlPr>
                                            <a:rPr lang="de-DE" sz="3200" i="1" smtClean="0">
                                              <a:latin typeface="Cambria Math" panose="02040503050406030204" pitchFamily="18" charset="0"/>
                                            </a:rPr>
                                          </m:ctrlPr>
                                        </m:fPr>
                                        <m:num>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𝑎</m:t>
                                              </m:r>
                                            </m:e>
                                          </m:acc>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ℊ</m:t>
                                          </m:r>
                                        </m:num>
                                        <m:den>
                                          <m:r>
                                            <a:rPr lang="en-US" sz="3200" b="0" i="1" smtClean="0">
                                              <a:latin typeface="Cambria Math" panose="02040503050406030204" pitchFamily="18" charset="0"/>
                                            </a:rPr>
                                            <m:t>𝜌</m:t>
                                          </m:r>
                                        </m:den>
                                      </m:f>
                                      <m:sSub>
                                        <m:sSubPr>
                                          <m:ctrlPr>
                                            <a:rPr lang="en-US" sz="3200" b="0" i="1" smtClean="0">
                                              <a:solidFill>
                                                <a:schemeClr val="tx1"/>
                                              </a:solidFill>
                                              <a:latin typeface="Cambria Math" panose="02040503050406030204" pitchFamily="18" charset="0"/>
                                              <a:ea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𝐾</m:t>
                                          </m:r>
                                        </m:e>
                                        <m:sub>
                                          <m:r>
                                            <a:rPr lang="en-US" sz="3200" b="0" i="1" smtClean="0">
                                              <a:solidFill>
                                                <a:schemeClr val="tx1"/>
                                              </a:solidFill>
                                              <a:latin typeface="Cambria Math" panose="02040503050406030204" pitchFamily="18" charset="0"/>
                                              <a:ea typeface="Cambria Math" panose="02040503050406030204" pitchFamily="18" charset="0"/>
                                            </a:rPr>
                                            <m:t>𝑡</m:t>
                                          </m:r>
                                        </m:sub>
                                      </m:sSub>
                                    </m:e>
                                  </m:groupChr>
                                </m:e>
                                <m:li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𝑡</m:t>
                                      </m:r>
                                    </m:sub>
                                  </m:sSub>
                                </m:lim>
                              </m:limLow>
                            </m:oMath>
                          </a14:m>
                          <a:endParaRPr lang="en-US" sz="3200" kern="1200" dirty="0">
                            <a:solidFill>
                              <a:schemeClr val="dk1"/>
                            </a:solidFill>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5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b="0" i="1" smtClean="0">
                                        <a:solidFill>
                                          <a:schemeClr val="tx1"/>
                                        </a:solidFill>
                                        <a:latin typeface="Cambria Math" panose="02040503050406030204" pitchFamily="18" charset="0"/>
                                      </a:rPr>
                                    </m:ctrlPr>
                                  </m:fPr>
                                  <m:num>
                                    <m:sSubSup>
                                      <m:sSubSupPr>
                                        <m:ctrlPr>
                                          <a:rPr lang="en-US" sz="3200" b="0" i="1" smtClean="0">
                                            <a:solidFill>
                                              <a:schemeClr val="tx1"/>
                                            </a:solidFill>
                                            <a:latin typeface="Cambria Math" panose="02040503050406030204" pitchFamily="18" charset="0"/>
                                            <a:ea typeface="Cambria Math" panose="02040503050406030204" pitchFamily="18" charset="0"/>
                                          </a:rPr>
                                        </m:ctrlPr>
                                      </m:sSubSupPr>
                                      <m:e>
                                        <m:r>
                                          <a:rPr lang="en-US" sz="3200" b="0" i="1">
                                            <a:solidFill>
                                              <a:schemeClr val="tx1"/>
                                            </a:solidFill>
                                            <a:latin typeface="Cambria Math" panose="02040503050406030204" pitchFamily="18" charset="0"/>
                                            <a:ea typeface="Cambria Math" panose="02040503050406030204" pitchFamily="18" charset="0"/>
                                          </a:rPr>
                                          <m:t>ℬ</m:t>
                                        </m:r>
                                      </m:e>
                                      <m:sub>
                                        <m:r>
                                          <a:rPr lang="en-US" sz="3200" b="0" i="1" smtClean="0">
                                            <a:solidFill>
                                              <a:schemeClr val="tx1"/>
                                            </a:solidFill>
                                            <a:latin typeface="Cambria Math" panose="02040503050406030204" pitchFamily="18" charset="0"/>
                                            <a:ea typeface="Cambria Math" panose="02040503050406030204" pitchFamily="18" charset="0"/>
                                          </a:rPr>
                                          <m:t>𝑡</m:t>
                                        </m:r>
                                      </m:sub>
                                      <m:sup>
                                        <m:r>
                                          <a:rPr lang="en-US" sz="3200" b="0" i="1" smtClean="0">
                                            <a:solidFill>
                                              <a:schemeClr val="tx1"/>
                                            </a:solidFill>
                                            <a:latin typeface="Cambria Math" panose="02040503050406030204" pitchFamily="18" charset="0"/>
                                            <a:ea typeface="Cambria Math" panose="02040503050406030204" pitchFamily="18" charset="0"/>
                                          </a:rPr>
                                          <m:t>𝑁</m:t>
                                        </m:r>
                                      </m:sup>
                                    </m:sSubSup>
                                  </m:num>
                                  <m:den>
                                    <m:sSubSup>
                                      <m:sSubSupPr>
                                        <m:ctrlPr>
                                          <a:rPr lang="en-US" sz="3200" b="0" i="1" smtClean="0">
                                            <a:solidFill>
                                              <a:schemeClr val="tx1"/>
                                            </a:solidFill>
                                            <a:latin typeface="Cambria Math" panose="02040503050406030204" pitchFamily="18" charset="0"/>
                                            <a:ea typeface="Cambria Math" panose="02040503050406030204" pitchFamily="18" charset="0"/>
                                          </a:rPr>
                                        </m:ctrlPr>
                                      </m:sSubSupPr>
                                      <m:e>
                                        <m:r>
                                          <a:rPr lang="en-US" sz="3200" b="0" i="1">
                                            <a:solidFill>
                                              <a:schemeClr val="tx1"/>
                                            </a:solidFill>
                                            <a:latin typeface="Cambria Math" panose="02040503050406030204" pitchFamily="18" charset="0"/>
                                            <a:ea typeface="Cambria Math" panose="02040503050406030204" pitchFamily="18" charset="0"/>
                                          </a:rPr>
                                          <m:t>℘</m:t>
                                        </m:r>
                                      </m:e>
                                      <m:sub>
                                        <m:r>
                                          <a:rPr lang="en-US" sz="3200" b="0" i="1" smtClean="0">
                                            <a:solidFill>
                                              <a:schemeClr val="tx1"/>
                                            </a:solidFill>
                                            <a:latin typeface="Cambria Math" panose="02040503050406030204" pitchFamily="18" charset="0"/>
                                            <a:ea typeface="Cambria Math" panose="02040503050406030204" pitchFamily="18" charset="0"/>
                                          </a:rPr>
                                          <m:t>𝑡</m:t>
                                        </m:r>
                                      </m:sub>
                                      <m:sup>
                                        <m:r>
                                          <a:rPr lang="en-US" sz="3200" b="0" i="1" smtClean="0">
                                            <a:solidFill>
                                              <a:schemeClr val="tx1"/>
                                            </a:solidFill>
                                            <a:latin typeface="Cambria Math" panose="02040503050406030204" pitchFamily="18" charset="0"/>
                                            <a:ea typeface="Cambria Math" panose="02040503050406030204" pitchFamily="18" charset="0"/>
                                          </a:rPr>
                                          <m:t>𝑁</m:t>
                                        </m:r>
                                      </m:sup>
                                    </m:sSubSup>
                                  </m:den>
                                </m:f>
                                <m:r>
                                  <a:rPr lang="de-DE" sz="3200" smtClean="0">
                                    <a:latin typeface="Cambria Math" panose="02040503050406030204" pitchFamily="18" charset="0"/>
                                  </a:rPr>
                                  <m:t>=</m:t>
                                </m:r>
                                <m:r>
                                  <a:rPr lang="en-US" sz="3200" b="0" i="0" smtClean="0">
                                    <a:latin typeface="Cambria Math" panose="02040503050406030204" pitchFamily="18" charset="0"/>
                                  </a:rPr>
                                  <m:t>         </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𝜗</m:t>
                                    </m:r>
                                  </m:e>
                                  <m:sup>
                                    <m:r>
                                      <a:rPr lang="en-US" sz="3200" b="0" i="1" smtClean="0">
                                        <a:latin typeface="Cambria Math" panose="02040503050406030204" pitchFamily="18" charset="0"/>
                                      </a:rPr>
                                      <m:t>𝑁</m:t>
                                    </m:r>
                                  </m:sup>
                                </m:sSup>
                                <m:r>
                                  <a:rPr lang="en-US" sz="3200" b="0" i="1" smtClean="0">
                                    <a:latin typeface="Cambria Math" panose="02040503050406030204" pitchFamily="18" charset="0"/>
                                  </a:rPr>
                                  <m:t>  </m:t>
                                </m:r>
                                <m:limLow>
                                  <m:limLowPr>
                                    <m:ctrlPr>
                                      <a:rPr lang="en-US" sz="3200" b="0" i="1" smtClean="0">
                                        <a:latin typeface="Cambria Math" panose="02040503050406030204" pitchFamily="18" charset="0"/>
                                      </a:rPr>
                                    </m:ctrlPr>
                                  </m:limLowPr>
                                  <m:e>
                                    <m:groupChr>
                                      <m:groupChrPr>
                                        <m:chr m:val="⏟"/>
                                        <m:ctrlPr>
                                          <a:rPr lang="en-US" sz="3200" b="0" i="1" smtClean="0">
                                            <a:latin typeface="Cambria Math" panose="02040503050406030204" pitchFamily="18" charset="0"/>
                                          </a:rPr>
                                        </m:ctrlPr>
                                      </m:groupChrPr>
                                      <m:e>
                                        <m:d>
                                          <m:dPr>
                                            <m:ctrlPr>
                                              <a:rPr lang="en-US" sz="3200" b="0" i="1" smtClean="0">
                                                <a:latin typeface="Cambria Math" panose="02040503050406030204" pitchFamily="18" charset="0"/>
                                              </a:rPr>
                                            </m:ctrlPr>
                                          </m:dPr>
                                          <m:e>
                                            <m:r>
                                              <a:rPr lang="en-US" sz="3200" b="0" i="0" smtClean="0">
                                                <a:latin typeface="Cambria Math" panose="02040503050406030204" pitchFamily="18" charset="0"/>
                                              </a:rPr>
                                              <m:t>1</m:t>
                                            </m:r>
                                            <m:r>
                                              <a:rPr lang="de-DE" sz="3200">
                                                <a:latin typeface="Cambria Math" panose="02040503050406030204" pitchFamily="18" charset="0"/>
                                              </a:rPr>
                                              <m:t>−</m:t>
                                            </m:r>
                                            <m:f>
                                              <m:fPr>
                                                <m:ctrlPr>
                                                  <a:rPr lang="de-DE" sz="3200" i="1" smtClean="0">
                                                    <a:latin typeface="Cambria Math" panose="02040503050406030204" pitchFamily="18" charset="0"/>
                                                  </a:rPr>
                                                </m:ctrlPr>
                                              </m:fPr>
                                              <m:num>
                                                <m:rad>
                                                  <m:radPr>
                                                    <m:degHide m:val="on"/>
                                                    <m:ctrlPr>
                                                      <a:rPr lang="de-DE" sz="3200" i="1" smtClean="0">
                                                        <a:latin typeface="Cambria Math" panose="02040503050406030204" pitchFamily="18" charset="0"/>
                                                      </a:rPr>
                                                    </m:ctrlPr>
                                                  </m:radPr>
                                                  <m:deg/>
                                                  <m:e>
                                                    <m:r>
                                                      <a:rPr lang="en-US" sz="3200" b="0" i="1" smtClean="0">
                                                        <a:latin typeface="Cambria Math" panose="02040503050406030204" pitchFamily="18" charset="0"/>
                                                      </a:rPr>
                                                      <m:t>𝜌</m:t>
                                                    </m:r>
                                                    <m:r>
                                                      <a:rPr lang="en-US" sz="3200" smtClean="0">
                                                        <a:latin typeface="Cambria Math" panose="02040503050406030204" pitchFamily="18" charset="0"/>
                                                      </a:rPr>
                                                      <m:t>+</m:t>
                                                    </m:r>
                                                    <m:sSup>
                                                      <m:sSupPr>
                                                        <m:ctrlPr>
                                                          <a:rPr lang="en-US" sz="3200" b="0" i="1" smtClean="0">
                                                            <a:solidFill>
                                                              <a:srgbClr val="589390"/>
                                                            </a:solidFill>
                                                            <a:latin typeface="Cambria Math" panose="02040503050406030204" pitchFamily="18" charset="0"/>
                                                          </a:rPr>
                                                        </m:ctrlPr>
                                                      </m:sSupPr>
                                                      <m:e>
                                                        <m:acc>
                                                          <m:accPr>
                                                            <m:chr m:val="̌"/>
                                                            <m:ctrlPr>
                                                              <a:rPr lang="de-DE" sz="3200" i="1" smtClean="0">
                                                                <a:solidFill>
                                                                  <a:srgbClr val="589390"/>
                                                                </a:solidFill>
                                                                <a:latin typeface="Cambria Math" panose="02040503050406030204" pitchFamily="18" charset="0"/>
                                                              </a:rPr>
                                                            </m:ctrlPr>
                                                          </m:accPr>
                                                          <m:e>
                                                            <m:r>
                                                              <a:rPr lang="en-US" sz="3200" i="1">
                                                                <a:solidFill>
                                                                  <a:srgbClr val="589390"/>
                                                                </a:solidFill>
                                                                <a:latin typeface="Cambria Math" panose="02040503050406030204" pitchFamily="18" charset="0"/>
                                                              </a:rPr>
                                                              <m:t>𝜇</m:t>
                                                            </m:r>
                                                          </m:e>
                                                        </m:acc>
                                                      </m:e>
                                                      <m:sup>
                                                        <m:r>
                                                          <a:rPr lang="en-US" sz="3200" i="1" smtClean="0">
                                                            <a:solidFill>
                                                              <a:srgbClr val="589390"/>
                                                            </a:solidFill>
                                                            <a:latin typeface="Cambria Math" panose="02040503050406030204" pitchFamily="18" charset="0"/>
                                                            <a:ea typeface="Cambria Math" panose="02040503050406030204" pitchFamily="18" charset="0"/>
                                                          </a:rPr>
                                                          <m:t>ℬ</m:t>
                                                        </m:r>
                                                      </m:sup>
                                                    </m:sSup>
                                                  </m:e>
                                                </m:rad>
                                              </m:num>
                                              <m:den>
                                                <m:acc>
                                                  <m:accPr>
                                                    <m:chr m:val="̃"/>
                                                    <m:ctrlPr>
                                                      <a:rPr lang="en-US" sz="3200" i="1" smtClean="0">
                                                        <a:latin typeface="Cambria Math" panose="02040503050406030204" pitchFamily="18" charset="0"/>
                                                      </a:rPr>
                                                    </m:ctrlPr>
                                                  </m:accPr>
                                                  <m:e>
                                                    <m:r>
                                                      <a:rPr lang="en-US" sz="3200">
                                                        <a:latin typeface="Cambria Math" panose="02040503050406030204" pitchFamily="18" charset="0"/>
                                                      </a:rPr>
                                                      <m:t>𝜎</m:t>
                                                    </m:r>
                                                  </m:e>
                                                </m:acc>
                                              </m:den>
                                            </m:f>
                                          </m:e>
                                        </m:d>
                                      </m:e>
                                    </m:groupChr>
                                  </m:e>
                                  <m:lim>
                                    <m:r>
                                      <a:rPr lang="en-US" sz="3200" b="0" i="1" smtClean="0">
                                        <a:latin typeface="Cambria Math" panose="02040503050406030204" pitchFamily="18" charset="0"/>
                                      </a:rPr>
                                      <m:t>𝜗</m:t>
                                    </m:r>
                                  </m:lim>
                                </m:limLow>
                                <m:r>
                                  <a:rPr lang="en-US" sz="3200" b="0" i="1" smtClean="0">
                                    <a:latin typeface="Cambria Math" panose="02040503050406030204" pitchFamily="18" charset="0"/>
                                  </a:rPr>
                                  <m:t> </m:t>
                                </m:r>
                                <m:f>
                                  <m:fPr>
                                    <m:ctrlPr>
                                      <a:rPr lang="de-DE" sz="3200" i="1" smtClean="0">
                                        <a:latin typeface="Cambria Math" panose="02040503050406030204" pitchFamily="18" charset="0"/>
                                      </a:rPr>
                                    </m:ctrlPr>
                                  </m:fPr>
                                  <m:num>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𝑎</m:t>
                                        </m:r>
                                      </m:e>
                                    </m:acc>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ℊ</m:t>
                                    </m:r>
                                  </m:num>
                                  <m:den>
                                    <m:r>
                                      <a:rPr lang="en-US" sz="3200" b="0" i="1" smtClean="0">
                                        <a:latin typeface="Cambria Math" panose="02040503050406030204" pitchFamily="18" charset="0"/>
                                      </a:rPr>
                                      <m:t>𝜌</m:t>
                                    </m:r>
                                  </m:den>
                                </m:f>
                                <m:sSub>
                                  <m:sSubPr>
                                    <m:ctrlPr>
                                      <a:rPr lang="en-US" sz="3200" b="0" i="1" smtClean="0">
                                        <a:solidFill>
                                          <a:schemeClr val="tx1"/>
                                        </a:solidFill>
                                        <a:latin typeface="Cambria Math" panose="02040503050406030204" pitchFamily="18" charset="0"/>
                                        <a:ea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𝐾</m:t>
                                    </m:r>
                                  </m:e>
                                  <m:sub>
                                    <m:r>
                                      <a:rPr lang="en-US" sz="3200" b="0" i="1" smtClean="0">
                                        <a:solidFill>
                                          <a:schemeClr val="tx1"/>
                                        </a:solidFill>
                                        <a:latin typeface="Cambria Math" panose="02040503050406030204" pitchFamily="18" charset="0"/>
                                        <a:ea typeface="Cambria Math" panose="02040503050406030204" pitchFamily="18" charset="0"/>
                                      </a:rPr>
                                      <m:t>𝑡</m:t>
                                    </m:r>
                                  </m:sub>
                                </m:sSub>
                              </m:oMath>
                            </m:oMathPara>
                          </a14:m>
                          <a:endParaRPr lang="en-US" sz="3200" kern="1200" dirty="0">
                            <a:solidFill>
                              <a:schemeClr val="dk1"/>
                            </a:solidFill>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8590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b="0" i="1" smtClean="0">
                                        <a:solidFill>
                                          <a:schemeClr val="tx1"/>
                                        </a:solidFill>
                                        <a:latin typeface="Cambria Math" panose="02040503050406030204" pitchFamily="18" charset="0"/>
                                      </a:rPr>
                                    </m:ctrlPr>
                                  </m:fPr>
                                  <m:num>
                                    <m:sSubSup>
                                      <m:sSubSupPr>
                                        <m:ctrlPr>
                                          <a:rPr lang="en-US" sz="3200" b="0" i="1" smtClean="0">
                                            <a:solidFill>
                                              <a:schemeClr val="tx1"/>
                                            </a:solidFill>
                                            <a:latin typeface="Cambria Math" panose="02040503050406030204" pitchFamily="18" charset="0"/>
                                            <a:ea typeface="Cambria Math" panose="02040503050406030204" pitchFamily="18" charset="0"/>
                                          </a:rPr>
                                        </m:ctrlPr>
                                      </m:sSubSupPr>
                                      <m:e>
                                        <m:r>
                                          <a:rPr lang="en-US" sz="3200" b="0" i="1">
                                            <a:solidFill>
                                              <a:schemeClr val="tx1"/>
                                            </a:solidFill>
                                            <a:latin typeface="Cambria Math" panose="02040503050406030204" pitchFamily="18" charset="0"/>
                                            <a:ea typeface="Cambria Math" panose="02040503050406030204" pitchFamily="18" charset="0"/>
                                          </a:rPr>
                                          <m:t>ℬ</m:t>
                                        </m:r>
                                      </m:e>
                                      <m:sub>
                                        <m:r>
                                          <a:rPr lang="en-US" sz="3200" b="0" i="1" smtClean="0">
                                            <a:solidFill>
                                              <a:schemeClr val="tx1"/>
                                            </a:solidFill>
                                            <a:latin typeface="Cambria Math" panose="02040503050406030204" pitchFamily="18" charset="0"/>
                                            <a:ea typeface="Cambria Math" panose="02040503050406030204" pitchFamily="18" charset="0"/>
                                          </a:rPr>
                                          <m:t>𝑡</m:t>
                                        </m:r>
                                      </m:sub>
                                      <m:sup>
                                        <m:r>
                                          <a:rPr lang="en-US" sz="3200" b="0" i="1" smtClean="0">
                                            <a:solidFill>
                                              <a:schemeClr val="tx1"/>
                                            </a:solidFill>
                                            <a:latin typeface="Cambria Math" panose="02040503050406030204" pitchFamily="18" charset="0"/>
                                            <a:ea typeface="Cambria Math" panose="02040503050406030204" pitchFamily="18" charset="0"/>
                                          </a:rPr>
                                          <m:t>𝑆</m:t>
                                        </m:r>
                                      </m:sup>
                                    </m:sSubSup>
                                  </m:num>
                                  <m:den>
                                    <m:sSubSup>
                                      <m:sSubSupPr>
                                        <m:ctrlPr>
                                          <a:rPr lang="en-US" sz="3200" b="0" i="1" smtClean="0">
                                            <a:solidFill>
                                              <a:schemeClr val="tx1"/>
                                            </a:solidFill>
                                            <a:latin typeface="Cambria Math" panose="02040503050406030204" pitchFamily="18" charset="0"/>
                                            <a:ea typeface="Cambria Math" panose="02040503050406030204" pitchFamily="18" charset="0"/>
                                          </a:rPr>
                                        </m:ctrlPr>
                                      </m:sSubSupPr>
                                      <m:e>
                                        <m:r>
                                          <a:rPr lang="en-US" sz="3200" b="0" i="1">
                                            <a:solidFill>
                                              <a:schemeClr val="tx1"/>
                                            </a:solidFill>
                                            <a:latin typeface="Cambria Math" panose="02040503050406030204" pitchFamily="18" charset="0"/>
                                            <a:ea typeface="Cambria Math" panose="02040503050406030204" pitchFamily="18" charset="0"/>
                                          </a:rPr>
                                          <m:t>℘</m:t>
                                        </m:r>
                                      </m:e>
                                      <m:sub>
                                        <m:r>
                                          <a:rPr lang="en-US" sz="3200" b="0" i="1" smtClean="0">
                                            <a:solidFill>
                                              <a:schemeClr val="tx1"/>
                                            </a:solidFill>
                                            <a:latin typeface="Cambria Math" panose="02040503050406030204" pitchFamily="18" charset="0"/>
                                            <a:ea typeface="Cambria Math" panose="02040503050406030204" pitchFamily="18" charset="0"/>
                                          </a:rPr>
                                          <m:t>𝑡</m:t>
                                        </m:r>
                                      </m:sub>
                                      <m:sup>
                                        <m:r>
                                          <a:rPr lang="en-US" sz="3200" b="0" i="1" smtClean="0">
                                            <a:solidFill>
                                              <a:schemeClr val="tx1"/>
                                            </a:solidFill>
                                            <a:latin typeface="Cambria Math" panose="02040503050406030204" pitchFamily="18" charset="0"/>
                                            <a:ea typeface="Cambria Math" panose="02040503050406030204" pitchFamily="18" charset="0"/>
                                          </a:rPr>
                                          <m:t>𝑆</m:t>
                                        </m:r>
                                      </m:sup>
                                    </m:sSubSup>
                                  </m:den>
                                </m:f>
                                <m:r>
                                  <a:rPr lang="de-DE" sz="3200"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(1−</m:t>
                                    </m:r>
                                    <m:r>
                                      <a:rPr lang="en-US" sz="3200" b="0" i="1" smtClean="0">
                                        <a:latin typeface="Cambria Math" panose="02040503050406030204" pitchFamily="18" charset="0"/>
                                      </a:rPr>
                                      <m:t>𝜗</m:t>
                                    </m:r>
                                  </m:e>
                                  <m:sup>
                                    <m:r>
                                      <a:rPr lang="en-US" sz="3200" b="0" i="1" smtClean="0">
                                        <a:latin typeface="Cambria Math" panose="02040503050406030204" pitchFamily="18" charset="0"/>
                                      </a:rPr>
                                      <m:t>𝑁</m:t>
                                    </m:r>
                                  </m:sup>
                                </m:sSup>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1</m:t>
                                    </m:r>
                                    <m:r>
                                      <a:rPr lang="de-DE" sz="3200">
                                        <a:latin typeface="Cambria Math" panose="02040503050406030204" pitchFamily="18" charset="0"/>
                                      </a:rPr>
                                      <m:t>−</m:t>
                                    </m:r>
                                    <m:f>
                                      <m:fPr>
                                        <m:ctrlPr>
                                          <a:rPr lang="de-DE" sz="3200" i="1" smtClean="0">
                                            <a:latin typeface="Cambria Math" panose="02040503050406030204" pitchFamily="18" charset="0"/>
                                          </a:rPr>
                                        </m:ctrlPr>
                                      </m:fPr>
                                      <m:num>
                                        <m:rad>
                                          <m:radPr>
                                            <m:degHide m:val="on"/>
                                            <m:ctrlPr>
                                              <a:rPr lang="de-DE" sz="3200" i="1" smtClean="0">
                                                <a:latin typeface="Cambria Math" panose="02040503050406030204" pitchFamily="18" charset="0"/>
                                              </a:rPr>
                                            </m:ctrlPr>
                                          </m:radPr>
                                          <m:deg/>
                                          <m:e>
                                            <m:r>
                                              <a:rPr lang="en-US" sz="3200" b="0" i="1" smtClean="0">
                                                <a:latin typeface="Cambria Math" panose="02040503050406030204" pitchFamily="18" charset="0"/>
                                              </a:rPr>
                                              <m:t>𝜌</m:t>
                                            </m:r>
                                            <m:r>
                                              <a:rPr lang="en-US" sz="3200" smtClean="0">
                                                <a:latin typeface="Cambria Math" panose="02040503050406030204" pitchFamily="18" charset="0"/>
                                              </a:rPr>
                                              <m:t>+</m:t>
                                            </m:r>
                                            <m:sSup>
                                              <m:sSupPr>
                                                <m:ctrlPr>
                                                  <a:rPr lang="en-US" sz="3200" b="0" i="1" smtClean="0">
                                                    <a:solidFill>
                                                      <a:srgbClr val="589390"/>
                                                    </a:solidFill>
                                                    <a:latin typeface="Cambria Math" panose="02040503050406030204" pitchFamily="18" charset="0"/>
                                                  </a:rPr>
                                                </m:ctrlPr>
                                              </m:sSupPr>
                                              <m:e>
                                                <m:acc>
                                                  <m:accPr>
                                                    <m:chr m:val="̌"/>
                                                    <m:ctrlPr>
                                                      <a:rPr lang="de-DE" sz="3200" i="1" smtClean="0">
                                                        <a:solidFill>
                                                          <a:srgbClr val="589390"/>
                                                        </a:solidFill>
                                                        <a:latin typeface="Cambria Math" panose="02040503050406030204" pitchFamily="18" charset="0"/>
                                                      </a:rPr>
                                                    </m:ctrlPr>
                                                  </m:accPr>
                                                  <m:e>
                                                    <m:r>
                                                      <a:rPr lang="en-US" sz="3200" i="1">
                                                        <a:solidFill>
                                                          <a:srgbClr val="589390"/>
                                                        </a:solidFill>
                                                        <a:latin typeface="Cambria Math" panose="02040503050406030204" pitchFamily="18" charset="0"/>
                                                      </a:rPr>
                                                      <m:t>𝜇</m:t>
                                                    </m:r>
                                                  </m:e>
                                                </m:acc>
                                              </m:e>
                                              <m:sup>
                                                <m:r>
                                                  <a:rPr lang="en-US" sz="3200" i="1" smtClean="0">
                                                    <a:solidFill>
                                                      <a:srgbClr val="589390"/>
                                                    </a:solidFill>
                                                    <a:latin typeface="Cambria Math" panose="02040503050406030204" pitchFamily="18" charset="0"/>
                                                    <a:ea typeface="Cambria Math" panose="02040503050406030204" pitchFamily="18" charset="0"/>
                                                  </a:rPr>
                                                  <m:t>ℬ</m:t>
                                                </m:r>
                                              </m:sup>
                                            </m:sSup>
                                          </m:e>
                                        </m:rad>
                                      </m:num>
                                      <m:den>
                                        <m:acc>
                                          <m:accPr>
                                            <m:chr m:val="̃"/>
                                            <m:ctrlPr>
                                              <a:rPr lang="en-US" sz="3200" i="1" smtClean="0">
                                                <a:latin typeface="Cambria Math" panose="02040503050406030204" pitchFamily="18" charset="0"/>
                                              </a:rPr>
                                            </m:ctrlPr>
                                          </m:accPr>
                                          <m:e>
                                            <m:r>
                                              <a:rPr lang="en-US" sz="3200">
                                                <a:latin typeface="Cambria Math" panose="02040503050406030204" pitchFamily="18" charset="0"/>
                                              </a:rPr>
                                              <m:t>𝜎</m:t>
                                            </m:r>
                                          </m:e>
                                        </m:acc>
                                      </m:den>
                                    </m:f>
                                  </m:e>
                                </m:d>
                                <m:f>
                                  <m:fPr>
                                    <m:ctrlPr>
                                      <a:rPr lang="de-DE" sz="3200" i="1" smtClean="0">
                                        <a:latin typeface="Cambria Math" panose="02040503050406030204" pitchFamily="18" charset="0"/>
                                      </a:rPr>
                                    </m:ctrlPr>
                                  </m:fPr>
                                  <m:num>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𝑎</m:t>
                                        </m:r>
                                      </m:e>
                                    </m:acc>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ℊ</m:t>
                                    </m:r>
                                  </m:num>
                                  <m:den>
                                    <m:r>
                                      <a:rPr lang="en-US" sz="3200" b="0" i="1" smtClean="0">
                                        <a:latin typeface="Cambria Math" panose="02040503050406030204" pitchFamily="18" charset="0"/>
                                      </a:rPr>
                                      <m:t>𝜌</m:t>
                                    </m:r>
                                  </m:den>
                                </m:f>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𝑡</m:t>
                                    </m:r>
                                  </m:sub>
                                </m:sSub>
                              </m:oMath>
                            </m:oMathPara>
                          </a14:m>
                          <a:endParaRPr lang="en-US" sz="3200" kern="1200" dirty="0">
                            <a:solidFill>
                              <a:schemeClr val="dk1"/>
                            </a:solidFill>
                            <a:latin typeface="+mn-lt"/>
                            <a:ea typeface="+mn-ea"/>
                            <a:cs typeface="+mn-cs"/>
                          </a:endParaRPr>
                        </a:p>
                        <a:p>
                          <a:pPr algn="l"/>
                          <a:endParaRPr lang="en-US" sz="3200" dirty="0">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5" name="Content Placeholder 3"/>
              <p:cNvGraphicFramePr>
                <a:graphicFrameLocks/>
              </p:cNvGraphicFramePr>
              <p:nvPr>
                <p:extLst>
                  <p:ext uri="{D42A27DB-BD31-4B8C-83A1-F6EECF244321}">
                    <p14:modId xmlns:p14="http://schemas.microsoft.com/office/powerpoint/2010/main" val="1904005855"/>
                  </p:ext>
                </p:extLst>
              </p:nvPr>
            </p:nvGraphicFramePr>
            <p:xfrm>
              <a:off x="413171" y="1471729"/>
              <a:ext cx="10404354" cy="5689002"/>
            </p:xfrm>
            <a:graphic>
              <a:graphicData uri="http://schemas.openxmlformats.org/drawingml/2006/table">
                <a:tbl>
                  <a:tblPr firstRow="1" bandRow="1">
                    <a:tableStyleId>{B301B821-A1FF-4177-AEE7-76D212191A09}</a:tableStyleId>
                  </a:tblPr>
                  <a:tblGrid>
                    <a:gridCol w="10404354">
                      <a:extLst>
                        <a:ext uri="{9D8B030D-6E8A-4147-A177-3AD203B41FA5}">
                          <a16:colId xmlns:a16="http://schemas.microsoft.com/office/drawing/2014/main" val="20001"/>
                        </a:ext>
                      </a:extLst>
                    </a:gridCol>
                  </a:tblGrid>
                  <a:tr h="737081">
                    <a:tc>
                      <a:txBody>
                        <a:bodyPr/>
                        <a:lstStyle/>
                        <a:p>
                          <a:pPr algn="ctr"/>
                          <a:r>
                            <a:rPr lang="en-US" sz="3600" dirty="0">
                              <a:latin typeface="+mj-lt"/>
                            </a:rPr>
                            <a:t>Monetary</a:t>
                          </a:r>
                          <a:endParaRPr lang="en-US" sz="3600" b="0" dirty="0">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extLst>
                      <a:ext uri="{0D108BD9-81ED-4DB2-BD59-A6C34878D82A}">
                        <a16:rowId xmlns:a16="http://schemas.microsoft.com/office/drawing/2014/main" val="10000"/>
                      </a:ext>
                    </a:extLst>
                  </a:tr>
                  <a:tr h="1512316">
                    <a:tc>
                      <a:txBody>
                        <a:bodyPr/>
                        <a:lstStyle/>
                        <a:p>
                          <a:endParaRPr lang="en-US"/>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9" t="-54032" r="-117" b="-228629"/>
                          </a:stretch>
                        </a:blipFill>
                      </a:tcPr>
                    </a:tc>
                    <a:extLst>
                      <a:ext uri="{0D108BD9-81ED-4DB2-BD59-A6C34878D82A}">
                        <a16:rowId xmlns:a16="http://schemas.microsoft.com/office/drawing/2014/main" val="10001"/>
                      </a:ext>
                    </a:extLst>
                  </a:tr>
                  <a:tr h="1621600">
                    <a:tc>
                      <a:txBody>
                        <a:bodyPr/>
                        <a:lstStyle/>
                        <a:p>
                          <a:endParaRPr lang="en-US"/>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9" t="-143071" r="-117" b="-112360"/>
                          </a:stretch>
                        </a:blipFill>
                      </a:tcPr>
                    </a:tc>
                    <a:extLst>
                      <a:ext uri="{0D108BD9-81ED-4DB2-BD59-A6C34878D82A}">
                        <a16:rowId xmlns:a16="http://schemas.microsoft.com/office/drawing/2014/main" val="10002"/>
                      </a:ext>
                    </a:extLst>
                  </a:tr>
                  <a:tr h="1818005">
                    <a:tc>
                      <a:txBody>
                        <a:bodyPr/>
                        <a:lstStyle/>
                        <a:p>
                          <a:endParaRPr lang="en-US"/>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9" t="-217785" r="-117" b="-671"/>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ADEE61-F2AD-D731-8E0F-C34B075C7A25}"/>
                  </a:ext>
                </a:extLst>
              </p:cNvPr>
              <p:cNvSpPr txBox="1"/>
              <p:nvPr/>
            </p:nvSpPr>
            <p:spPr>
              <a:xfrm>
                <a:off x="10976016" y="2644940"/>
                <a:ext cx="4776051" cy="206210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3200" b="0" dirty="0">
                    <a:latin typeface="+mj-lt"/>
                  </a:rPr>
                  <a:t>Recall: </a:t>
                </a:r>
              </a:p>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𝑡</m:t>
                        </m:r>
                      </m:sub>
                    </m:sSub>
                  </m:oMath>
                </a14:m>
                <a:r>
                  <a:rPr lang="en-US" sz="3200" b="0" dirty="0">
                    <a:latin typeface="+mj-lt"/>
                  </a:rPr>
                  <a:t>= world net worth</a:t>
                </a:r>
              </a:p>
              <a:p>
                <a14:m>
                  <m:oMath xmlns:m="http://schemas.openxmlformats.org/officeDocument/2006/math">
                    <m:r>
                      <a:rPr lang="en-US" sz="3200" b="0" i="1" smtClean="0">
                        <a:latin typeface="Cambria Math" panose="02040503050406030204" pitchFamily="18" charset="0"/>
                      </a:rPr>
                      <m:t>𝜗</m:t>
                    </m:r>
                  </m:oMath>
                </a14:m>
                <a:r>
                  <a:rPr lang="en-US" sz="3200" dirty="0">
                    <a:latin typeface="+mj-lt"/>
                  </a:rPr>
                  <a:t>  = fraction of world</a:t>
                </a:r>
                <a:br>
                  <a:rPr lang="en-US" sz="3200" dirty="0">
                    <a:latin typeface="+mj-lt"/>
                  </a:rPr>
                </a:br>
                <a:r>
                  <a:rPr lang="en-US" sz="3200" dirty="0">
                    <a:latin typeface="+mj-lt"/>
                  </a:rPr>
                  <a:t>net worth in nominal claims</a:t>
                </a:r>
              </a:p>
            </p:txBody>
          </p:sp>
        </mc:Choice>
        <mc:Fallback xmlns="">
          <p:sp>
            <p:nvSpPr>
              <p:cNvPr id="6" name="TextBox 5">
                <a:extLst>
                  <a:ext uri="{FF2B5EF4-FFF2-40B4-BE49-F238E27FC236}">
                    <a16:creationId xmlns:a16="http://schemas.microsoft.com/office/drawing/2014/main" id="{57ADEE61-F2AD-D731-8E0F-C34B075C7A25}"/>
                  </a:ext>
                </a:extLst>
              </p:cNvPr>
              <p:cNvSpPr txBox="1">
                <a:spLocks noRot="1" noChangeAspect="1" noMove="1" noResize="1" noEditPoints="1" noAdjustHandles="1" noChangeArrowheads="1" noChangeShapeType="1" noTextEdit="1"/>
              </p:cNvSpPr>
              <p:nvPr/>
            </p:nvSpPr>
            <p:spPr>
              <a:xfrm>
                <a:off x="10976016" y="2644940"/>
                <a:ext cx="4776051" cy="2062103"/>
              </a:xfrm>
              <a:prstGeom prst="rect">
                <a:avLst/>
              </a:prstGeom>
              <a:blipFill>
                <a:blip r:embed="rId5"/>
                <a:stretch>
                  <a:fillRect l="-3185" t="-3529" r="-2420" b="-8529"/>
                </a:stretch>
              </a:blipFill>
              <a:ln w="9525" cap="flat" cmpd="sng" algn="ctr">
                <a:solidFill>
                  <a:schemeClr val="dk1"/>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08864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3445B-4302-A3B9-4BF4-81362FE400C1}"/>
              </a:ext>
            </a:extLst>
          </p:cNvPr>
          <p:cNvSpPr>
            <a:spLocks noGrp="1"/>
          </p:cNvSpPr>
          <p:nvPr>
            <p:ph idx="1"/>
          </p:nvPr>
        </p:nvSpPr>
        <p:spPr/>
        <p:txBody>
          <a:bodyPr/>
          <a:lstStyle/>
          <a:p>
            <a:r>
              <a:rPr lang="en-US" dirty="0"/>
              <a:t>World</a:t>
            </a:r>
          </a:p>
        </p:txBody>
      </p:sp>
      <p:sp>
        <p:nvSpPr>
          <p:cNvPr id="3" name="Slide Number Placeholder 2">
            <a:extLst>
              <a:ext uri="{FF2B5EF4-FFF2-40B4-BE49-F238E27FC236}">
                <a16:creationId xmlns:a16="http://schemas.microsoft.com/office/drawing/2014/main" id="{182005DA-5B2D-3066-5476-995A4717234D}"/>
              </a:ext>
            </a:extLst>
          </p:cNvPr>
          <p:cNvSpPr>
            <a:spLocks noGrp="1"/>
          </p:cNvSpPr>
          <p:nvPr>
            <p:ph type="sldNum" sz="quarter" idx="12"/>
          </p:nvPr>
        </p:nvSpPr>
        <p:spPr/>
        <p:txBody>
          <a:bodyPr/>
          <a:lstStyle/>
          <a:p>
            <a:fld id="{DDE82227-37B3-43BC-ADC8-5578DB9E1C27}" type="slidenum">
              <a:rPr lang="en-US" smtClean="0"/>
              <a:t>42</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0B376517-7E06-3A81-7947-0DD7268C1CD9}"/>
                  </a:ext>
                </a:extLst>
              </p:cNvPr>
              <p:cNvSpPr>
                <a:spLocks noGrp="1"/>
              </p:cNvSpPr>
              <p:nvPr>
                <p:ph type="title"/>
              </p:nvPr>
            </p:nvSpPr>
            <p:spPr/>
            <p:txBody>
              <a:bodyPr>
                <a:normAutofit/>
              </a:bodyPr>
              <a:lstStyle/>
              <a:p>
                <a:r>
                  <a:rPr lang="en-US" dirty="0"/>
                  <a:t>Capital &amp; Bond Price (Steady State) for Different SS </a:t>
                </a:r>
                <a14:m>
                  <m:oMath xmlns:m="http://schemas.openxmlformats.org/officeDocument/2006/math">
                    <m:acc>
                      <m:accPr>
                        <m:chr m:val="̃"/>
                        <m:ctrlPr>
                          <a:rPr lang="en-US" b="0" i="1">
                            <a:latin typeface="Cambria Math" panose="02040503050406030204" pitchFamily="18" charset="0"/>
                          </a:rPr>
                        </m:ctrlPr>
                      </m:accPr>
                      <m:e>
                        <m:r>
                          <a:rPr lang="en-US" b="0" i="1">
                            <a:latin typeface="Cambria Math" panose="02040503050406030204" pitchFamily="18" charset="0"/>
                          </a:rPr>
                          <m:t>𝜎</m:t>
                        </m:r>
                      </m:e>
                    </m:acc>
                  </m:oMath>
                </a14:m>
                <a:endParaRPr lang="en-US" b="0" dirty="0"/>
              </a:p>
            </p:txBody>
          </p:sp>
        </mc:Choice>
        <mc:Fallback xmlns="">
          <p:sp>
            <p:nvSpPr>
              <p:cNvPr id="4" name="Title 3">
                <a:extLst>
                  <a:ext uri="{FF2B5EF4-FFF2-40B4-BE49-F238E27FC236}">
                    <a16:creationId xmlns:a16="http://schemas.microsoft.com/office/drawing/2014/main" id="{0B376517-7E06-3A81-7947-0DD7268C1CD9}"/>
                  </a:ext>
                </a:extLst>
              </p:cNvPr>
              <p:cNvSpPr>
                <a:spLocks noGrp="1" noRot="1" noChangeAspect="1" noMove="1" noResize="1" noEditPoints="1" noAdjustHandles="1" noChangeArrowheads="1" noChangeShapeType="1" noTextEdit="1"/>
              </p:cNvSpPr>
              <p:nvPr>
                <p:ph type="title"/>
              </p:nvPr>
            </p:nvSpPr>
            <p:spPr>
              <a:blipFill>
                <a:blip r:embed="rId3"/>
                <a:stretch>
                  <a:fillRect l="-1770" t="-1070" b="-11765"/>
                </a:stretch>
              </a:blipFill>
            </p:spPr>
            <p:txBody>
              <a:bodyPr/>
              <a:lstStyle/>
              <a:p>
                <a:r>
                  <a:rPr lang="en-US">
                    <a:noFill/>
                  </a:rPr>
                  <a:t> </a:t>
                </a:r>
              </a:p>
            </p:txBody>
          </p:sp>
        </mc:Fallback>
      </mc:AlternateContent>
      <p:pic>
        <p:nvPicPr>
          <p:cNvPr id="6" name="Picture 5" descr="A graph of a function&#10;&#10;Description automatically generated">
            <a:extLst>
              <a:ext uri="{FF2B5EF4-FFF2-40B4-BE49-F238E27FC236}">
                <a16:creationId xmlns:a16="http://schemas.microsoft.com/office/drawing/2014/main" id="{56074BEF-5A86-808D-721B-0557CE9B8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857" y="1443428"/>
            <a:ext cx="8714286" cy="625714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DEB9E0-B10D-EEC1-1CE4-D67F2C08078C}"/>
                  </a:ext>
                </a:extLst>
              </p:cNvPr>
              <p:cNvSpPr txBox="1"/>
              <p:nvPr/>
            </p:nvSpPr>
            <p:spPr>
              <a:xfrm>
                <a:off x="11621952" y="2651988"/>
                <a:ext cx="2575898" cy="954107"/>
              </a:xfrm>
              <a:prstGeom prst="rect">
                <a:avLst/>
              </a:prstGeom>
              <a:noFill/>
            </p:spPr>
            <p:txBody>
              <a:bodyPr wrap="none" rtlCol="0">
                <a:spAutoFit/>
              </a:bodyPr>
              <a:lstStyle/>
              <a:p>
                <a:r>
                  <a:rPr lang="en-US" sz="2800" dirty="0">
                    <a:latin typeface="+mj-lt"/>
                  </a:rPr>
                  <a:t>Bond price (real)</a:t>
                </a:r>
                <a:br>
                  <a:rPr lang="en-US" sz="2800" dirty="0">
                    <a:latin typeface="+mj-lt"/>
                  </a:rPr>
                </a:br>
                <a:r>
                  <a:rPr lang="en-US" sz="2800" dirty="0">
                    <a:latin typeface="+mj-lt"/>
                  </a:rPr>
                  <a:t>per unit of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𝑡</m:t>
                        </m:r>
                      </m:sub>
                    </m:sSub>
                  </m:oMath>
                </a14:m>
                <a:endParaRPr lang="en-US" sz="2800" dirty="0"/>
              </a:p>
            </p:txBody>
          </p:sp>
        </mc:Choice>
        <mc:Fallback xmlns="">
          <p:sp>
            <p:nvSpPr>
              <p:cNvPr id="7" name="TextBox 6">
                <a:extLst>
                  <a:ext uri="{FF2B5EF4-FFF2-40B4-BE49-F238E27FC236}">
                    <a16:creationId xmlns:a16="http://schemas.microsoft.com/office/drawing/2014/main" id="{8EDEB9E0-B10D-EEC1-1CE4-D67F2C08078C}"/>
                  </a:ext>
                </a:extLst>
              </p:cNvPr>
              <p:cNvSpPr txBox="1">
                <a:spLocks noRot="1" noChangeAspect="1" noMove="1" noResize="1" noEditPoints="1" noAdjustHandles="1" noChangeArrowheads="1" noChangeShapeType="1" noTextEdit="1"/>
              </p:cNvSpPr>
              <p:nvPr/>
            </p:nvSpPr>
            <p:spPr>
              <a:xfrm>
                <a:off x="11621952" y="2651988"/>
                <a:ext cx="2575898" cy="954107"/>
              </a:xfrm>
              <a:prstGeom prst="rect">
                <a:avLst/>
              </a:prstGeom>
              <a:blipFill>
                <a:blip r:embed="rId5"/>
                <a:stretch>
                  <a:fillRect l="-4728" t="-5732" r="-3546" b="-1719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11732F8-3D34-5277-2875-8AE9154D42EE}"/>
              </a:ext>
            </a:extLst>
          </p:cNvPr>
          <p:cNvSpPr txBox="1"/>
          <p:nvPr/>
        </p:nvSpPr>
        <p:spPr>
          <a:xfrm>
            <a:off x="11621952" y="4006105"/>
            <a:ext cx="2153988" cy="954107"/>
          </a:xfrm>
          <a:prstGeom prst="rect">
            <a:avLst/>
          </a:prstGeom>
          <a:noFill/>
        </p:spPr>
        <p:txBody>
          <a:bodyPr wrap="none" rtlCol="0">
            <a:spAutoFit/>
          </a:bodyPr>
          <a:lstStyle/>
          <a:p>
            <a:r>
              <a:rPr lang="en-US" sz="2800" dirty="0">
                <a:latin typeface="+mj-lt"/>
              </a:rPr>
              <a:t>Price (real)</a:t>
            </a:r>
            <a:br>
              <a:rPr lang="en-US" sz="2800" dirty="0">
                <a:latin typeface="+mj-lt"/>
              </a:rPr>
            </a:br>
            <a:r>
              <a:rPr lang="en-US" sz="2800" dirty="0">
                <a:latin typeface="+mj-lt"/>
              </a:rPr>
              <a:t>of capital unit</a:t>
            </a:r>
            <a:endParaRPr lang="en-US" sz="2800" dirty="0"/>
          </a:p>
        </p:txBody>
      </p:sp>
    </p:spTree>
    <p:extLst>
      <p:ext uri="{BB962C8B-B14F-4D97-AF65-F5344CB8AC3E}">
        <p14:creationId xmlns:p14="http://schemas.microsoft.com/office/powerpoint/2010/main" val="3645352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DA2E-BAEA-BA66-6027-64D50F9A5BF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AB02071-1D49-0E42-0454-ED90F39F17FC}"/>
                  </a:ext>
                </a:extLst>
              </p:cNvPr>
              <p:cNvSpPr>
                <a:spLocks noGrp="1"/>
              </p:cNvSpPr>
              <p:nvPr>
                <p:ph idx="1"/>
              </p:nvPr>
            </p:nvSpPr>
            <p:spPr>
              <a:xfrm>
                <a:off x="413172" y="1530772"/>
                <a:ext cx="15497386" cy="7491308"/>
              </a:xfrm>
            </p:spPr>
            <p:txBody>
              <a:bodyPr>
                <a:normAutofit lnSpcReduction="10000"/>
              </a:bodyPr>
              <a:lstStyle/>
              <a:p>
                <a14:m>
                  <m:oMath xmlns:m="http://schemas.openxmlformats.org/officeDocument/2006/math">
                    <m:sSup>
                      <m:sSupPr>
                        <m:ctrlPr>
                          <a:rPr lang="en-US" i="1" smtClean="0">
                            <a:solidFill>
                              <a:srgbClr val="D95319"/>
                            </a:solidFill>
                            <a:latin typeface="Cambria Math" panose="02040503050406030204" pitchFamily="18" charset="0"/>
                          </a:rPr>
                        </m:ctrlPr>
                      </m:sSupPr>
                      <m:e>
                        <m:r>
                          <a:rPr lang="en-US" i="1">
                            <a:solidFill>
                              <a:srgbClr val="D95319"/>
                            </a:solidFill>
                            <a:latin typeface="Cambria Math" panose="02040503050406030204" pitchFamily="18" charset="0"/>
                          </a:rPr>
                          <m:t>𝜗</m:t>
                        </m:r>
                      </m:e>
                      <m:sup>
                        <m:r>
                          <a:rPr lang="en-US" b="0" i="1" smtClean="0">
                            <a:solidFill>
                              <a:srgbClr val="D95319"/>
                            </a:solidFill>
                            <a:latin typeface="Cambria Math" panose="02040503050406030204" pitchFamily="18" charset="0"/>
                          </a:rPr>
                          <m:t>𝑁</m:t>
                        </m:r>
                      </m:sup>
                    </m:sSup>
                    <m:r>
                      <a:rPr lang="en-US" i="1">
                        <a:solidFill>
                          <a:srgbClr val="D95319"/>
                        </a:solidFill>
                        <a:latin typeface="Cambria Math" panose="02040503050406030204" pitchFamily="18" charset="0"/>
                      </a:rPr>
                      <m:t>=</m:t>
                    </m:r>
                    <m:f>
                      <m:fPr>
                        <m:ctrlPr>
                          <a:rPr lang="en-US" i="1">
                            <a:solidFill>
                              <a:srgbClr val="D95319"/>
                            </a:solidFill>
                            <a:latin typeface="Cambria Math" panose="02040503050406030204" pitchFamily="18" charset="0"/>
                          </a:rPr>
                        </m:ctrlPr>
                      </m:fPr>
                      <m:num>
                        <m:r>
                          <a:rPr lang="en-US" i="1">
                            <a:solidFill>
                              <a:srgbClr val="D95319"/>
                            </a:solidFill>
                            <a:latin typeface="Cambria Math" panose="02040503050406030204" pitchFamily="18" charset="0"/>
                          </a:rPr>
                          <m:t>3</m:t>
                        </m:r>
                      </m:num>
                      <m:den>
                        <m:r>
                          <a:rPr lang="en-US" i="1">
                            <a:solidFill>
                              <a:srgbClr val="D95319"/>
                            </a:solidFill>
                            <a:latin typeface="Cambria Math" panose="02040503050406030204" pitchFamily="18" charset="0"/>
                          </a:rPr>
                          <m:t>4</m:t>
                        </m:r>
                      </m:den>
                    </m:f>
                  </m:oMath>
                </a14:m>
                <a:r>
                  <a:rPr lang="en-US" dirty="0">
                    <a:solidFill>
                      <a:srgbClr val="D95319"/>
                    </a:solidFill>
                  </a:rPr>
                  <a:t>, </a:t>
                </a:r>
                <a14:m>
                  <m:oMath xmlns:m="http://schemas.openxmlformats.org/officeDocument/2006/math">
                    <m:sSup>
                      <m:sSupPr>
                        <m:ctrlPr>
                          <a:rPr lang="en-US" i="1">
                            <a:solidFill>
                              <a:srgbClr val="D95319"/>
                            </a:solidFill>
                            <a:latin typeface="Cambria Math" panose="02040503050406030204" pitchFamily="18" charset="0"/>
                          </a:rPr>
                        </m:ctrlPr>
                      </m:sSupPr>
                      <m:e>
                        <m:r>
                          <a:rPr lang="en-US" i="1">
                            <a:solidFill>
                              <a:srgbClr val="D95319"/>
                            </a:solidFill>
                            <a:latin typeface="Cambria Math" panose="02040503050406030204" pitchFamily="18" charset="0"/>
                          </a:rPr>
                          <m:t>𝜗</m:t>
                        </m:r>
                      </m:e>
                      <m:sup>
                        <m:r>
                          <a:rPr lang="en-US" b="0" i="1" smtClean="0">
                            <a:solidFill>
                              <a:srgbClr val="D95319"/>
                            </a:solidFill>
                            <a:latin typeface="Cambria Math" panose="02040503050406030204" pitchFamily="18" charset="0"/>
                          </a:rPr>
                          <m:t>𝑆</m:t>
                        </m:r>
                      </m:sup>
                    </m:sSup>
                    <m:r>
                      <a:rPr lang="en-US" i="1">
                        <a:solidFill>
                          <a:srgbClr val="D95319"/>
                        </a:solidFill>
                        <a:latin typeface="Cambria Math" panose="02040503050406030204" pitchFamily="18" charset="0"/>
                      </a:rPr>
                      <m:t>=</m:t>
                    </m:r>
                    <m:f>
                      <m:fPr>
                        <m:ctrlPr>
                          <a:rPr lang="en-US" i="1">
                            <a:solidFill>
                              <a:srgbClr val="D95319"/>
                            </a:solidFill>
                            <a:latin typeface="Cambria Math" panose="02040503050406030204" pitchFamily="18" charset="0"/>
                          </a:rPr>
                        </m:ctrlPr>
                      </m:fPr>
                      <m:num>
                        <m:r>
                          <a:rPr lang="en-US" i="1">
                            <a:solidFill>
                              <a:srgbClr val="D95319"/>
                            </a:solidFill>
                            <a:latin typeface="Cambria Math" panose="02040503050406030204" pitchFamily="18" charset="0"/>
                          </a:rPr>
                          <m:t>1</m:t>
                        </m:r>
                      </m:num>
                      <m:den>
                        <m:r>
                          <a:rPr lang="en-US" i="1">
                            <a:solidFill>
                              <a:srgbClr val="D95319"/>
                            </a:solidFill>
                            <a:latin typeface="Cambria Math" panose="02040503050406030204" pitchFamily="18" charset="0"/>
                          </a:rPr>
                          <m:t>4</m:t>
                        </m:r>
                      </m:den>
                    </m:f>
                    <m:r>
                      <a:rPr lang="en-US" i="1">
                        <a:solidFill>
                          <a:srgbClr val="D95319"/>
                        </a:solidFill>
                        <a:latin typeface="Cambria Math" panose="02040503050406030204" pitchFamily="18" charset="0"/>
                      </a:rPr>
                      <m:t> </m:t>
                    </m:r>
                  </m:oMath>
                </a14:m>
                <a:endParaRPr lang="en-US" i="1" dirty="0">
                  <a:solidFill>
                    <a:srgbClr val="D95319"/>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dirty="0">
                  <a:solidFill>
                    <a:srgbClr val="0072BD"/>
                  </a:solidFill>
                </a:endParaRPr>
              </a:p>
              <a:p>
                <a:endParaRPr lang="en-US" dirty="0">
                  <a:solidFill>
                    <a:srgbClr val="0072BD"/>
                  </a:solidFill>
                </a:endParaRPr>
              </a:p>
              <a:p>
                <a:endParaRPr lang="en-US" b="0" dirty="0">
                  <a:solidFill>
                    <a:srgbClr val="0072BD"/>
                  </a:solidFill>
                </a:endParaRPr>
              </a:p>
              <a:p>
                <a:endParaRPr lang="en-US" dirty="0">
                  <a:solidFill>
                    <a:srgbClr val="0072BD"/>
                  </a:solidFill>
                </a:endParaRPr>
              </a:p>
              <a:p>
                <a:endParaRPr lang="en-US" b="0" dirty="0">
                  <a:solidFill>
                    <a:srgbClr val="0072BD"/>
                  </a:solidFill>
                </a:endParaRPr>
              </a:p>
              <a:p>
                <a:endParaRPr lang="en-US" dirty="0">
                  <a:solidFill>
                    <a:srgbClr val="0072BD"/>
                  </a:solidFill>
                </a:endParaRPr>
              </a:p>
              <a:p>
                <a:endParaRPr lang="en-US" b="0" dirty="0">
                  <a:solidFill>
                    <a:srgbClr val="0072BD"/>
                  </a:solidFill>
                </a:endParaRPr>
              </a:p>
              <a:p>
                <a:r>
                  <a:rPr lang="en-US" b="0" dirty="0">
                    <a:solidFill>
                      <a:srgbClr val="0072BD"/>
                    </a:solidFill>
                  </a:rPr>
                  <a:t>Benchmark: </a:t>
                </a:r>
                <a14:m>
                  <m:oMath xmlns:m="http://schemas.openxmlformats.org/officeDocument/2006/math">
                    <m:sSup>
                      <m:sSupPr>
                        <m:ctrlPr>
                          <a:rPr lang="en-US" b="0" i="1" smtClean="0">
                            <a:solidFill>
                              <a:srgbClr val="0072BD"/>
                            </a:solidFill>
                            <a:latin typeface="Cambria Math" panose="02040503050406030204" pitchFamily="18" charset="0"/>
                          </a:rPr>
                        </m:ctrlPr>
                      </m:sSupPr>
                      <m:e>
                        <m:r>
                          <a:rPr lang="en-US" b="0" i="1" smtClean="0">
                            <a:solidFill>
                              <a:srgbClr val="0072BD"/>
                            </a:solidFill>
                            <a:latin typeface="Cambria Math" panose="02040503050406030204" pitchFamily="18" charset="0"/>
                          </a:rPr>
                          <m:t>𝜗</m:t>
                        </m:r>
                      </m:e>
                      <m:sup>
                        <m:r>
                          <a:rPr lang="en-US" b="0" i="1" smtClean="0">
                            <a:solidFill>
                              <a:srgbClr val="0072BD"/>
                            </a:solidFill>
                            <a:latin typeface="Cambria Math" panose="02040503050406030204" pitchFamily="18" charset="0"/>
                          </a:rPr>
                          <m:t>𝑁</m:t>
                        </m:r>
                      </m:sup>
                    </m:sSup>
                    <m:r>
                      <a:rPr lang="en-US" b="0" i="1" smtClean="0">
                        <a:solidFill>
                          <a:srgbClr val="0072BD"/>
                        </a:solidFill>
                        <a:latin typeface="Cambria Math" panose="02040503050406030204" pitchFamily="18" charset="0"/>
                      </a:rPr>
                      <m:t>=</m:t>
                    </m:r>
                    <m:f>
                      <m:fPr>
                        <m:ctrlPr>
                          <a:rPr lang="en-US" b="0" i="1" smtClean="0">
                            <a:solidFill>
                              <a:srgbClr val="0072BD"/>
                            </a:solidFill>
                            <a:latin typeface="Cambria Math" panose="02040503050406030204" pitchFamily="18" charset="0"/>
                          </a:rPr>
                        </m:ctrlPr>
                      </m:fPr>
                      <m:num>
                        <m:r>
                          <a:rPr lang="en-US" b="0" i="1" smtClean="0">
                            <a:solidFill>
                              <a:srgbClr val="0072BD"/>
                            </a:solidFill>
                            <a:latin typeface="Cambria Math" panose="02040503050406030204" pitchFamily="18" charset="0"/>
                          </a:rPr>
                          <m:t>1</m:t>
                        </m:r>
                      </m:num>
                      <m:den>
                        <m:r>
                          <a:rPr lang="en-US" b="0" i="1" smtClean="0">
                            <a:solidFill>
                              <a:srgbClr val="0072BD"/>
                            </a:solidFill>
                            <a:latin typeface="Cambria Math" panose="02040503050406030204" pitchFamily="18" charset="0"/>
                          </a:rPr>
                          <m:t>2</m:t>
                        </m:r>
                      </m:den>
                    </m:f>
                    <m:r>
                      <a:rPr lang="en-US" b="0" i="1" smtClean="0">
                        <a:solidFill>
                          <a:srgbClr val="0072BD"/>
                        </a:solidFill>
                        <a:latin typeface="Cambria Math" panose="02040503050406030204" pitchFamily="18" charset="0"/>
                      </a:rPr>
                      <m:t>=</m:t>
                    </m:r>
                    <m:sSup>
                      <m:sSupPr>
                        <m:ctrlPr>
                          <a:rPr lang="en-US" i="1">
                            <a:solidFill>
                              <a:srgbClr val="0072BD"/>
                            </a:solidFill>
                            <a:latin typeface="Cambria Math" panose="02040503050406030204" pitchFamily="18" charset="0"/>
                          </a:rPr>
                        </m:ctrlPr>
                      </m:sSupPr>
                      <m:e>
                        <m:r>
                          <a:rPr lang="en-US" i="1">
                            <a:solidFill>
                              <a:srgbClr val="0072BD"/>
                            </a:solidFill>
                            <a:latin typeface="Cambria Math" panose="02040503050406030204" pitchFamily="18" charset="0"/>
                          </a:rPr>
                          <m:t>𝜗</m:t>
                        </m:r>
                      </m:e>
                      <m:sup>
                        <m:r>
                          <a:rPr lang="en-US" b="0" i="1" smtClean="0">
                            <a:solidFill>
                              <a:srgbClr val="0072BD"/>
                            </a:solidFill>
                            <a:latin typeface="Cambria Math" panose="02040503050406030204" pitchFamily="18" charset="0"/>
                          </a:rPr>
                          <m:t>𝑆</m:t>
                        </m:r>
                      </m:sup>
                    </m:sSup>
                  </m:oMath>
                </a14:m>
                <a:endParaRPr lang="en-US" dirty="0"/>
              </a:p>
            </p:txBody>
          </p:sp>
        </mc:Choice>
        <mc:Fallback xmlns="">
          <p:sp>
            <p:nvSpPr>
              <p:cNvPr id="2" name="Content Placeholder 1">
                <a:extLst>
                  <a:ext uri="{FF2B5EF4-FFF2-40B4-BE49-F238E27FC236}">
                    <a16:creationId xmlns:a16="http://schemas.microsoft.com/office/drawing/2014/main" id="{9AB02071-1D49-0E42-0454-ED90F39F17FC}"/>
                  </a:ext>
                </a:extLst>
              </p:cNvPr>
              <p:cNvSpPr>
                <a:spLocks noGrp="1" noRot="1" noChangeAspect="1" noMove="1" noResize="1" noEditPoints="1" noAdjustHandles="1" noChangeArrowheads="1" noChangeShapeType="1" noTextEdit="1"/>
              </p:cNvSpPr>
              <p:nvPr>
                <p:ph idx="1"/>
              </p:nvPr>
            </p:nvSpPr>
            <p:spPr>
              <a:xfrm>
                <a:off x="413172" y="1530772"/>
                <a:ext cx="15497386" cy="7491308"/>
              </a:xfrm>
              <a:blipFill>
                <a:blip r:embed="rId2"/>
                <a:stretch>
                  <a:fillRect l="-1062" t="-122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611135D-7069-8E37-4117-95A709660D61}"/>
              </a:ext>
            </a:extLst>
          </p:cNvPr>
          <p:cNvSpPr>
            <a:spLocks noGrp="1"/>
          </p:cNvSpPr>
          <p:nvPr>
            <p:ph type="sldNum" sz="quarter" idx="12"/>
          </p:nvPr>
        </p:nvSpPr>
        <p:spPr/>
        <p:txBody>
          <a:bodyPr/>
          <a:lstStyle/>
          <a:p>
            <a:fld id="{DDE82227-37B3-43BC-ADC8-5578DB9E1C27}" type="slidenum">
              <a:rPr lang="en-US" smtClean="0"/>
              <a:t>43</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15D7DDA8-F6ED-4156-FC2C-B658399B761C}"/>
                  </a:ext>
                </a:extLst>
              </p:cNvPr>
              <p:cNvSpPr>
                <a:spLocks noGrp="1"/>
              </p:cNvSpPr>
              <p:nvPr>
                <p:ph type="title"/>
              </p:nvPr>
            </p:nvSpPr>
            <p:spPr/>
            <p:txBody>
              <a:bodyPr/>
              <a:lstStyle/>
              <a:p>
                <a:r>
                  <a:rPr lang="en-US" dirty="0"/>
                  <a:t>Capital &amp; Bond Price (Steady State) for Different SS </a:t>
                </a:r>
                <a14:m>
                  <m:oMath xmlns:m="http://schemas.openxmlformats.org/officeDocument/2006/math">
                    <m:acc>
                      <m:accPr>
                        <m:chr m:val="̃"/>
                        <m:ctrlPr>
                          <a:rPr lang="en-US" b="0" i="1">
                            <a:latin typeface="Cambria Math" panose="02040503050406030204" pitchFamily="18" charset="0"/>
                          </a:rPr>
                        </m:ctrlPr>
                      </m:accPr>
                      <m:e>
                        <m:r>
                          <a:rPr lang="en-US" b="0" i="1">
                            <a:latin typeface="Cambria Math" panose="02040503050406030204" pitchFamily="18" charset="0"/>
                          </a:rPr>
                          <m:t>𝜎</m:t>
                        </m:r>
                      </m:e>
                    </m:acc>
                  </m:oMath>
                </a14:m>
                <a:endParaRPr lang="en-US" dirty="0"/>
              </a:p>
            </p:txBody>
          </p:sp>
        </mc:Choice>
        <mc:Fallback xmlns="">
          <p:sp>
            <p:nvSpPr>
              <p:cNvPr id="4" name="Title 3">
                <a:extLst>
                  <a:ext uri="{FF2B5EF4-FFF2-40B4-BE49-F238E27FC236}">
                    <a16:creationId xmlns:a16="http://schemas.microsoft.com/office/drawing/2014/main" id="{15D7DDA8-F6ED-4156-FC2C-B658399B761C}"/>
                  </a:ext>
                </a:extLst>
              </p:cNvPr>
              <p:cNvSpPr>
                <a:spLocks noGrp="1" noRot="1" noChangeAspect="1" noMove="1" noResize="1" noEditPoints="1" noAdjustHandles="1" noChangeArrowheads="1" noChangeShapeType="1" noTextEdit="1"/>
              </p:cNvSpPr>
              <p:nvPr>
                <p:ph type="title"/>
              </p:nvPr>
            </p:nvSpPr>
            <p:spPr>
              <a:blipFill>
                <a:blip r:embed="rId4"/>
                <a:stretch>
                  <a:fillRect l="-1770" t="-1070" b="-11765"/>
                </a:stretch>
              </a:blipFill>
            </p:spPr>
            <p:txBody>
              <a:bodyPr/>
              <a:lstStyle/>
              <a:p>
                <a:r>
                  <a:rPr lang="en-US">
                    <a:noFill/>
                  </a:rPr>
                  <a:t> </a:t>
                </a:r>
              </a:p>
            </p:txBody>
          </p:sp>
        </mc:Fallback>
      </mc:AlternateContent>
      <p:pic>
        <p:nvPicPr>
          <p:cNvPr id="7" name="Picture 6" descr="A diagram of different mathematical functions&#10;&#10;Description automatically generated with medium confidence">
            <a:extLst>
              <a:ext uri="{FF2B5EF4-FFF2-40B4-BE49-F238E27FC236}">
                <a16:creationId xmlns:a16="http://schemas.microsoft.com/office/drawing/2014/main" id="{1EE0EC41-EB53-2C10-477F-590D045E7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857" y="1443428"/>
            <a:ext cx="8714286" cy="6257143"/>
          </a:xfrm>
          <a:prstGeom prst="rect">
            <a:avLst/>
          </a:prstGeom>
        </p:spPr>
      </p:pic>
    </p:spTree>
    <p:extLst>
      <p:ext uri="{BB962C8B-B14F-4D97-AF65-F5344CB8AC3E}">
        <p14:creationId xmlns:p14="http://schemas.microsoft.com/office/powerpoint/2010/main" val="2010380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84A747A-0FC6-7C87-A36C-7CC9C7C32C9B}"/>
                  </a:ext>
                </a:extLst>
              </p:cNvPr>
              <p:cNvSpPr>
                <a:spLocks noGrp="1"/>
              </p:cNvSpPr>
              <p:nvPr>
                <p:ph idx="1"/>
              </p:nvPr>
            </p:nvSpPr>
            <p:spPr>
              <a:xfrm>
                <a:off x="413172" y="1530772"/>
                <a:ext cx="15497386" cy="7803728"/>
              </a:xfrm>
            </p:spPr>
            <p:txBody>
              <a:bodyPr>
                <a:normAutofit lnSpcReduction="10000"/>
              </a:bodyPr>
              <a:lstStyle/>
              <a:p>
                <a:pPr marL="0" indent="0">
                  <a:buNone/>
                </a:pPr>
                <a:r>
                  <a:rPr lang="en-US" dirty="0"/>
                  <a:t>Theorem: Country N has a </a:t>
                </a:r>
                <a:r>
                  <a:rPr lang="en-US" b="1" dirty="0">
                    <a:solidFill>
                      <a:srgbClr val="589390"/>
                    </a:solidFill>
                  </a:rPr>
                  <a:t>steady state Exorbitant Privilege</a:t>
                </a:r>
                <a:r>
                  <a:rPr lang="en-US" dirty="0"/>
                  <a:t> 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r>
                      <a:rPr lang="en-US" b="0" i="1" smtClean="0">
                        <a:latin typeface="Cambria Math" panose="02040503050406030204" pitchFamily="18" charset="0"/>
                      </a:rPr>
                      <m:t>&gt;1/2</m:t>
                    </m:r>
                  </m:oMath>
                </a14:m>
                <a:r>
                  <a:rPr lang="en-US" dirty="0"/>
                  <a:t>, </a:t>
                </a:r>
                <a:br>
                  <a:rPr lang="en-US" dirty="0"/>
                </a:br>
                <a:r>
                  <a:rPr lang="en-US" dirty="0"/>
                  <a:t>                  since it can run a Ponzi Scheme on citizens of country S.</a:t>
                </a:r>
              </a:p>
              <a:p>
                <a:pPr marL="0" indent="0">
                  <a:buNone/>
                </a:pPr>
                <a:r>
                  <a:rPr lang="en-US" dirty="0"/>
                  <a:t> </a:t>
                </a:r>
              </a:p>
              <a:p>
                <a:r>
                  <a:rPr lang="en-US" dirty="0"/>
                  <a:t>Country N’s gov. bond supply &gt; country S’s 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r>
                      <a:rPr lang="en-US" b="0" i="1" smtClean="0">
                        <a:latin typeface="Cambria Math" panose="02040503050406030204" pitchFamily="18" charset="0"/>
                      </a:rPr>
                      <m:t>&gt;1/2</m:t>
                    </m:r>
                  </m:oMath>
                </a14:m>
                <a:r>
                  <a:rPr lang="en-US" b="0" i="1" dirty="0">
                    <a:latin typeface="Cambria Math" panose="02040503050406030204" pitchFamily="18" charset="0"/>
                  </a:rPr>
                  <a:t>.</a:t>
                </a:r>
              </a:p>
              <a:p>
                <a:r>
                  <a:rPr lang="en-US" dirty="0"/>
                  <a:t>N-citizens gov bond holding &lt; Country N’s bond supply</a:t>
                </a:r>
                <a:endParaRPr lang="en-US" b="0" i="1" dirty="0">
                  <a:latin typeface="Cambria Math" panose="02040503050406030204" pitchFamily="18" charset="0"/>
                </a:endParaRPr>
              </a:p>
              <a:p>
                <a:r>
                  <a:rPr lang="en-US" dirty="0"/>
                  <a:t>S-citizens also hold bubbly safe asset of gov. country S. </a:t>
                </a:r>
              </a:p>
              <a:p>
                <a:pPr marL="0" indent="0">
                  <a:buNone/>
                </a:pPr>
                <a14:m>
                  <m:oMath xmlns:m="http://schemas.openxmlformats.org/officeDocument/2006/math">
                    <m:r>
                      <a:rPr lang="en-US" b="0" i="1" smtClean="0">
                        <a:latin typeface="Cambria Math" panose="02040503050406030204" pitchFamily="18" charset="0"/>
                      </a:rPr>
                      <m:t>⇒</m:t>
                    </m:r>
                  </m:oMath>
                </a14:m>
                <a:r>
                  <a:rPr lang="en-US" dirty="0"/>
                  <a:t> Country N can “mine the N-bubble” (safe asset) at the expense of S-citizens.</a:t>
                </a:r>
              </a:p>
              <a:p>
                <a:pPr marL="0" indent="0">
                  <a:buNone/>
                </a:pPr>
                <a:endParaRPr lang="en-US" sz="2400" dirty="0"/>
              </a:p>
              <a:p>
                <a:pPr marL="0" indent="0">
                  <a:buNone/>
                </a:pPr>
                <a:r>
                  <a:rPr lang="en-US" dirty="0"/>
                  <a:t>Proof: </a:t>
                </a:r>
              </a:p>
              <a:p>
                <a:pPr marL="0" indent="0">
                  <a:buNone/>
                </a:pPr>
                <a:r>
                  <a:rPr lang="en-US" dirty="0"/>
                  <a:t>Since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𝑛</m:t>
                        </m:r>
                      </m:sup>
                    </m:sSup>
                    <m:r>
                      <a:rPr lang="en-US" b="0" i="1" smtClean="0">
                        <a:latin typeface="Cambria Math" panose="02040503050406030204" pitchFamily="18" charset="0"/>
                      </a:rPr>
                      <m:t>&lt;</m:t>
                    </m:r>
                    <m:sSup>
                      <m:sSupPr>
                        <m:ctrlPr>
                          <a:rPr lang="en-US" i="1">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𝑠</m:t>
                        </m:r>
                      </m:sup>
                    </m:sSup>
                    <m:r>
                      <a:rPr lang="en-US" i="1">
                        <a:latin typeface="Cambria Math" panose="02040503050406030204" pitchFamily="18" charset="0"/>
                      </a:rPr>
                      <m:t> </m:t>
                    </m:r>
                  </m:oMath>
                </a14:m>
                <a:r>
                  <a:rPr lang="en-US" dirty="0"/>
                  <a:t> for </a:t>
                </a:r>
                <a14:m>
                  <m:oMath xmlns:m="http://schemas.openxmlformats.org/officeDocument/2006/math">
                    <m:r>
                      <a:rPr lang="en-US" i="1">
                        <a:latin typeface="Cambria Math" panose="02040503050406030204" pitchFamily="18" charset="0"/>
                      </a:rPr>
                      <m:t>𝜅</m:t>
                    </m:r>
                    <m:r>
                      <a:rPr lang="en-US" b="0" i="1" smtClean="0">
                        <a:latin typeface="Cambria Math" panose="02040503050406030204" pitchFamily="18" charset="0"/>
                      </a:rPr>
                      <m:t>&gt;1/2</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𝜂</m:t>
                    </m:r>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oMath>
                </a14:m>
                <a:r>
                  <a:rPr lang="en-US" dirty="0"/>
                  <a:t> ,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𝑆</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𝜂</m:t>
                        </m:r>
                      </m:e>
                      <m:sup>
                        <m:r>
                          <a:rPr lang="en-US" b="0" i="1" smtClean="0">
                            <a:latin typeface="Cambria Math" panose="02040503050406030204" pitchFamily="18" charset="0"/>
                          </a:rPr>
                          <m:t>𝑆</m:t>
                        </m:r>
                      </m:sup>
                    </m:sSup>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𝑆</m:t>
                        </m:r>
                      </m:sup>
                    </m:sSup>
                  </m:oMath>
                </a14:m>
                <a:r>
                  <a:rPr lang="en-US" dirty="0"/>
                  <a:t> </a:t>
                </a:r>
                <a:r>
                  <a:rPr lang="en-US" sz="2400" dirty="0"/>
                  <a:t> (wealth&gt;bubble share)</a:t>
                </a:r>
                <a:r>
                  <a:rPr lang="en-US" dirty="0"/>
                  <a:t> </a:t>
                </a:r>
                <a:br>
                  <a:rPr lang="en-US" dirty="0"/>
                </a:br>
                <a:r>
                  <a:rPr lang="en-US" sz="2000" dirty="0"/>
                  <a:t>(apples are cheaper than bananas)</a:t>
                </a:r>
                <a:br>
                  <a:rPr lang="en-US" sz="2000" dirty="0"/>
                </a:br>
                <a:r>
                  <a:rPr lang="en-US" dirty="0"/>
                  <a:t>Since portfolio share of bonds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𝑆</m:t>
                        </m:r>
                      </m:sup>
                    </m:sSup>
                  </m:oMath>
                </a14:m>
                <a:r>
                  <a:rPr lang="en-US" dirty="0"/>
                  <a:t> is the same for all citizens across the world, </a:t>
                </a:r>
                <a:br>
                  <a:rPr lang="en-US" dirty="0"/>
                </a:br>
                <a14:m>
                  <m:oMath xmlns:m="http://schemas.openxmlformats.org/officeDocument/2006/math">
                    <m:r>
                      <a:rPr lang="en-US" i="1" dirty="0" smtClean="0">
                        <a:latin typeface="Cambria Math" panose="02040503050406030204" pitchFamily="18" charset="0"/>
                      </a:rPr>
                      <m:t>𝑆</m:t>
                    </m:r>
                  </m:oMath>
                </a14:m>
                <a:r>
                  <a:rPr lang="en-US" dirty="0"/>
                  <a:t>-citizens for safe asset/gov. bond exceeds the one issued in country </a:t>
                </a:r>
                <a14:m>
                  <m:oMath xmlns:m="http://schemas.openxmlformats.org/officeDocument/2006/math">
                    <m:r>
                      <a:rPr lang="en-US" b="0" i="1" dirty="0" smtClean="0">
                        <a:latin typeface="Cambria Math" panose="02040503050406030204" pitchFamily="18" charset="0"/>
                      </a:rPr>
                      <m:t>𝑆</m:t>
                    </m:r>
                  </m:oMath>
                </a14:m>
                <a:r>
                  <a:rPr lang="en-US" dirty="0"/>
                  <a:t>.</a:t>
                </a:r>
                <a:br>
                  <a:rPr lang="en-US" dirty="0"/>
                </a:br>
                <a:endParaRPr lang="en-US" dirty="0"/>
              </a:p>
              <a:p>
                <a:pPr marL="0" indent="0">
                  <a:buNone/>
                </a:pPr>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384A747A-0FC6-7C87-A36C-7CC9C7C32C9B}"/>
                  </a:ext>
                </a:extLst>
              </p:cNvPr>
              <p:cNvSpPr>
                <a:spLocks noGrp="1" noRot="1" noChangeAspect="1" noMove="1" noResize="1" noEditPoints="1" noAdjustHandles="1" noChangeArrowheads="1" noChangeShapeType="1" noTextEdit="1"/>
              </p:cNvSpPr>
              <p:nvPr>
                <p:ph idx="1"/>
              </p:nvPr>
            </p:nvSpPr>
            <p:spPr>
              <a:xfrm>
                <a:off x="413172" y="1530772"/>
                <a:ext cx="15497386" cy="7803728"/>
              </a:xfrm>
              <a:blipFill>
                <a:blip r:embed="rId2"/>
                <a:stretch>
                  <a:fillRect l="-1220" t="-24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CBFEE74-9AA9-24E4-98BB-D089A4D7204E}"/>
              </a:ext>
            </a:extLst>
          </p:cNvPr>
          <p:cNvSpPr>
            <a:spLocks noGrp="1"/>
          </p:cNvSpPr>
          <p:nvPr>
            <p:ph type="sldNum" sz="quarter" idx="12"/>
          </p:nvPr>
        </p:nvSpPr>
        <p:spPr/>
        <p:txBody>
          <a:bodyPr/>
          <a:lstStyle/>
          <a:p>
            <a:fld id="{DDE82227-37B3-43BC-ADC8-5578DB9E1C27}" type="slidenum">
              <a:rPr lang="en-US" smtClean="0"/>
              <a:t>44</a:t>
            </a:fld>
            <a:endParaRPr lang="en-US"/>
          </a:p>
        </p:txBody>
      </p:sp>
      <p:sp>
        <p:nvSpPr>
          <p:cNvPr id="4" name="Title 3">
            <a:extLst>
              <a:ext uri="{FF2B5EF4-FFF2-40B4-BE49-F238E27FC236}">
                <a16:creationId xmlns:a16="http://schemas.microsoft.com/office/drawing/2014/main" id="{D567B0DB-9026-6571-B354-A58DFD433C87}"/>
              </a:ext>
            </a:extLst>
          </p:cNvPr>
          <p:cNvSpPr>
            <a:spLocks noGrp="1"/>
          </p:cNvSpPr>
          <p:nvPr>
            <p:ph type="title"/>
          </p:nvPr>
        </p:nvSpPr>
        <p:spPr/>
        <p:txBody>
          <a:bodyPr/>
          <a:lstStyle/>
          <a:p>
            <a:r>
              <a:rPr lang="en-US" dirty="0"/>
              <a:t>Steady State Exorbitant Privilege </a:t>
            </a:r>
          </a:p>
        </p:txBody>
      </p:sp>
    </p:spTree>
    <p:extLst>
      <p:ext uri="{BB962C8B-B14F-4D97-AF65-F5344CB8AC3E}">
        <p14:creationId xmlns:p14="http://schemas.microsoft.com/office/powerpoint/2010/main" val="1356522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of a curve&#10;&#10;Description automatically generated">
            <a:extLst>
              <a:ext uri="{FF2B5EF4-FFF2-40B4-BE49-F238E27FC236}">
                <a16:creationId xmlns:a16="http://schemas.microsoft.com/office/drawing/2014/main" id="{D1B1D150-E7F4-ED45-21CA-D5B2AAFD3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6" y="3121387"/>
            <a:ext cx="7747076" cy="5278089"/>
          </a:xfrm>
          <a:prstGeom prst="rect">
            <a:avLst/>
          </a:prstGeom>
        </p:spPr>
      </p:pic>
      <p:pic>
        <p:nvPicPr>
          <p:cNvPr id="12" name="Picture 11" descr="A graph with lines and numbers&#10;&#10;Description automatically generated">
            <a:extLst>
              <a:ext uri="{FF2B5EF4-FFF2-40B4-BE49-F238E27FC236}">
                <a16:creationId xmlns:a16="http://schemas.microsoft.com/office/drawing/2014/main" id="{C671C51E-A346-9580-85B2-0E5157C54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01" y="3121386"/>
            <a:ext cx="8392333" cy="5278089"/>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806ABE0-B865-59F6-96EF-424FF8565436}"/>
                  </a:ext>
                </a:extLst>
              </p:cNvPr>
              <p:cNvSpPr>
                <a:spLocks noGrp="1"/>
              </p:cNvSpPr>
              <p:nvPr>
                <p:ph idx="1"/>
              </p:nvPr>
            </p:nvSpPr>
            <p:spPr>
              <a:xfrm>
                <a:off x="413172" y="1530772"/>
                <a:ext cx="15946968" cy="7811347"/>
              </a:xfrm>
            </p:spPr>
            <p:txBody>
              <a:bodyPr>
                <a:normAutofit/>
              </a:bodyPr>
              <a:lstStyle/>
              <a:p>
                <a14:m>
                  <m:oMath xmlns:m="http://schemas.openxmlformats.org/officeDocument/2006/math">
                    <m:sSup>
                      <m:sSupPr>
                        <m:ctrlPr>
                          <a:rPr lang="en-US" i="1" smtClean="0">
                            <a:solidFill>
                              <a:srgbClr val="D95319"/>
                            </a:solidFill>
                            <a:latin typeface="Cambria Math" panose="02040503050406030204" pitchFamily="18" charset="0"/>
                          </a:rPr>
                        </m:ctrlPr>
                      </m:sSupPr>
                      <m:e>
                        <m:r>
                          <a:rPr lang="en-US" i="1">
                            <a:solidFill>
                              <a:srgbClr val="D95319"/>
                            </a:solidFill>
                            <a:latin typeface="Cambria Math" panose="02040503050406030204" pitchFamily="18" charset="0"/>
                          </a:rPr>
                          <m:t>𝜗</m:t>
                        </m:r>
                      </m:e>
                      <m:sup>
                        <m:r>
                          <a:rPr lang="en-US" b="0" i="1" smtClean="0">
                            <a:solidFill>
                              <a:srgbClr val="D95319"/>
                            </a:solidFill>
                            <a:latin typeface="Cambria Math" panose="02040503050406030204" pitchFamily="18" charset="0"/>
                          </a:rPr>
                          <m:t>𝑁</m:t>
                        </m:r>
                      </m:sup>
                    </m:sSup>
                    <m:r>
                      <a:rPr lang="en-US" i="1">
                        <a:solidFill>
                          <a:srgbClr val="D95319"/>
                        </a:solidFill>
                        <a:latin typeface="Cambria Math" panose="02040503050406030204" pitchFamily="18" charset="0"/>
                      </a:rPr>
                      <m:t>=</m:t>
                    </m:r>
                    <m:f>
                      <m:fPr>
                        <m:ctrlPr>
                          <a:rPr lang="en-US" i="1">
                            <a:solidFill>
                              <a:srgbClr val="D95319"/>
                            </a:solidFill>
                            <a:latin typeface="Cambria Math" panose="02040503050406030204" pitchFamily="18" charset="0"/>
                          </a:rPr>
                        </m:ctrlPr>
                      </m:fPr>
                      <m:num>
                        <m:r>
                          <a:rPr lang="en-US" i="1">
                            <a:solidFill>
                              <a:srgbClr val="D95319"/>
                            </a:solidFill>
                            <a:latin typeface="Cambria Math" panose="02040503050406030204" pitchFamily="18" charset="0"/>
                          </a:rPr>
                          <m:t>3</m:t>
                        </m:r>
                      </m:num>
                      <m:den>
                        <m:r>
                          <a:rPr lang="en-US" i="1">
                            <a:solidFill>
                              <a:srgbClr val="D95319"/>
                            </a:solidFill>
                            <a:latin typeface="Cambria Math" panose="02040503050406030204" pitchFamily="18" charset="0"/>
                          </a:rPr>
                          <m:t>4</m:t>
                        </m:r>
                      </m:den>
                    </m:f>
                  </m:oMath>
                </a14:m>
                <a:r>
                  <a:rPr lang="en-US" dirty="0">
                    <a:solidFill>
                      <a:srgbClr val="D95319"/>
                    </a:solidFill>
                  </a:rPr>
                  <a:t>, </a:t>
                </a:r>
                <a14:m>
                  <m:oMath xmlns:m="http://schemas.openxmlformats.org/officeDocument/2006/math">
                    <m:sSup>
                      <m:sSupPr>
                        <m:ctrlPr>
                          <a:rPr lang="en-US" i="1">
                            <a:solidFill>
                              <a:srgbClr val="D95319"/>
                            </a:solidFill>
                            <a:latin typeface="Cambria Math" panose="02040503050406030204" pitchFamily="18" charset="0"/>
                          </a:rPr>
                        </m:ctrlPr>
                      </m:sSupPr>
                      <m:e>
                        <m:r>
                          <a:rPr lang="en-US" i="1">
                            <a:solidFill>
                              <a:srgbClr val="D95319"/>
                            </a:solidFill>
                            <a:latin typeface="Cambria Math" panose="02040503050406030204" pitchFamily="18" charset="0"/>
                          </a:rPr>
                          <m:t>𝜗</m:t>
                        </m:r>
                      </m:e>
                      <m:sup>
                        <m:r>
                          <a:rPr lang="en-US" b="0" i="1" smtClean="0">
                            <a:solidFill>
                              <a:srgbClr val="D95319"/>
                            </a:solidFill>
                            <a:latin typeface="Cambria Math" panose="02040503050406030204" pitchFamily="18" charset="0"/>
                          </a:rPr>
                          <m:t>𝑆</m:t>
                        </m:r>
                      </m:sup>
                    </m:sSup>
                    <m:r>
                      <a:rPr lang="en-US" i="1">
                        <a:solidFill>
                          <a:srgbClr val="D95319"/>
                        </a:solidFill>
                        <a:latin typeface="Cambria Math" panose="02040503050406030204" pitchFamily="18" charset="0"/>
                      </a:rPr>
                      <m:t>=</m:t>
                    </m:r>
                    <m:f>
                      <m:fPr>
                        <m:ctrlPr>
                          <a:rPr lang="en-US" i="1">
                            <a:solidFill>
                              <a:srgbClr val="D95319"/>
                            </a:solidFill>
                            <a:latin typeface="Cambria Math" panose="02040503050406030204" pitchFamily="18" charset="0"/>
                          </a:rPr>
                        </m:ctrlPr>
                      </m:fPr>
                      <m:num>
                        <m:r>
                          <a:rPr lang="en-US" i="1">
                            <a:solidFill>
                              <a:srgbClr val="D95319"/>
                            </a:solidFill>
                            <a:latin typeface="Cambria Math" panose="02040503050406030204" pitchFamily="18" charset="0"/>
                          </a:rPr>
                          <m:t>1</m:t>
                        </m:r>
                      </m:num>
                      <m:den>
                        <m:r>
                          <a:rPr lang="en-US" i="1">
                            <a:solidFill>
                              <a:srgbClr val="D95319"/>
                            </a:solidFill>
                            <a:latin typeface="Cambria Math" panose="02040503050406030204" pitchFamily="18" charset="0"/>
                          </a:rPr>
                          <m:t>4</m:t>
                        </m:r>
                      </m:den>
                    </m:f>
                  </m:oMath>
                </a14:m>
                <a:r>
                  <a:rPr lang="en-US" dirty="0"/>
                  <a:t> … Country </a:t>
                </a:r>
                <a14:m>
                  <m:oMath xmlns:m="http://schemas.openxmlformats.org/officeDocument/2006/math">
                    <m:r>
                      <a:rPr lang="en-US" i="1" dirty="0" smtClean="0">
                        <a:latin typeface="Cambria Math" panose="02040503050406030204" pitchFamily="18" charset="0"/>
                      </a:rPr>
                      <m:t>𝑁</m:t>
                    </m:r>
                  </m:oMath>
                </a14:m>
                <a:r>
                  <a:rPr lang="en-US" dirty="0"/>
                  <a:t> has higher net worth share and higher total net worth</a:t>
                </a:r>
                <a:br>
                  <a:rPr lang="en-US" dirty="0"/>
                </a:br>
                <a:r>
                  <a:rPr lang="en-US" dirty="0"/>
                  <a:t>						the higher </a:t>
                </a:r>
                <a:r>
                  <a:rPr lang="en-US" dirty="0" err="1"/>
                  <a:t>idiodyncratic</a:t>
                </a:r>
                <a:r>
                  <a:rPr lang="en-US" dirty="0"/>
                  <a:t> risk environment</a:t>
                </a: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r>
                  <a:rPr lang="en-US" dirty="0">
                    <a:solidFill>
                      <a:srgbClr val="0072BD"/>
                    </a:solidFill>
                  </a:rPr>
                  <a:t>Benchmark:  </a:t>
                </a:r>
                <a14:m>
                  <m:oMath xmlns:m="http://schemas.openxmlformats.org/officeDocument/2006/math">
                    <m:sSup>
                      <m:sSupPr>
                        <m:ctrlPr>
                          <a:rPr lang="en-US" b="0" i="1" smtClean="0">
                            <a:solidFill>
                              <a:srgbClr val="0072BD"/>
                            </a:solidFill>
                            <a:latin typeface="Cambria Math" panose="02040503050406030204" pitchFamily="18" charset="0"/>
                          </a:rPr>
                        </m:ctrlPr>
                      </m:sSupPr>
                      <m:e>
                        <m:r>
                          <a:rPr lang="en-US" b="0" i="1" smtClean="0">
                            <a:solidFill>
                              <a:srgbClr val="0072BD"/>
                            </a:solidFill>
                            <a:latin typeface="Cambria Math" panose="02040503050406030204" pitchFamily="18" charset="0"/>
                          </a:rPr>
                          <m:t>𝜗</m:t>
                        </m:r>
                      </m:e>
                      <m:sup>
                        <m:r>
                          <a:rPr lang="en-US" b="0" i="1" smtClean="0">
                            <a:solidFill>
                              <a:srgbClr val="0072BD"/>
                            </a:solidFill>
                            <a:latin typeface="Cambria Math" panose="02040503050406030204" pitchFamily="18" charset="0"/>
                          </a:rPr>
                          <m:t>𝑁</m:t>
                        </m:r>
                      </m:sup>
                    </m:sSup>
                    <m:r>
                      <a:rPr lang="en-US" b="0" i="1" smtClean="0">
                        <a:solidFill>
                          <a:srgbClr val="0072BD"/>
                        </a:solidFill>
                        <a:latin typeface="Cambria Math" panose="02040503050406030204" pitchFamily="18" charset="0"/>
                      </a:rPr>
                      <m:t>=</m:t>
                    </m:r>
                    <m:f>
                      <m:fPr>
                        <m:ctrlPr>
                          <a:rPr lang="en-US" b="0" i="1" smtClean="0">
                            <a:solidFill>
                              <a:srgbClr val="0072BD"/>
                            </a:solidFill>
                            <a:latin typeface="Cambria Math" panose="02040503050406030204" pitchFamily="18" charset="0"/>
                          </a:rPr>
                        </m:ctrlPr>
                      </m:fPr>
                      <m:num>
                        <m:r>
                          <a:rPr lang="en-US" b="0" i="1" smtClean="0">
                            <a:solidFill>
                              <a:srgbClr val="0072BD"/>
                            </a:solidFill>
                            <a:latin typeface="Cambria Math" panose="02040503050406030204" pitchFamily="18" charset="0"/>
                          </a:rPr>
                          <m:t>1</m:t>
                        </m:r>
                      </m:num>
                      <m:den>
                        <m:r>
                          <a:rPr lang="en-US" b="0" i="1" smtClean="0">
                            <a:solidFill>
                              <a:srgbClr val="0072BD"/>
                            </a:solidFill>
                            <a:latin typeface="Cambria Math" panose="02040503050406030204" pitchFamily="18" charset="0"/>
                          </a:rPr>
                          <m:t>2</m:t>
                        </m:r>
                      </m:den>
                    </m:f>
                    <m:r>
                      <a:rPr lang="en-US" b="0" i="1" smtClean="0">
                        <a:solidFill>
                          <a:srgbClr val="0072BD"/>
                        </a:solidFill>
                        <a:latin typeface="Cambria Math" panose="02040503050406030204" pitchFamily="18" charset="0"/>
                      </a:rPr>
                      <m:t>=</m:t>
                    </m:r>
                    <m:sSup>
                      <m:sSupPr>
                        <m:ctrlPr>
                          <a:rPr lang="en-US" i="1">
                            <a:solidFill>
                              <a:srgbClr val="0072BD"/>
                            </a:solidFill>
                            <a:latin typeface="Cambria Math" panose="02040503050406030204" pitchFamily="18" charset="0"/>
                          </a:rPr>
                        </m:ctrlPr>
                      </m:sSupPr>
                      <m:e>
                        <m:r>
                          <a:rPr lang="en-US" i="1">
                            <a:solidFill>
                              <a:srgbClr val="0072BD"/>
                            </a:solidFill>
                            <a:latin typeface="Cambria Math" panose="02040503050406030204" pitchFamily="18" charset="0"/>
                          </a:rPr>
                          <m:t>𝜗</m:t>
                        </m:r>
                      </m:e>
                      <m:sup>
                        <m:r>
                          <a:rPr lang="en-US" b="0" i="1" smtClean="0">
                            <a:solidFill>
                              <a:srgbClr val="0072BD"/>
                            </a:solidFill>
                            <a:latin typeface="Cambria Math" panose="02040503050406030204" pitchFamily="18" charset="0"/>
                          </a:rPr>
                          <m:t>𝑆</m:t>
                        </m:r>
                      </m:sup>
                    </m:sSup>
                  </m:oMath>
                </a14:m>
                <a:endParaRPr lang="en-US" dirty="0"/>
              </a:p>
            </p:txBody>
          </p:sp>
        </mc:Choice>
        <mc:Fallback xmlns="">
          <p:sp>
            <p:nvSpPr>
              <p:cNvPr id="2" name="Content Placeholder 1">
                <a:extLst>
                  <a:ext uri="{FF2B5EF4-FFF2-40B4-BE49-F238E27FC236}">
                    <a16:creationId xmlns:a16="http://schemas.microsoft.com/office/drawing/2014/main" id="{D806ABE0-B865-59F6-96EF-424FF8565436}"/>
                  </a:ext>
                </a:extLst>
              </p:cNvPr>
              <p:cNvSpPr>
                <a:spLocks noGrp="1" noRot="1" noChangeAspect="1" noMove="1" noResize="1" noEditPoints="1" noAdjustHandles="1" noChangeArrowheads="1" noChangeShapeType="1" noTextEdit="1"/>
              </p:cNvSpPr>
              <p:nvPr>
                <p:ph idx="1"/>
              </p:nvPr>
            </p:nvSpPr>
            <p:spPr>
              <a:xfrm>
                <a:off x="413172" y="1530772"/>
                <a:ext cx="15946968" cy="7811347"/>
              </a:xfrm>
              <a:blipFill>
                <a:blip r:embed="rId4"/>
                <a:stretch>
                  <a:fillRect l="-1032" t="-39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84E84BA-7538-18A3-60FD-4099B3ACAFA5}"/>
              </a:ext>
            </a:extLst>
          </p:cNvPr>
          <p:cNvSpPr>
            <a:spLocks noGrp="1"/>
          </p:cNvSpPr>
          <p:nvPr>
            <p:ph type="sldNum" sz="quarter" idx="12"/>
          </p:nvPr>
        </p:nvSpPr>
        <p:spPr/>
        <p:txBody>
          <a:bodyPr/>
          <a:lstStyle/>
          <a:p>
            <a:fld id="{DDE82227-37B3-43BC-ADC8-5578DB9E1C27}" type="slidenum">
              <a:rPr lang="en-US" smtClean="0"/>
              <a:t>45</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523FDE1-26CB-7D16-A313-1B05021EC6ED}"/>
                  </a:ext>
                </a:extLst>
              </p:cNvPr>
              <p:cNvSpPr>
                <a:spLocks noGrp="1"/>
              </p:cNvSpPr>
              <p:nvPr>
                <p:ph type="title"/>
              </p:nvPr>
            </p:nvSpPr>
            <p:spPr/>
            <p:txBody>
              <a:bodyPr>
                <a:normAutofit/>
              </a:bodyPr>
              <a:lstStyle/>
              <a:p>
                <a:r>
                  <a:rPr lang="en-US" dirty="0"/>
                  <a:t>Steady State </a:t>
                </a:r>
                <a:r>
                  <a:rPr lang="en-US" dirty="0">
                    <a:solidFill>
                      <a:srgbClr val="589390"/>
                    </a:solidFill>
                  </a:rPr>
                  <a:t>Capital Share </a:t>
                </a:r>
                <a:r>
                  <a:rPr lang="en-US" dirty="0"/>
                  <a:t>= </a:t>
                </a:r>
                <a:r>
                  <a:rPr lang="en-US" dirty="0">
                    <a:solidFill>
                      <a:srgbClr val="589390"/>
                    </a:solidFill>
                  </a:rPr>
                  <a:t>Net Worth Share </a:t>
                </a:r>
                <a:r>
                  <a:rPr lang="en-US" dirty="0"/>
                  <a:t>for Different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a:t>
                </a:r>
              </a:p>
            </p:txBody>
          </p:sp>
        </mc:Choice>
        <mc:Fallback xmlns="">
          <p:sp>
            <p:nvSpPr>
              <p:cNvPr id="4" name="Title 3">
                <a:extLst>
                  <a:ext uri="{FF2B5EF4-FFF2-40B4-BE49-F238E27FC236}">
                    <a16:creationId xmlns:a16="http://schemas.microsoft.com/office/drawing/2014/main" id="{9523FDE1-26CB-7D16-A313-1B05021EC6ED}"/>
                  </a:ext>
                </a:extLst>
              </p:cNvPr>
              <p:cNvSpPr>
                <a:spLocks noGrp="1" noRot="1" noChangeAspect="1" noMove="1" noResize="1" noEditPoints="1" noAdjustHandles="1" noChangeArrowheads="1" noChangeShapeType="1" noTextEdit="1"/>
              </p:cNvSpPr>
              <p:nvPr>
                <p:ph type="title"/>
              </p:nvPr>
            </p:nvSpPr>
            <p:spPr>
              <a:blipFill>
                <a:blip r:embed="rId5"/>
                <a:stretch>
                  <a:fillRect l="-1770" t="-1070"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D1CCE4-F947-A89F-1B9A-7071AE20B5A4}"/>
                  </a:ext>
                </a:extLst>
              </p:cNvPr>
              <p:cNvSpPr txBox="1"/>
              <p:nvPr/>
            </p:nvSpPr>
            <p:spPr>
              <a:xfrm>
                <a:off x="1761948" y="3001861"/>
                <a:ext cx="4319965" cy="461665"/>
              </a:xfrm>
              <a:prstGeom prst="rect">
                <a:avLst/>
              </a:prstGeom>
              <a:noFill/>
            </p:spPr>
            <p:txBody>
              <a:bodyPr wrap="none" rtlCol="0">
                <a:spAutoFit/>
              </a:bodyPr>
              <a:lstStyle/>
              <a:p>
                <a:r>
                  <a:rPr lang="en-US" sz="2400" dirty="0">
                    <a:latin typeface="+mj-lt"/>
                  </a:rPr>
                  <a:t>net worth </a:t>
                </a:r>
                <a:r>
                  <a:rPr lang="en-US" sz="2400" b="1" dirty="0">
                    <a:latin typeface="+mj-lt"/>
                  </a:rPr>
                  <a:t>share </a:t>
                </a:r>
                <a14:m>
                  <m:oMath xmlns:m="http://schemas.openxmlformats.org/officeDocument/2006/math">
                    <m:r>
                      <a:rPr lang="en-US" sz="2400" i="1">
                        <a:latin typeface="Cambria Math" panose="02040503050406030204" pitchFamily="18" charset="0"/>
                      </a:rPr>
                      <m:t>𝜂</m:t>
                    </m:r>
                  </m:oMath>
                </a14:m>
                <a:r>
                  <a:rPr lang="en-US" sz="2400" b="1" dirty="0">
                    <a:latin typeface="+mj-lt"/>
                  </a:rPr>
                  <a:t>,</a:t>
                </a:r>
                <a:r>
                  <a:rPr lang="en-US" sz="2400" dirty="0">
                    <a:latin typeface="+mj-lt"/>
                  </a:rPr>
                  <a:t> capital share </a:t>
                </a:r>
                <a14:m>
                  <m:oMath xmlns:m="http://schemas.openxmlformats.org/officeDocument/2006/math">
                    <m:r>
                      <a:rPr lang="en-US" sz="2400" b="0" i="1" smtClean="0">
                        <a:latin typeface="Cambria Math" panose="02040503050406030204" pitchFamily="18" charset="0"/>
                      </a:rPr>
                      <m:t>𝜅</m:t>
                    </m:r>
                  </m:oMath>
                </a14:m>
                <a:endParaRPr lang="en-US" sz="2400" dirty="0">
                  <a:latin typeface="+mj-lt"/>
                </a:endParaRPr>
              </a:p>
            </p:txBody>
          </p:sp>
        </mc:Choice>
        <mc:Fallback xmlns="">
          <p:sp>
            <p:nvSpPr>
              <p:cNvPr id="7" name="TextBox 6">
                <a:extLst>
                  <a:ext uri="{FF2B5EF4-FFF2-40B4-BE49-F238E27FC236}">
                    <a16:creationId xmlns:a16="http://schemas.microsoft.com/office/drawing/2014/main" id="{27D1CCE4-F947-A89F-1B9A-7071AE20B5A4}"/>
                  </a:ext>
                </a:extLst>
              </p:cNvPr>
              <p:cNvSpPr txBox="1">
                <a:spLocks noRot="1" noChangeAspect="1" noMove="1" noResize="1" noEditPoints="1" noAdjustHandles="1" noChangeArrowheads="1" noChangeShapeType="1" noTextEdit="1"/>
              </p:cNvSpPr>
              <p:nvPr/>
            </p:nvSpPr>
            <p:spPr>
              <a:xfrm>
                <a:off x="1761948" y="3001861"/>
                <a:ext cx="4319965" cy="461665"/>
              </a:xfrm>
              <a:prstGeom prst="rect">
                <a:avLst/>
              </a:prstGeom>
              <a:blipFill>
                <a:blip r:embed="rId6"/>
                <a:stretch>
                  <a:fillRect l="-2116"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B81C5E-6DE8-D27F-3F42-17D9AFC8CD66}"/>
                  </a:ext>
                </a:extLst>
              </p:cNvPr>
              <p:cNvSpPr txBox="1"/>
              <p:nvPr/>
            </p:nvSpPr>
            <p:spPr>
              <a:xfrm>
                <a:off x="10413305" y="3005906"/>
                <a:ext cx="3244927" cy="461665"/>
              </a:xfrm>
              <a:prstGeom prst="rect">
                <a:avLst/>
              </a:prstGeom>
              <a:noFill/>
            </p:spPr>
            <p:txBody>
              <a:bodyPr wrap="none" rtlCol="0">
                <a:spAutoFit/>
              </a:bodyPr>
              <a:lstStyle/>
              <a:p>
                <a:r>
                  <a:rPr lang="en-US" sz="2400" dirty="0">
                    <a:latin typeface="+mj-lt"/>
                  </a:rPr>
                  <a:t>net worth of country </a:t>
                </a:r>
                <a14:m>
                  <m:oMath xmlns:m="http://schemas.openxmlformats.org/officeDocument/2006/math">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𝑁</m:t>
                        </m:r>
                      </m:e>
                      <m:sup>
                        <m:r>
                          <a:rPr lang="en-US" sz="2400" b="0" i="1" dirty="0" smtClean="0">
                            <a:latin typeface="Cambria Math" panose="02040503050406030204" pitchFamily="18" charset="0"/>
                          </a:rPr>
                          <m:t>𝑁</m:t>
                        </m:r>
                      </m:sup>
                    </m:sSup>
                  </m:oMath>
                </a14:m>
                <a:endParaRPr lang="en-US" sz="2400" dirty="0">
                  <a:latin typeface="+mj-lt"/>
                </a:endParaRPr>
              </a:p>
            </p:txBody>
          </p:sp>
        </mc:Choice>
        <mc:Fallback xmlns="">
          <p:sp>
            <p:nvSpPr>
              <p:cNvPr id="8" name="TextBox 7">
                <a:extLst>
                  <a:ext uri="{FF2B5EF4-FFF2-40B4-BE49-F238E27FC236}">
                    <a16:creationId xmlns:a16="http://schemas.microsoft.com/office/drawing/2014/main" id="{3BB81C5E-6DE8-D27F-3F42-17D9AFC8CD66}"/>
                  </a:ext>
                </a:extLst>
              </p:cNvPr>
              <p:cNvSpPr txBox="1">
                <a:spLocks noRot="1" noChangeAspect="1" noMove="1" noResize="1" noEditPoints="1" noAdjustHandles="1" noChangeArrowheads="1" noChangeShapeType="1" noTextEdit="1"/>
              </p:cNvSpPr>
              <p:nvPr/>
            </p:nvSpPr>
            <p:spPr>
              <a:xfrm>
                <a:off x="10413305" y="3005906"/>
                <a:ext cx="3244927" cy="461665"/>
              </a:xfrm>
              <a:prstGeom prst="rect">
                <a:avLst/>
              </a:prstGeom>
              <a:blipFill>
                <a:blip r:embed="rId7"/>
                <a:stretch>
                  <a:fillRect l="-281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847686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3B0E2-FB38-1A92-6143-4D0FAC05721C}"/>
            </a:ext>
          </a:extLst>
        </p:cNvPr>
        <p:cNvGrpSpPr/>
        <p:nvPr/>
      </p:nvGrpSpPr>
      <p:grpSpPr>
        <a:xfrm>
          <a:off x="0" y="0"/>
          <a:ext cx="0" cy="0"/>
          <a:chOff x="0" y="0"/>
          <a:chExt cx="0" cy="0"/>
        </a:xfrm>
      </p:grpSpPr>
      <p:pic>
        <p:nvPicPr>
          <p:cNvPr id="6" name="Picture 5" descr="A comparison of lines with numbers&#10;&#10;Description automatically generated with medium confidence">
            <a:extLst>
              <a:ext uri="{FF2B5EF4-FFF2-40B4-BE49-F238E27FC236}">
                <a16:creationId xmlns:a16="http://schemas.microsoft.com/office/drawing/2014/main" id="{70CFC97F-BCFB-C0D8-EE47-0F417171F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02" y="2854663"/>
            <a:ext cx="14004257" cy="5646878"/>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FB89C17-971D-BA52-7082-D05F157CC419}"/>
                  </a:ext>
                </a:extLst>
              </p:cNvPr>
              <p:cNvSpPr>
                <a:spLocks noGrp="1"/>
              </p:cNvSpPr>
              <p:nvPr>
                <p:ph idx="1"/>
              </p:nvPr>
            </p:nvSpPr>
            <p:spPr>
              <a:xfrm>
                <a:off x="413172" y="1530772"/>
                <a:ext cx="15946968" cy="7857067"/>
              </a:xfrm>
            </p:spPr>
            <p:txBody>
              <a:bodyPr>
                <a:normAutofit/>
              </a:bodyPr>
              <a:lstStyle/>
              <a:p>
                <a14:m>
                  <m:oMath xmlns:m="http://schemas.openxmlformats.org/officeDocument/2006/math">
                    <m:sSup>
                      <m:sSupPr>
                        <m:ctrlPr>
                          <a:rPr lang="en-US" i="1" smtClean="0">
                            <a:solidFill>
                              <a:srgbClr val="D95319"/>
                            </a:solidFill>
                            <a:latin typeface="Cambria Math" panose="02040503050406030204" pitchFamily="18" charset="0"/>
                          </a:rPr>
                        </m:ctrlPr>
                      </m:sSupPr>
                      <m:e>
                        <m:r>
                          <a:rPr lang="en-US" i="1">
                            <a:solidFill>
                              <a:srgbClr val="D95319"/>
                            </a:solidFill>
                            <a:latin typeface="Cambria Math" panose="02040503050406030204" pitchFamily="18" charset="0"/>
                          </a:rPr>
                          <m:t>𝜗</m:t>
                        </m:r>
                      </m:e>
                      <m:sup>
                        <m:r>
                          <a:rPr lang="en-US" b="0" i="1" smtClean="0">
                            <a:solidFill>
                              <a:srgbClr val="D95319"/>
                            </a:solidFill>
                            <a:latin typeface="Cambria Math" panose="02040503050406030204" pitchFamily="18" charset="0"/>
                          </a:rPr>
                          <m:t>𝑁</m:t>
                        </m:r>
                      </m:sup>
                    </m:sSup>
                    <m:r>
                      <a:rPr lang="en-US" i="1">
                        <a:solidFill>
                          <a:srgbClr val="D95319"/>
                        </a:solidFill>
                        <a:latin typeface="Cambria Math" panose="02040503050406030204" pitchFamily="18" charset="0"/>
                      </a:rPr>
                      <m:t>=</m:t>
                    </m:r>
                    <m:f>
                      <m:fPr>
                        <m:ctrlPr>
                          <a:rPr lang="en-US" i="1">
                            <a:solidFill>
                              <a:srgbClr val="D95319"/>
                            </a:solidFill>
                            <a:latin typeface="Cambria Math" panose="02040503050406030204" pitchFamily="18" charset="0"/>
                          </a:rPr>
                        </m:ctrlPr>
                      </m:fPr>
                      <m:num>
                        <m:r>
                          <a:rPr lang="en-US" i="1">
                            <a:solidFill>
                              <a:srgbClr val="D95319"/>
                            </a:solidFill>
                            <a:latin typeface="Cambria Math" panose="02040503050406030204" pitchFamily="18" charset="0"/>
                          </a:rPr>
                          <m:t>3</m:t>
                        </m:r>
                      </m:num>
                      <m:den>
                        <m:r>
                          <a:rPr lang="en-US" i="1">
                            <a:solidFill>
                              <a:srgbClr val="D95319"/>
                            </a:solidFill>
                            <a:latin typeface="Cambria Math" panose="02040503050406030204" pitchFamily="18" charset="0"/>
                          </a:rPr>
                          <m:t>4</m:t>
                        </m:r>
                      </m:den>
                    </m:f>
                  </m:oMath>
                </a14:m>
                <a:r>
                  <a:rPr lang="en-US" dirty="0">
                    <a:solidFill>
                      <a:srgbClr val="D95319"/>
                    </a:solidFill>
                  </a:rPr>
                  <a:t>, </a:t>
                </a:r>
                <a14:m>
                  <m:oMath xmlns:m="http://schemas.openxmlformats.org/officeDocument/2006/math">
                    <m:sSup>
                      <m:sSupPr>
                        <m:ctrlPr>
                          <a:rPr lang="en-US" i="1">
                            <a:solidFill>
                              <a:srgbClr val="D95319"/>
                            </a:solidFill>
                            <a:latin typeface="Cambria Math" panose="02040503050406030204" pitchFamily="18" charset="0"/>
                          </a:rPr>
                        </m:ctrlPr>
                      </m:sSupPr>
                      <m:e>
                        <m:r>
                          <a:rPr lang="en-US" i="1">
                            <a:solidFill>
                              <a:srgbClr val="D95319"/>
                            </a:solidFill>
                            <a:latin typeface="Cambria Math" panose="02040503050406030204" pitchFamily="18" charset="0"/>
                          </a:rPr>
                          <m:t>𝜗</m:t>
                        </m:r>
                      </m:e>
                      <m:sup>
                        <m:r>
                          <a:rPr lang="en-US" b="0" i="1" smtClean="0">
                            <a:solidFill>
                              <a:srgbClr val="D95319"/>
                            </a:solidFill>
                            <a:latin typeface="Cambria Math" panose="02040503050406030204" pitchFamily="18" charset="0"/>
                          </a:rPr>
                          <m:t>𝑆</m:t>
                        </m:r>
                      </m:sup>
                    </m:sSup>
                    <m:r>
                      <a:rPr lang="en-US" i="1">
                        <a:solidFill>
                          <a:srgbClr val="D95319"/>
                        </a:solidFill>
                        <a:latin typeface="Cambria Math" panose="02040503050406030204" pitchFamily="18" charset="0"/>
                      </a:rPr>
                      <m:t>=</m:t>
                    </m:r>
                    <m:f>
                      <m:fPr>
                        <m:ctrlPr>
                          <a:rPr lang="en-US" i="1">
                            <a:solidFill>
                              <a:srgbClr val="D95319"/>
                            </a:solidFill>
                            <a:latin typeface="Cambria Math" panose="02040503050406030204" pitchFamily="18" charset="0"/>
                          </a:rPr>
                        </m:ctrlPr>
                      </m:fPr>
                      <m:num>
                        <m:r>
                          <a:rPr lang="en-US" i="1">
                            <a:solidFill>
                              <a:srgbClr val="D95319"/>
                            </a:solidFill>
                            <a:latin typeface="Cambria Math" panose="02040503050406030204" pitchFamily="18" charset="0"/>
                          </a:rPr>
                          <m:t>1</m:t>
                        </m:r>
                      </m:num>
                      <m:den>
                        <m:r>
                          <a:rPr lang="en-US" i="1">
                            <a:solidFill>
                              <a:srgbClr val="D95319"/>
                            </a:solidFill>
                            <a:latin typeface="Cambria Math" panose="02040503050406030204" pitchFamily="18" charset="0"/>
                          </a:rPr>
                          <m:t>4</m:t>
                        </m:r>
                      </m:den>
                    </m:f>
                  </m:oMath>
                </a14:m>
                <a:r>
                  <a:rPr lang="en-US" dirty="0"/>
                  <a:t> … Country </a:t>
                </a:r>
                <a14:m>
                  <m:oMath xmlns:m="http://schemas.openxmlformats.org/officeDocument/2006/math">
                    <m:r>
                      <a:rPr lang="en-US" b="0" i="1" dirty="0" smtClean="0">
                        <a:latin typeface="Cambria Math" panose="02040503050406030204" pitchFamily="18" charset="0"/>
                      </a:rPr>
                      <m:t>𝑁</m:t>
                    </m:r>
                  </m:oMath>
                </a14:m>
                <a:r>
                  <a:rPr lang="en-US" dirty="0"/>
                  <a:t> fiscal deficit is higher and increases more with</a:t>
                </a:r>
                <a:br>
                  <a:rPr lang="en-US" dirty="0"/>
                </a:br>
                <a:r>
                  <a:rPr lang="en-US" dirty="0"/>
                  <a:t>						the higher </a:t>
                </a:r>
                <a:r>
                  <a:rPr lang="en-US" dirty="0" err="1"/>
                  <a:t>idio</a:t>
                </a:r>
                <a:r>
                  <a:rPr lang="en-US" dirty="0"/>
                  <a:t> risk environment</a:t>
                </a: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endParaRPr lang="en-US" b="0" i="1" dirty="0">
                  <a:solidFill>
                    <a:srgbClr val="0072BD"/>
                  </a:solidFill>
                  <a:latin typeface="Cambria Math" panose="02040503050406030204" pitchFamily="18" charset="0"/>
                </a:endParaRPr>
              </a:p>
              <a:p>
                <a:endParaRPr lang="en-US" i="1" dirty="0">
                  <a:solidFill>
                    <a:srgbClr val="0072BD"/>
                  </a:solidFill>
                  <a:latin typeface="Cambria Math" panose="02040503050406030204" pitchFamily="18" charset="0"/>
                </a:endParaRPr>
              </a:p>
              <a:p>
                <a:r>
                  <a:rPr lang="en-US" dirty="0">
                    <a:solidFill>
                      <a:srgbClr val="0072BD"/>
                    </a:solidFill>
                  </a:rPr>
                  <a:t>Benchmark:  </a:t>
                </a:r>
                <a14:m>
                  <m:oMath xmlns:m="http://schemas.openxmlformats.org/officeDocument/2006/math">
                    <m:sSup>
                      <m:sSupPr>
                        <m:ctrlPr>
                          <a:rPr lang="en-US" b="0" i="1" smtClean="0">
                            <a:solidFill>
                              <a:srgbClr val="0072BD"/>
                            </a:solidFill>
                            <a:latin typeface="Cambria Math" panose="02040503050406030204" pitchFamily="18" charset="0"/>
                          </a:rPr>
                        </m:ctrlPr>
                      </m:sSupPr>
                      <m:e>
                        <m:r>
                          <a:rPr lang="en-US" b="0" i="1" smtClean="0">
                            <a:solidFill>
                              <a:srgbClr val="0072BD"/>
                            </a:solidFill>
                            <a:latin typeface="Cambria Math" panose="02040503050406030204" pitchFamily="18" charset="0"/>
                          </a:rPr>
                          <m:t>𝜗</m:t>
                        </m:r>
                      </m:e>
                      <m:sup>
                        <m:r>
                          <a:rPr lang="en-US" b="0" i="1" smtClean="0">
                            <a:solidFill>
                              <a:srgbClr val="0072BD"/>
                            </a:solidFill>
                            <a:latin typeface="Cambria Math" panose="02040503050406030204" pitchFamily="18" charset="0"/>
                          </a:rPr>
                          <m:t>𝑁</m:t>
                        </m:r>
                      </m:sup>
                    </m:sSup>
                    <m:r>
                      <a:rPr lang="en-US" b="0" i="1" smtClean="0">
                        <a:solidFill>
                          <a:srgbClr val="0072BD"/>
                        </a:solidFill>
                        <a:latin typeface="Cambria Math" panose="02040503050406030204" pitchFamily="18" charset="0"/>
                      </a:rPr>
                      <m:t>=</m:t>
                    </m:r>
                    <m:f>
                      <m:fPr>
                        <m:ctrlPr>
                          <a:rPr lang="en-US" b="0" i="1" smtClean="0">
                            <a:solidFill>
                              <a:srgbClr val="0072BD"/>
                            </a:solidFill>
                            <a:latin typeface="Cambria Math" panose="02040503050406030204" pitchFamily="18" charset="0"/>
                          </a:rPr>
                        </m:ctrlPr>
                      </m:fPr>
                      <m:num>
                        <m:r>
                          <a:rPr lang="en-US" b="0" i="1" smtClean="0">
                            <a:solidFill>
                              <a:srgbClr val="0072BD"/>
                            </a:solidFill>
                            <a:latin typeface="Cambria Math" panose="02040503050406030204" pitchFamily="18" charset="0"/>
                          </a:rPr>
                          <m:t>1</m:t>
                        </m:r>
                      </m:num>
                      <m:den>
                        <m:r>
                          <a:rPr lang="en-US" b="0" i="1" smtClean="0">
                            <a:solidFill>
                              <a:srgbClr val="0072BD"/>
                            </a:solidFill>
                            <a:latin typeface="Cambria Math" panose="02040503050406030204" pitchFamily="18" charset="0"/>
                          </a:rPr>
                          <m:t>2</m:t>
                        </m:r>
                      </m:den>
                    </m:f>
                    <m:r>
                      <a:rPr lang="en-US" b="0" i="1" smtClean="0">
                        <a:solidFill>
                          <a:srgbClr val="0072BD"/>
                        </a:solidFill>
                        <a:latin typeface="Cambria Math" panose="02040503050406030204" pitchFamily="18" charset="0"/>
                      </a:rPr>
                      <m:t>=</m:t>
                    </m:r>
                    <m:sSup>
                      <m:sSupPr>
                        <m:ctrlPr>
                          <a:rPr lang="en-US" i="1">
                            <a:solidFill>
                              <a:srgbClr val="0072BD"/>
                            </a:solidFill>
                            <a:latin typeface="Cambria Math" panose="02040503050406030204" pitchFamily="18" charset="0"/>
                          </a:rPr>
                        </m:ctrlPr>
                      </m:sSupPr>
                      <m:e>
                        <m:r>
                          <a:rPr lang="en-US" i="1">
                            <a:solidFill>
                              <a:srgbClr val="0072BD"/>
                            </a:solidFill>
                            <a:latin typeface="Cambria Math" panose="02040503050406030204" pitchFamily="18" charset="0"/>
                          </a:rPr>
                          <m:t>𝜗</m:t>
                        </m:r>
                      </m:e>
                      <m:sup>
                        <m:r>
                          <a:rPr lang="en-US" b="0" i="1" smtClean="0">
                            <a:solidFill>
                              <a:srgbClr val="0072BD"/>
                            </a:solidFill>
                            <a:latin typeface="Cambria Math" panose="02040503050406030204" pitchFamily="18" charset="0"/>
                          </a:rPr>
                          <m:t>𝑆</m:t>
                        </m:r>
                      </m:sup>
                    </m:sSup>
                  </m:oMath>
                </a14:m>
                <a:endParaRPr lang="en-US" dirty="0"/>
              </a:p>
            </p:txBody>
          </p:sp>
        </mc:Choice>
        <mc:Fallback xmlns="">
          <p:sp>
            <p:nvSpPr>
              <p:cNvPr id="2" name="Content Placeholder 1">
                <a:extLst>
                  <a:ext uri="{FF2B5EF4-FFF2-40B4-BE49-F238E27FC236}">
                    <a16:creationId xmlns:a16="http://schemas.microsoft.com/office/drawing/2014/main" id="{2FB89C17-971D-BA52-7082-D05F157CC419}"/>
                  </a:ext>
                </a:extLst>
              </p:cNvPr>
              <p:cNvSpPr>
                <a:spLocks noGrp="1" noRot="1" noChangeAspect="1" noMove="1" noResize="1" noEditPoints="1" noAdjustHandles="1" noChangeArrowheads="1" noChangeShapeType="1" noTextEdit="1"/>
              </p:cNvSpPr>
              <p:nvPr>
                <p:ph idx="1"/>
              </p:nvPr>
            </p:nvSpPr>
            <p:spPr>
              <a:xfrm>
                <a:off x="413172" y="1530772"/>
                <a:ext cx="15946968" cy="7857067"/>
              </a:xfrm>
              <a:blipFill>
                <a:blip r:embed="rId3"/>
                <a:stretch>
                  <a:fillRect l="-1032" t="-38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1F32119-534C-6876-231A-E5463B4DAC6F}"/>
              </a:ext>
            </a:extLst>
          </p:cNvPr>
          <p:cNvSpPr>
            <a:spLocks noGrp="1"/>
          </p:cNvSpPr>
          <p:nvPr>
            <p:ph type="sldNum" sz="quarter" idx="12"/>
          </p:nvPr>
        </p:nvSpPr>
        <p:spPr/>
        <p:txBody>
          <a:bodyPr/>
          <a:lstStyle/>
          <a:p>
            <a:fld id="{DDE82227-37B3-43BC-ADC8-5578DB9E1C27}" type="slidenum">
              <a:rPr lang="en-US" smtClean="0"/>
              <a:t>46</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5C6910E5-D965-1439-955E-1700CA66EC60}"/>
                  </a:ext>
                </a:extLst>
              </p:cNvPr>
              <p:cNvSpPr>
                <a:spLocks noGrp="1"/>
              </p:cNvSpPr>
              <p:nvPr>
                <p:ph type="title"/>
              </p:nvPr>
            </p:nvSpPr>
            <p:spPr/>
            <p:txBody>
              <a:bodyPr>
                <a:normAutofit/>
              </a:bodyPr>
              <a:lstStyle/>
              <a:p>
                <a:r>
                  <a:rPr lang="en-US" dirty="0"/>
                  <a:t>Steady State Gov. </a:t>
                </a:r>
                <a:r>
                  <a:rPr lang="en-US" dirty="0">
                    <a:solidFill>
                      <a:srgbClr val="589390"/>
                    </a:solidFill>
                  </a:rPr>
                  <a:t>Primary Surplus </a:t>
                </a:r>
                <a:r>
                  <a:rPr lang="en-US" dirty="0"/>
                  <a:t>for Different </a:t>
                </a:r>
                <a14:m>
                  <m:oMath xmlns:m="http://schemas.openxmlformats.org/officeDocument/2006/math">
                    <m:acc>
                      <m:accPr>
                        <m:chr m:val="̃"/>
                        <m:ctrlPr>
                          <a:rPr lang="en-US" b="0" i="1">
                            <a:latin typeface="Cambria Math" panose="02040503050406030204" pitchFamily="18" charset="0"/>
                          </a:rPr>
                        </m:ctrlPr>
                      </m:accPr>
                      <m:e>
                        <m:r>
                          <a:rPr lang="en-US" b="0" i="1">
                            <a:latin typeface="Cambria Math" panose="02040503050406030204" pitchFamily="18" charset="0"/>
                          </a:rPr>
                          <m:t>𝜎</m:t>
                        </m:r>
                      </m:e>
                    </m:acc>
                  </m:oMath>
                </a14:m>
                <a:r>
                  <a:rPr lang="en-US" dirty="0"/>
                  <a:t> </a:t>
                </a:r>
              </a:p>
            </p:txBody>
          </p:sp>
        </mc:Choice>
        <mc:Fallback xmlns="">
          <p:sp>
            <p:nvSpPr>
              <p:cNvPr id="4" name="Title 3">
                <a:extLst>
                  <a:ext uri="{FF2B5EF4-FFF2-40B4-BE49-F238E27FC236}">
                    <a16:creationId xmlns:a16="http://schemas.microsoft.com/office/drawing/2014/main" id="{5C6910E5-D965-1439-955E-1700CA66EC60}"/>
                  </a:ext>
                </a:extLst>
              </p:cNvPr>
              <p:cNvSpPr>
                <a:spLocks noGrp="1" noRot="1" noChangeAspect="1" noMove="1" noResize="1" noEditPoints="1" noAdjustHandles="1" noChangeArrowheads="1" noChangeShapeType="1" noTextEdit="1"/>
              </p:cNvSpPr>
              <p:nvPr>
                <p:ph type="title"/>
              </p:nvPr>
            </p:nvSpPr>
            <p:spPr>
              <a:blipFill>
                <a:blip r:embed="rId4"/>
                <a:stretch>
                  <a:fillRect l="-1770" t="-1070" b="-11765"/>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E2D44E9C-23E8-49D1-E297-FAA1E56A7C14}"/>
              </a:ext>
            </a:extLst>
          </p:cNvPr>
          <p:cNvCxnSpPr>
            <a:cxnSpLocks/>
          </p:cNvCxnSpPr>
          <p:nvPr/>
        </p:nvCxnSpPr>
        <p:spPr>
          <a:xfrm>
            <a:off x="2935301" y="5686185"/>
            <a:ext cx="1498386" cy="1037344"/>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F3734F6-E64A-A8EA-F4AD-EDADF4E743E9}"/>
              </a:ext>
            </a:extLst>
          </p:cNvPr>
          <p:cNvCxnSpPr>
            <a:cxnSpLocks/>
          </p:cNvCxnSpPr>
          <p:nvPr/>
        </p:nvCxnSpPr>
        <p:spPr>
          <a:xfrm>
            <a:off x="9167052" y="4356847"/>
            <a:ext cx="1775012" cy="453358"/>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011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B290-3A5C-933E-EF51-2B5D328CB7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836A822-DD3B-1823-55EC-AFD655162804}"/>
                  </a:ext>
                </a:extLst>
              </p:cNvPr>
              <p:cNvSpPr>
                <a:spLocks noGrp="1"/>
              </p:cNvSpPr>
              <p:nvPr>
                <p:ph idx="1"/>
              </p:nvPr>
            </p:nvSpPr>
            <p:spPr>
              <a:xfrm>
                <a:off x="413172" y="1530773"/>
                <a:ext cx="15497386" cy="7555170"/>
              </a:xfrm>
            </p:spPr>
            <p:txBody>
              <a:bodyPr>
                <a:normAutofit fontScale="92500" lnSpcReduction="10000"/>
              </a:bodyPr>
              <a:lstStyle/>
              <a:p>
                <a:r>
                  <a:rPr lang="en-US" sz="4000" dirty="0"/>
                  <a:t>Motivation, Safe Asset: Intuition and Definition</a:t>
                </a:r>
              </a:p>
              <a:p>
                <a:r>
                  <a:rPr lang="en-US" sz="4000" dirty="0"/>
                  <a:t>Two Country Model Setup</a:t>
                </a:r>
              </a:p>
              <a:p>
                <a:pPr lvl="1"/>
                <a:r>
                  <a:rPr lang="en-US" sz="3600" dirty="0"/>
                  <a:t>Symmetric Benchmark </a:t>
                </a:r>
              </a:p>
              <a:p>
                <a:r>
                  <a:rPr lang="en-US" sz="4000" dirty="0">
                    <a:solidFill>
                      <a:schemeClr val="tx1"/>
                    </a:solidFill>
                  </a:rPr>
                  <a:t>World Government (Bond)</a:t>
                </a:r>
                <a:br>
                  <a:rPr lang="en-US" sz="4000" dirty="0">
                    <a:solidFill>
                      <a:schemeClr val="tx1"/>
                    </a:solidFill>
                  </a:rPr>
                </a:br>
                <a14:m>
                  <m:oMath xmlns:m="http://schemas.openxmlformats.org/officeDocument/2006/math">
                    <m:r>
                      <a:rPr lang="en-US" sz="4000" b="0" i="1" smtClean="0">
                        <a:solidFill>
                          <a:schemeClr val="tx1"/>
                        </a:solidFill>
                        <a:latin typeface="Cambria Math" panose="02040503050406030204" pitchFamily="18" charset="0"/>
                      </a:rPr>
                      <m:t>⇒</m:t>
                    </m:r>
                  </m:oMath>
                </a14:m>
                <a:r>
                  <a:rPr lang="en-US" sz="4000" dirty="0">
                    <a:solidFill>
                      <a:schemeClr val="tx1"/>
                    </a:solidFill>
                  </a:rPr>
                  <a:t> “Safe Asset Pricing”</a:t>
                </a:r>
              </a:p>
              <a:p>
                <a:r>
                  <a:rPr lang="en-US" sz="4000" dirty="0"/>
                  <a:t>Time-invariant Idiosyncratic Risk and </a:t>
                </a:r>
                <a:br>
                  <a:rPr lang="en-US" sz="4000" dirty="0"/>
                </a:br>
                <a14:m>
                  <m:oMath xmlns:m="http://schemas.openxmlformats.org/officeDocument/2006/math">
                    <m:r>
                      <a:rPr lang="en-US" sz="4000" b="0" i="1" smtClean="0">
                        <a:latin typeface="Cambria Math" panose="02040503050406030204" pitchFamily="18" charset="0"/>
                      </a:rPr>
                      <m:t>⇒</m:t>
                    </m:r>
                  </m:oMath>
                </a14:m>
                <a:r>
                  <a:rPr lang="en-US" sz="4000" dirty="0"/>
                  <a:t> Asymmetric </a:t>
                </a:r>
                <a:r>
                  <a:rPr lang="en-US" sz="4000" b="1" dirty="0"/>
                  <a:t>Permanent Exorbitant Privilege</a:t>
                </a:r>
              </a:p>
              <a:p>
                <a14:m>
                  <m:oMath xmlns:m="http://schemas.openxmlformats.org/officeDocument/2006/math">
                    <m:sSub>
                      <m:sSubPr>
                        <m:ctrlPr>
                          <a:rPr lang="en-US" sz="4000" i="1" smtClean="0">
                            <a:solidFill>
                              <a:srgbClr val="589390"/>
                            </a:solidFill>
                            <a:latin typeface="Cambria Math" panose="02040503050406030204" pitchFamily="18" charset="0"/>
                          </a:rPr>
                        </m:ctrlPr>
                      </m:sSubPr>
                      <m:e>
                        <m:acc>
                          <m:accPr>
                            <m:chr m:val="̃"/>
                            <m:ctrlPr>
                              <a:rPr lang="en-US" sz="4000" i="1">
                                <a:solidFill>
                                  <a:srgbClr val="589390"/>
                                </a:solidFill>
                                <a:latin typeface="Cambria Math" panose="02040503050406030204" pitchFamily="18" charset="0"/>
                              </a:rPr>
                            </m:ctrlPr>
                          </m:accPr>
                          <m:e>
                            <m:r>
                              <a:rPr lang="en-US" sz="4000" i="1">
                                <a:solidFill>
                                  <a:srgbClr val="589390"/>
                                </a:solidFill>
                                <a:latin typeface="Cambria Math" panose="02040503050406030204" pitchFamily="18" charset="0"/>
                              </a:rPr>
                              <m:t>𝜎</m:t>
                            </m:r>
                          </m:e>
                        </m:acc>
                      </m:e>
                      <m:sub>
                        <m:r>
                          <a:rPr lang="en-US" sz="4000" i="1">
                            <a:solidFill>
                              <a:srgbClr val="589390"/>
                            </a:solidFill>
                            <a:latin typeface="Cambria Math" panose="02040503050406030204" pitchFamily="18" charset="0"/>
                          </a:rPr>
                          <m:t>𝑡</m:t>
                        </m:r>
                      </m:sub>
                    </m:sSub>
                  </m:oMath>
                </a14:m>
                <a:r>
                  <a:rPr lang="en-US" sz="4000" dirty="0">
                    <a:solidFill>
                      <a:srgbClr val="589390"/>
                    </a:solidFill>
                  </a:rPr>
                  <a:t>-Risk Shock and its Transition</a:t>
                </a:r>
                <a:br>
                  <a:rPr lang="en-US" sz="4000" dirty="0">
                    <a:solidFill>
                      <a:srgbClr val="589390"/>
                    </a:solidFill>
                  </a:rPr>
                </a:br>
                <a14:m>
                  <m:oMath xmlns:m="http://schemas.openxmlformats.org/officeDocument/2006/math">
                    <m:r>
                      <a:rPr lang="en-US" sz="4000" i="1">
                        <a:solidFill>
                          <a:srgbClr val="589390"/>
                        </a:solidFill>
                        <a:latin typeface="Cambria Math" panose="02040503050406030204" pitchFamily="18" charset="0"/>
                      </a:rPr>
                      <m:t>⇒</m:t>
                    </m:r>
                  </m:oMath>
                </a14:m>
                <a:r>
                  <a:rPr lang="en-US" sz="4000" dirty="0">
                    <a:solidFill>
                      <a:srgbClr val="589390"/>
                    </a:solidFill>
                  </a:rPr>
                  <a:t> Insurance of </a:t>
                </a:r>
                <a14:m>
                  <m:oMath xmlns:m="http://schemas.openxmlformats.org/officeDocument/2006/math">
                    <m:r>
                      <a:rPr lang="en-US" sz="4000" i="1" dirty="0" smtClean="0">
                        <a:solidFill>
                          <a:srgbClr val="589390"/>
                        </a:solidFill>
                        <a:latin typeface="Cambria Math" panose="02040503050406030204" pitchFamily="18" charset="0"/>
                      </a:rPr>
                      <m:t>𝑆</m:t>
                    </m:r>
                  </m:oMath>
                </a14:m>
                <a:r>
                  <a:rPr lang="en-US" sz="4000" dirty="0">
                    <a:solidFill>
                      <a:srgbClr val="589390"/>
                    </a:solidFill>
                  </a:rPr>
                  <a:t> by </a:t>
                </a:r>
                <a14:m>
                  <m:oMath xmlns:m="http://schemas.openxmlformats.org/officeDocument/2006/math">
                    <m:r>
                      <a:rPr lang="en-US" sz="4000" i="1" dirty="0" smtClean="0">
                        <a:solidFill>
                          <a:srgbClr val="589390"/>
                        </a:solidFill>
                        <a:latin typeface="Cambria Math" panose="02040503050406030204" pitchFamily="18" charset="0"/>
                      </a:rPr>
                      <m:t>𝑁</m:t>
                    </m:r>
                  </m:oMath>
                </a14:m>
                <a:r>
                  <a:rPr lang="en-US" sz="4000" dirty="0">
                    <a:solidFill>
                      <a:srgbClr val="589390"/>
                    </a:solidFill>
                  </a:rPr>
                  <a:t> in the long-run</a:t>
                </a:r>
              </a:p>
              <a:p>
                <a:r>
                  <a:rPr lang="en-US" sz="4000" dirty="0"/>
                  <a:t>Time-varying Idiosyncratic Risk </a:t>
                </a:r>
                <a14:m>
                  <m:oMath xmlns:m="http://schemas.openxmlformats.org/officeDocument/2006/math">
                    <m:sSub>
                      <m:sSubPr>
                        <m:ctrlPr>
                          <a:rPr lang="en-US" sz="4000" i="1" smtClean="0">
                            <a:solidFill>
                              <a:schemeClr val="tx1"/>
                            </a:solidFill>
                            <a:latin typeface="Cambria Math" panose="02040503050406030204" pitchFamily="18" charset="0"/>
                          </a:rPr>
                        </m:ctrlPr>
                      </m:sSub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b>
                        <m:r>
                          <a:rPr lang="en-US" sz="4000" i="1" smtClean="0">
                            <a:solidFill>
                              <a:schemeClr val="tx1"/>
                            </a:solidFill>
                            <a:latin typeface="Cambria Math" panose="02040503050406030204" pitchFamily="18" charset="0"/>
                          </a:rPr>
                          <m:t>𝑡</m:t>
                        </m:r>
                      </m:sub>
                    </m:sSub>
                    <m:r>
                      <a:rPr lang="en-US" sz="4000" b="0" i="1" smtClean="0">
                        <a:solidFill>
                          <a:schemeClr val="tx1"/>
                        </a:solidFill>
                        <a:latin typeface="Cambria Math" panose="02040503050406030204" pitchFamily="18" charset="0"/>
                      </a:rPr>
                      <m:t>∈</m:t>
                    </m:r>
                    <m:d>
                      <m:dPr>
                        <m:begChr m:val="{"/>
                        <m:endChr m:val="}"/>
                        <m:ctrlPr>
                          <a:rPr lang="en-US" sz="4000" b="0" i="1" smtClean="0">
                            <a:solidFill>
                              <a:schemeClr val="tx1"/>
                            </a:solidFill>
                            <a:latin typeface="Cambria Math" panose="02040503050406030204" pitchFamily="18" charset="0"/>
                          </a:rPr>
                        </m:ctrlPr>
                      </m:dPr>
                      <m:e>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𝐿</m:t>
                            </m:r>
                          </m:sup>
                        </m:sSup>
                        <m:r>
                          <a:rPr lang="en-US" sz="4000" b="0" i="1" smtClean="0">
                            <a:solidFill>
                              <a:schemeClr val="tx1"/>
                            </a:solidFill>
                            <a:latin typeface="Cambria Math" panose="02040503050406030204" pitchFamily="18" charset="0"/>
                          </a:rPr>
                          <m:t>,</m:t>
                        </m:r>
                        <m:sSup>
                          <m:sSupPr>
                            <m:ctrlPr>
                              <a:rPr lang="en-US" sz="4000" b="0" i="1" smtClean="0">
                                <a:solidFill>
                                  <a:schemeClr val="tx1"/>
                                </a:solidFill>
                                <a:latin typeface="Cambria Math" panose="02040503050406030204" pitchFamily="18" charset="0"/>
                              </a:rPr>
                            </m:ctrlPr>
                          </m:sSupPr>
                          <m:e>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𝜎</m:t>
                                </m:r>
                              </m:e>
                            </m:acc>
                          </m:e>
                          <m:sup>
                            <m:r>
                              <a:rPr lang="en-US" sz="4000" b="0" i="1" smtClean="0">
                                <a:solidFill>
                                  <a:schemeClr val="tx1"/>
                                </a:solidFill>
                                <a:latin typeface="Cambria Math" panose="02040503050406030204" pitchFamily="18" charset="0"/>
                              </a:rPr>
                              <m:t>𝐻</m:t>
                            </m:r>
                          </m:sup>
                        </m:sSup>
                      </m:e>
                    </m:d>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a:t>
                </a:r>
                <a:r>
                  <a:rPr lang="en-US" sz="4000" b="1" dirty="0"/>
                  <a:t>Flight-to-Safety Exorbitant Privilege</a:t>
                </a:r>
                <a:r>
                  <a:rPr lang="en-US" sz="4000" dirty="0"/>
                  <a:t> and  </a:t>
                </a:r>
                <a14:m>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𝑁</m:t>
                        </m:r>
                      </m:sup>
                    </m:sSup>
                    <m:r>
                      <a:rPr lang="en-US" sz="4000" b="0" i="1" smtClean="0">
                        <a:latin typeface="Cambria Math" panose="02040503050406030204" pitchFamily="18" charset="0"/>
                      </a:rPr>
                      <m:t>&lt;</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𝛽</m:t>
                        </m:r>
                      </m:e>
                      <m:sup>
                        <m:r>
                          <a:rPr lang="en-US" sz="4000" b="0" i="1" smtClean="0">
                            <a:latin typeface="Cambria Math" panose="02040503050406030204" pitchFamily="18" charset="0"/>
                          </a:rPr>
                          <m:t>𝑆</m:t>
                        </m:r>
                      </m:sup>
                    </m:sSup>
                  </m:oMath>
                </a14:m>
                <a:br>
                  <a:rPr lang="en-US" sz="4000" dirty="0"/>
                </a:b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EMDE Costly Stimulus Policy</a:t>
                </a:r>
              </a:p>
              <a:p>
                <a:pPr>
                  <a:buClrTx/>
                </a:pPr>
                <a:r>
                  <a:rPr lang="en-US" sz="4000" dirty="0">
                    <a:solidFill>
                      <a:schemeClr val="bg1">
                        <a:lumMod val="65000"/>
                      </a:schemeClr>
                    </a:solidFill>
                  </a:rPr>
                  <a:t>Future: “Battle for the Bubble” + Exchange Rate Policy with Sticky Prices</a:t>
                </a:r>
              </a:p>
              <a:p>
                <a:endParaRPr lang="en-US" sz="4000" dirty="0"/>
              </a:p>
            </p:txBody>
          </p:sp>
        </mc:Choice>
        <mc:Fallback xmlns="">
          <p:sp>
            <p:nvSpPr>
              <p:cNvPr id="2" name="Content Placeholder 1">
                <a:extLst>
                  <a:ext uri="{FF2B5EF4-FFF2-40B4-BE49-F238E27FC236}">
                    <a16:creationId xmlns:a16="http://schemas.microsoft.com/office/drawing/2014/main" id="{1836A822-DD3B-1823-55EC-AFD655162804}"/>
                  </a:ext>
                </a:extLst>
              </p:cNvPr>
              <p:cNvSpPr>
                <a:spLocks noGrp="1" noRot="1" noChangeAspect="1" noMove="1" noResize="1" noEditPoints="1" noAdjustHandles="1" noChangeArrowheads="1" noChangeShapeType="1" noTextEdit="1"/>
              </p:cNvSpPr>
              <p:nvPr>
                <p:ph idx="1"/>
              </p:nvPr>
            </p:nvSpPr>
            <p:spPr>
              <a:xfrm>
                <a:off x="413172" y="1530773"/>
                <a:ext cx="15497386" cy="7555170"/>
              </a:xfrm>
              <a:blipFill>
                <a:blip r:embed="rId2"/>
                <a:stretch>
                  <a:fillRect l="-1101" t="-250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1AD445-34DE-6BC1-06F1-B38321196085}"/>
              </a:ext>
            </a:extLst>
          </p:cNvPr>
          <p:cNvSpPr>
            <a:spLocks noGrp="1"/>
          </p:cNvSpPr>
          <p:nvPr>
            <p:ph type="sldNum" sz="quarter" idx="12"/>
          </p:nvPr>
        </p:nvSpPr>
        <p:spPr/>
        <p:txBody>
          <a:bodyPr/>
          <a:lstStyle/>
          <a:p>
            <a:fld id="{DDE82227-37B3-43BC-ADC8-5578DB9E1C27}" type="slidenum">
              <a:rPr lang="en-US" smtClean="0"/>
              <a:t>47</a:t>
            </a:fld>
            <a:endParaRPr lang="en-US"/>
          </a:p>
        </p:txBody>
      </p:sp>
      <p:sp>
        <p:nvSpPr>
          <p:cNvPr id="4" name="Title 3">
            <a:extLst>
              <a:ext uri="{FF2B5EF4-FFF2-40B4-BE49-F238E27FC236}">
                <a16:creationId xmlns:a16="http://schemas.microsoft.com/office/drawing/2014/main" id="{96C8E30B-F071-D2D0-94C5-09376A21CCC5}"/>
              </a:ext>
            </a:extLst>
          </p:cNvPr>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1446395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FB4EDC9-5276-441C-79C4-6307769ED41C}"/>
                  </a:ext>
                </a:extLst>
              </p:cNvPr>
              <p:cNvSpPr>
                <a:spLocks noGrp="1"/>
              </p:cNvSpPr>
              <p:nvPr>
                <p:ph idx="1"/>
              </p:nvPr>
            </p:nvSpPr>
            <p:spPr/>
            <p:txBody>
              <a:bodyPr>
                <a:normAutofit lnSpcReduction="10000"/>
              </a:bodyPr>
              <a:lstStyle/>
              <a:p>
                <a:r>
                  <a:rPr lang="en-US" dirty="0"/>
                  <a:t>Unanticipated shock (MIT shock)</a:t>
                </a:r>
              </a:p>
              <a:p>
                <a:r>
                  <a:rPr lang="en-US" dirty="0"/>
                  <a:t>Convergence to new </a:t>
                </a:r>
                <a:br>
                  <a:rPr lang="en-US" dirty="0"/>
                </a:br>
                <a:r>
                  <a:rPr lang="en-US" dirty="0"/>
                  <a:t>steady state with higher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endParaRPr lang="en-US" dirty="0"/>
              </a:p>
              <a:p>
                <a:endParaRPr lang="en-US" dirty="0"/>
              </a:p>
              <a:p>
                <a:endParaRPr lang="en-US" dirty="0"/>
              </a:p>
              <a:p>
                <a:endParaRPr lang="en-US" dirty="0"/>
              </a:p>
              <a:p>
                <a:endParaRPr lang="en-US" dirty="0"/>
              </a:p>
              <a:p>
                <a:endParaRPr lang="en-US" dirty="0"/>
              </a:p>
              <a:p>
                <a:r>
                  <a:rPr lang="en-US" dirty="0"/>
                  <a:t>At shock impact: 	Insurance in the </a:t>
                </a:r>
                <a:r>
                  <a:rPr lang="en-US" dirty="0">
                    <a:solidFill>
                      <a:srgbClr val="589390"/>
                    </a:solidFill>
                  </a:rPr>
                  <a:t>short-run</a:t>
                </a:r>
                <a:r>
                  <a:rPr lang="en-US" dirty="0"/>
                  <a:t>, since there no impact on </a:t>
                </a:r>
                <a14:m>
                  <m:oMath xmlns:m="http://schemas.openxmlformats.org/officeDocument/2006/math">
                    <m:r>
                      <a:rPr lang="en-US" b="0" i="1" smtClean="0">
                        <a:latin typeface="Cambria Math" panose="02040503050406030204" pitchFamily="18" charset="0"/>
                      </a:rPr>
                      <m:t>𝜂</m:t>
                    </m:r>
                  </m:oMath>
                </a14:m>
                <a:r>
                  <a:rPr lang="en-US" dirty="0"/>
                  <a:t> </a:t>
                </a:r>
                <a:br>
                  <a:rPr lang="en-US" dirty="0"/>
                </a:br>
                <a:r>
                  <a:rPr lang="en-US" dirty="0"/>
                  <a:t>			</a:t>
                </a:r>
                <a:r>
                  <a:rPr lang="en-US" sz="3000" dirty="0"/>
                  <a:t>(started at steady state or </a:t>
                </a:r>
                <a14:m>
                  <m:oMath xmlns:m="http://schemas.openxmlformats.org/officeDocument/2006/math">
                    <m:r>
                      <a:rPr lang="en-US" sz="3000" b="0" i="1" smtClean="0">
                        <a:latin typeface="Cambria Math" panose="02040503050406030204" pitchFamily="18" charset="0"/>
                      </a:rPr>
                      <m:t>𝜂</m:t>
                    </m:r>
                  </m:oMath>
                </a14:m>
                <a:r>
                  <a:rPr lang="en-US" sz="3000" dirty="0"/>
                  <a:t>-derivatives)</a:t>
                </a:r>
              </a:p>
              <a:p>
                <a:r>
                  <a:rPr lang="en-US" dirty="0"/>
                  <a:t>After the shock:	No insurance of </a:t>
                </a:r>
                <a:r>
                  <a:rPr lang="en-US" dirty="0">
                    <a:solidFill>
                      <a:srgbClr val="589390"/>
                    </a:solidFill>
                  </a:rPr>
                  <a:t>long-run risk</a:t>
                </a:r>
                <a:br>
                  <a:rPr lang="en-US" dirty="0"/>
                </a:br>
                <a:r>
                  <a:rPr lang="en-US" dirty="0"/>
                  <a:t>			Country </a:t>
                </a:r>
                <a14:m>
                  <m:oMath xmlns:m="http://schemas.openxmlformats.org/officeDocument/2006/math">
                    <m:r>
                      <a:rPr lang="en-US" b="0" i="1" dirty="0" smtClean="0">
                        <a:latin typeface="Cambria Math" panose="02040503050406030204" pitchFamily="18" charset="0"/>
                      </a:rPr>
                      <m:t>𝑁</m:t>
                    </m:r>
                  </m:oMath>
                </a14:m>
                <a:r>
                  <a:rPr lang="en-US" dirty="0"/>
                  <a:t>’s net worth share and net worth grows subsequently</a:t>
                </a:r>
              </a:p>
            </p:txBody>
          </p:sp>
        </mc:Choice>
        <mc:Fallback xmlns="">
          <p:sp>
            <p:nvSpPr>
              <p:cNvPr id="2" name="Content Placeholder 1">
                <a:extLst>
                  <a:ext uri="{FF2B5EF4-FFF2-40B4-BE49-F238E27FC236}">
                    <a16:creationId xmlns:a16="http://schemas.microsoft.com/office/drawing/2014/main" id="{1FB4EDC9-5276-441C-79C4-6307769ED41C}"/>
                  </a:ext>
                </a:extLst>
              </p:cNvPr>
              <p:cNvSpPr>
                <a:spLocks noGrp="1" noRot="1" noChangeAspect="1" noMove="1" noResize="1" noEditPoints="1" noAdjustHandles="1" noChangeArrowheads="1" noChangeShapeType="1" noTextEdit="1"/>
              </p:cNvSpPr>
              <p:nvPr>
                <p:ph idx="1"/>
              </p:nvPr>
            </p:nvSpPr>
            <p:spPr>
              <a:blipFill>
                <a:blip r:embed="rId2"/>
                <a:stretch>
                  <a:fillRect l="-1062" t="-2693" r="-118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AEC1E69-D1C6-D725-1262-C77BB882E071}"/>
              </a:ext>
            </a:extLst>
          </p:cNvPr>
          <p:cNvSpPr>
            <a:spLocks noGrp="1"/>
          </p:cNvSpPr>
          <p:nvPr>
            <p:ph type="sldNum" sz="quarter" idx="12"/>
          </p:nvPr>
        </p:nvSpPr>
        <p:spPr/>
        <p:txBody>
          <a:bodyPr/>
          <a:lstStyle/>
          <a:p>
            <a:fld id="{DDE82227-37B3-43BC-ADC8-5578DB9E1C27}" type="slidenum">
              <a:rPr lang="en-US" smtClean="0"/>
              <a:t>48</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6963610C-3177-6716-E647-5E400D65435F}"/>
                  </a:ext>
                </a:extLst>
              </p:cNvPr>
              <p:cNvSpPr>
                <a:spLocks noGrp="1"/>
              </p:cNvSpPr>
              <p:nvPr>
                <p:ph type="title"/>
              </p:nvPr>
            </p:nvSpPr>
            <p:spPr/>
            <p:txBody>
              <a:bodyPr/>
              <a:lstStyle/>
              <a:p>
                <a:r>
                  <a:rPr lang="en-US" dirty="0"/>
                  <a:t>After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-shock: “Poor Insure the Rich”</a:t>
                </a:r>
              </a:p>
            </p:txBody>
          </p:sp>
        </mc:Choice>
        <mc:Fallback xmlns="">
          <p:sp>
            <p:nvSpPr>
              <p:cNvPr id="4" name="Title 3">
                <a:extLst>
                  <a:ext uri="{FF2B5EF4-FFF2-40B4-BE49-F238E27FC236}">
                    <a16:creationId xmlns:a16="http://schemas.microsoft.com/office/drawing/2014/main" id="{6963610C-3177-6716-E647-5E400D65435F}"/>
                  </a:ext>
                </a:extLst>
              </p:cNvPr>
              <p:cNvSpPr>
                <a:spLocks noGrp="1" noRot="1" noChangeAspect="1" noMove="1" noResize="1" noEditPoints="1" noAdjustHandles="1" noChangeArrowheads="1" noChangeShapeType="1" noTextEdit="1"/>
              </p:cNvSpPr>
              <p:nvPr>
                <p:ph type="title"/>
              </p:nvPr>
            </p:nvSpPr>
            <p:spPr>
              <a:blipFill>
                <a:blip r:embed="rId3"/>
                <a:stretch>
                  <a:fillRect l="-1770" t="-1070" b="-11765"/>
                </a:stretch>
              </a:blipFill>
            </p:spPr>
            <p:txBody>
              <a:bodyPr/>
              <a:lstStyle/>
              <a:p>
                <a:r>
                  <a:rPr lang="en-US">
                    <a:noFill/>
                  </a:rPr>
                  <a:t> </a:t>
                </a:r>
              </a:p>
            </p:txBody>
          </p:sp>
        </mc:Fallback>
      </mc:AlternateContent>
      <p:pic>
        <p:nvPicPr>
          <p:cNvPr id="6" name="Picture 5" descr="A graph of a function&#10;&#10;Description automatically generated">
            <a:extLst>
              <a:ext uri="{FF2B5EF4-FFF2-40B4-BE49-F238E27FC236}">
                <a16:creationId xmlns:a16="http://schemas.microsoft.com/office/drawing/2014/main" id="{D9CE2D54-7254-1171-74B3-D841CC068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264" y="1134534"/>
            <a:ext cx="9471523" cy="5000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88C7C8-F43D-2ACF-EFEC-2DBABC540DA8}"/>
                  </a:ext>
                </a:extLst>
              </p:cNvPr>
              <p:cNvSpPr txBox="1"/>
              <p:nvPr/>
            </p:nvSpPr>
            <p:spPr>
              <a:xfrm>
                <a:off x="10157308" y="4356847"/>
                <a:ext cx="4799904" cy="1200329"/>
              </a:xfrm>
              <a:prstGeom prst="rect">
                <a:avLst/>
              </a:prstGeom>
              <a:noFill/>
            </p:spPr>
            <p:txBody>
              <a:bodyPr wrap="none" rtlCol="0">
                <a:spAutoFit/>
              </a:bodyPr>
              <a:lstStyle/>
              <a:p>
                <a14:m>
                  <m:oMath xmlns:m="http://schemas.openxmlformats.org/officeDocument/2006/math">
                    <m:r>
                      <a:rPr lang="en-US" sz="2400" i="1" dirty="0" smtClean="0">
                        <a:latin typeface="Cambria Math" panose="02040503050406030204" pitchFamily="18" charset="0"/>
                      </a:rPr>
                      <m:t>𝜅</m:t>
                    </m:r>
                  </m:oMath>
                </a14:m>
                <a:r>
                  <a:rPr lang="en-US" sz="2400" dirty="0">
                    <a:latin typeface="+mj-lt"/>
                  </a:rPr>
                  <a:t> jumps at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=0</m:t>
                    </m:r>
                  </m:oMath>
                </a14:m>
                <a:endParaRPr lang="en-US" sz="2400" dirty="0">
                  <a:latin typeface="+mj-lt"/>
                </a:endParaRPr>
              </a:p>
              <a:p>
                <a:r>
                  <a:rPr lang="en-US" sz="2400" dirty="0">
                    <a:latin typeface="+mj-lt"/>
                  </a:rPr>
                  <a:t>   increases afterwards as </a:t>
                </a:r>
                <a14:m>
                  <m:oMath xmlns:m="http://schemas.openxmlformats.org/officeDocument/2006/math">
                    <m:r>
                      <a:rPr lang="en-US" sz="2400" i="1" dirty="0" smtClean="0">
                        <a:latin typeface="Cambria Math" panose="02040503050406030204" pitchFamily="18" charset="0"/>
                      </a:rPr>
                      <m:t>𝑁</m:t>
                    </m:r>
                  </m:oMath>
                </a14:m>
                <a:r>
                  <a:rPr lang="en-US" sz="2400" dirty="0">
                    <a:latin typeface="+mj-lt"/>
                  </a:rPr>
                  <a:t>-citizens </a:t>
                </a:r>
                <a:br>
                  <a:rPr lang="en-US" sz="2400" dirty="0">
                    <a:latin typeface="+mj-lt"/>
                  </a:rPr>
                </a:br>
                <a:r>
                  <a:rPr lang="en-US" sz="2400" dirty="0">
                    <a:latin typeface="+mj-lt"/>
                  </a:rPr>
                  <a:t>     risk-bearing capacity rises with </a:t>
                </a:r>
                <a14:m>
                  <m:oMath xmlns:m="http://schemas.openxmlformats.org/officeDocument/2006/math">
                    <m:r>
                      <a:rPr lang="en-US" sz="2400" b="0" i="1" smtClean="0">
                        <a:latin typeface="Cambria Math" panose="02040503050406030204" pitchFamily="18" charset="0"/>
                      </a:rPr>
                      <m:t>𝜂</m:t>
                    </m:r>
                  </m:oMath>
                </a14:m>
                <a:endParaRPr lang="en-US" sz="2400" dirty="0">
                  <a:latin typeface="+mj-lt"/>
                </a:endParaRPr>
              </a:p>
            </p:txBody>
          </p:sp>
        </mc:Choice>
        <mc:Fallback xmlns="">
          <p:sp>
            <p:nvSpPr>
              <p:cNvPr id="5" name="TextBox 4">
                <a:extLst>
                  <a:ext uri="{FF2B5EF4-FFF2-40B4-BE49-F238E27FC236}">
                    <a16:creationId xmlns:a16="http://schemas.microsoft.com/office/drawing/2014/main" id="{8288C7C8-F43D-2ACF-EFEC-2DBABC540DA8}"/>
                  </a:ext>
                </a:extLst>
              </p:cNvPr>
              <p:cNvSpPr txBox="1">
                <a:spLocks noRot="1" noChangeAspect="1" noMove="1" noResize="1" noEditPoints="1" noAdjustHandles="1" noChangeArrowheads="1" noChangeShapeType="1" noTextEdit="1"/>
              </p:cNvSpPr>
              <p:nvPr/>
            </p:nvSpPr>
            <p:spPr>
              <a:xfrm>
                <a:off x="10157308" y="4356847"/>
                <a:ext cx="4799904" cy="1200329"/>
              </a:xfrm>
              <a:prstGeom prst="rect">
                <a:avLst/>
              </a:prstGeom>
              <a:blipFill>
                <a:blip r:embed="rId5"/>
                <a:stretch>
                  <a:fillRect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3027104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8DD06C9-29AB-8D40-7B5E-F8B716349A00}"/>
                  </a:ext>
                </a:extLst>
              </p:cNvPr>
              <p:cNvSpPr>
                <a:spLocks noGrp="1"/>
              </p:cNvSpPr>
              <p:nvPr>
                <p:ph idx="1"/>
              </p:nvPr>
            </p:nvSpPr>
            <p:spPr>
              <a:xfrm>
                <a:off x="413172" y="1530773"/>
                <a:ext cx="15779328" cy="7017174"/>
              </a:xfrm>
            </p:spPr>
            <p:txBody>
              <a:bodyPr>
                <a:normAutofit/>
              </a:bodyPr>
              <a:lstStyle/>
              <a:p>
                <a:r>
                  <a:rPr lang="en-US" dirty="0"/>
                  <a:t>Country </a:t>
                </a:r>
                <a14:m>
                  <m:oMath xmlns:m="http://schemas.openxmlformats.org/officeDocument/2006/math">
                    <m:r>
                      <a:rPr lang="en-US" b="0" i="1" dirty="0" smtClean="0">
                        <a:latin typeface="Cambria Math" panose="02040503050406030204" pitchFamily="18" charset="0"/>
                      </a:rPr>
                      <m:t>𝑆</m:t>
                    </m:r>
                  </m:oMath>
                </a14:m>
                <a:r>
                  <a:rPr lang="en-US" dirty="0"/>
                  <a:t> </a:t>
                </a:r>
                <a:r>
                  <a:rPr lang="en-US" b="1" dirty="0"/>
                  <a:t>bans</a:t>
                </a:r>
                <a:r>
                  <a:rPr lang="en-US" dirty="0"/>
                  <a:t> its citizens from holding gov. </a:t>
                </a:r>
                <a14:m>
                  <m:oMath xmlns:m="http://schemas.openxmlformats.org/officeDocument/2006/math">
                    <m:r>
                      <a:rPr lang="en-US" b="0" i="1" dirty="0" smtClean="0">
                        <a:latin typeface="Cambria Math" panose="02040503050406030204" pitchFamily="18" charset="0"/>
                      </a:rPr>
                      <m:t>𝑁</m:t>
                    </m:r>
                  </m:oMath>
                </a14:m>
                <a:r>
                  <a:rPr lang="en-US" dirty="0"/>
                  <a:t>-bonds.</a:t>
                </a:r>
              </a:p>
              <a:p>
                <a:endParaRPr lang="en-US" dirty="0"/>
              </a:p>
              <a:p>
                <a:r>
                  <a:rPr lang="en-US" dirty="0"/>
                  <a:t>Theorem: 	Introduction of </a:t>
                </a:r>
                <a:r>
                  <a:rPr lang="en-US" b="1" dirty="0">
                    <a:solidFill>
                      <a:srgbClr val="589390"/>
                    </a:solidFill>
                    <a:latin typeface="+mn-lt"/>
                  </a:rPr>
                  <a:t>capital controls</a:t>
                </a:r>
                <a:r>
                  <a:rPr lang="en-US" dirty="0"/>
                  <a:t> makes </a:t>
                </a:r>
                <a:br>
                  <a:rPr lang="en-US" dirty="0"/>
                </a:br>
                <a:r>
                  <a:rPr lang="en-US" dirty="0"/>
                  <a:t>		- in the </a:t>
                </a:r>
                <a:r>
                  <a:rPr lang="en-US" b="1" dirty="0"/>
                  <a:t>short-run</a:t>
                </a:r>
                <a:r>
                  <a:rPr lang="en-US" dirty="0"/>
                  <a:t> </a:t>
                </a:r>
                <a14:m>
                  <m:oMath xmlns:m="http://schemas.openxmlformats.org/officeDocument/2006/math">
                    <m:r>
                      <a:rPr lang="en-US" i="1" dirty="0" smtClean="0">
                        <a:latin typeface="Cambria Math" panose="02040503050406030204" pitchFamily="18" charset="0"/>
                      </a:rPr>
                      <m:t>𝑆</m:t>
                    </m:r>
                  </m:oMath>
                </a14:m>
                <a:r>
                  <a:rPr lang="en-US" dirty="0"/>
                  <a:t>-bonds more valuable, so that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𝜗</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oMath>
                </a14:m>
                <a:r>
                  <a:rPr lang="en-US" dirty="0"/>
                  <a:t> falls</a:t>
                </a:r>
                <a:br>
                  <a:rPr lang="en-US" dirty="0"/>
                </a:br>
                <a:r>
                  <a:rPr lang="en-US" dirty="0"/>
                  <a:t>		- </a:t>
                </a:r>
                <a:r>
                  <a:rPr lang="en-US" b="1" dirty="0"/>
                  <a:t>over time </a:t>
                </a:r>
                <a14:m>
                  <m:oMath xmlns:m="http://schemas.openxmlformats.org/officeDocument/2006/math">
                    <m:r>
                      <a:rPr lang="en-US" i="1" dirty="0">
                        <a:latin typeface="Cambria Math" panose="02040503050406030204" pitchFamily="18" charset="0"/>
                      </a:rPr>
                      <m:t>𝑆</m:t>
                    </m:r>
                  </m:oMath>
                </a14:m>
                <a:r>
                  <a:rPr lang="en-US" dirty="0"/>
                  <a:t>-bonds depreciate and earn lower return than </a:t>
                </a:r>
                <a14:m>
                  <m:oMath xmlns:m="http://schemas.openxmlformats.org/officeDocument/2006/math">
                    <m:r>
                      <a:rPr lang="en-US" b="0" i="1" dirty="0" smtClean="0">
                        <a:latin typeface="Cambria Math" panose="02040503050406030204" pitchFamily="18" charset="0"/>
                      </a:rPr>
                      <m:t>𝑁</m:t>
                    </m:r>
                  </m:oMath>
                </a14:m>
                <a:r>
                  <a:rPr lang="en-US" dirty="0"/>
                  <a:t>-bonds, so</a:t>
                </a:r>
                <a:br>
                  <a:rPr lang="en-US" dirty="0"/>
                </a:br>
                <a:r>
                  <a:rPr lang="en-US" dirty="0"/>
                  <a:t>			- </a:t>
                </a:r>
                <a14:m>
                  <m:oMath xmlns:m="http://schemas.openxmlformats.org/officeDocument/2006/math">
                    <m:r>
                      <a:rPr lang="en-US" b="0" i="1" dirty="0" smtClean="0">
                        <a:latin typeface="Cambria Math" panose="02040503050406030204" pitchFamily="18" charset="0"/>
                      </a:rPr>
                      <m:t>𝑁</m:t>
                    </m:r>
                  </m:oMath>
                </a14:m>
                <a:r>
                  <a:rPr lang="en-US" dirty="0"/>
                  <a:t>-citizens sell them to </a:t>
                </a:r>
                <a14:m>
                  <m:oMath xmlns:m="http://schemas.openxmlformats.org/officeDocument/2006/math">
                    <m:r>
                      <a:rPr lang="en-US" b="0" i="1" dirty="0" smtClean="0">
                        <a:latin typeface="Cambria Math" panose="02040503050406030204" pitchFamily="18" charset="0"/>
                      </a:rPr>
                      <m:t>𝑆</m:t>
                    </m:r>
                  </m:oMath>
                </a14:m>
                <a:r>
                  <a:rPr lang="en-US" dirty="0"/>
                  <a:t>-citizens (home bias)</a:t>
                </a:r>
                <a:br>
                  <a:rPr lang="en-US" dirty="0"/>
                </a:br>
                <a:r>
                  <a:rPr lang="en-US" dirty="0"/>
                  <a:t>			- </a:t>
                </a:r>
                <a14:m>
                  <m:oMath xmlns:m="http://schemas.openxmlformats.org/officeDocument/2006/math">
                    <m:r>
                      <a:rPr lang="en-US" i="1" dirty="0" smtClean="0">
                        <a:latin typeface="Cambria Math" panose="02040503050406030204" pitchFamily="18" charset="0"/>
                      </a:rPr>
                      <m:t>𝑆</m:t>
                    </m:r>
                  </m:oMath>
                </a14:m>
                <a:r>
                  <a:rPr lang="en-US" dirty="0"/>
                  <a:t>-citizens earn lower return on their net worth,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oMath>
                </a14:m>
                <a:r>
                  <a:rPr lang="en-US" dirty="0"/>
                  <a:t> increases</a:t>
                </a:r>
                <a:br>
                  <a:rPr lang="en-US" dirty="0"/>
                </a:br>
                <a:r>
                  <a:rPr lang="en-US" dirty="0"/>
                  <a:t>		- in the </a:t>
                </a:r>
                <a:r>
                  <a:rPr lang="en-US" b="1" dirty="0"/>
                  <a:t>long-run</a:t>
                </a:r>
                <a:r>
                  <a:rPr lang="en-US" dirty="0"/>
                  <a:t> </a:t>
                </a:r>
                <a14:m>
                  <m:oMath xmlns:m="http://schemas.openxmlformats.org/officeDocument/2006/math">
                    <m:r>
                      <a:rPr lang="en-US" b="0" i="1" dirty="0" smtClean="0">
                        <a:latin typeface="Cambria Math" panose="02040503050406030204" pitchFamily="18" charset="0"/>
                      </a:rPr>
                      <m:t>𝑆</m:t>
                    </m:r>
                  </m:oMath>
                </a14:m>
                <a:r>
                  <a:rPr lang="en-US" dirty="0"/>
                  <a:t>-citizens are poorer.</a:t>
                </a:r>
              </a:p>
              <a:p>
                <a:r>
                  <a:rPr lang="en-US" dirty="0"/>
                  <a:t>Proof: </a:t>
                </a:r>
              </a:p>
              <a:p>
                <a:pPr lvl="1"/>
                <a:r>
                  <a:rPr lang="en-US" dirty="0"/>
                  <a:t>In steady state </a:t>
                </a:r>
                <a:r>
                  <a:rPr lang="en-US" dirty="0" err="1"/>
                  <a:t>idio</a:t>
                </a:r>
                <a:r>
                  <a:rPr lang="en-US" dirty="0"/>
                  <a:t> risk must be same in both countries (otherwise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𝑁</m:t>
                            </m:r>
                          </m:sup>
                        </m:sSup>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ℬ</m:t>
                            </m:r>
                          </m:e>
                          <m:sup>
                            <m:r>
                              <a:rPr lang="en-US" b="0" i="1" smtClean="0">
                                <a:latin typeface="Cambria Math" panose="02040503050406030204" pitchFamily="18" charset="0"/>
                                <a:ea typeface="Cambria Math" panose="02040503050406030204" pitchFamily="18" charset="0"/>
                              </a:rPr>
                              <m:t>𝑆</m:t>
                            </m:r>
                          </m:sup>
                        </m:sSup>
                      </m:sup>
                    </m:sSup>
                  </m:oMath>
                </a14:m>
                <a:endParaRPr lang="en-US" dirty="0"/>
              </a:p>
              <a:p>
                <a:pPr lvl="1"/>
                <a:r>
                  <a:rPr lang="en-US" dirty="0"/>
                  <a:t>In the long run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𝜗</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𝜗</m:t>
                        </m:r>
                      </m:e>
                      <m:sup>
                        <m:r>
                          <a:rPr lang="en-US" b="0" i="1" smtClean="0">
                            <a:latin typeface="Cambria Math" panose="02040503050406030204" pitchFamily="18" charset="0"/>
                            <a:ea typeface="Cambria Math" panose="02040503050406030204" pitchFamily="18" charset="0"/>
                          </a:rPr>
                          <m:t>𝑁</m:t>
                        </m:r>
                      </m:sup>
                    </m:sSup>
                  </m:oMath>
                </a14:m>
                <a:endParaRPr lang="en-US" dirty="0"/>
              </a:p>
              <a:p>
                <a:pPr marL="335288" lvl="1" indent="0">
                  <a:buNone/>
                </a:pP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𝑆</m:t>
                    </m:r>
                  </m:oMath>
                </a14:m>
                <a:r>
                  <a:rPr lang="en-US" dirty="0"/>
                  <a:t>-citizens must be poorer. </a:t>
                </a:r>
              </a:p>
              <a:p>
                <a:pPr lvl="1"/>
                <a:endParaRPr lang="en-US" dirty="0"/>
              </a:p>
              <a:p>
                <a:endParaRPr lang="en-US" dirty="0"/>
              </a:p>
            </p:txBody>
          </p:sp>
        </mc:Choice>
        <mc:Fallback xmlns="">
          <p:sp>
            <p:nvSpPr>
              <p:cNvPr id="2" name="Content Placeholder 1">
                <a:extLst>
                  <a:ext uri="{FF2B5EF4-FFF2-40B4-BE49-F238E27FC236}">
                    <a16:creationId xmlns:a16="http://schemas.microsoft.com/office/drawing/2014/main" id="{38DD06C9-29AB-8D40-7B5E-F8B716349A00}"/>
                  </a:ext>
                </a:extLst>
              </p:cNvPr>
              <p:cNvSpPr>
                <a:spLocks noGrp="1" noRot="1" noChangeAspect="1" noMove="1" noResize="1" noEditPoints="1" noAdjustHandles="1" noChangeArrowheads="1" noChangeShapeType="1" noTextEdit="1"/>
              </p:cNvSpPr>
              <p:nvPr>
                <p:ph idx="1"/>
              </p:nvPr>
            </p:nvSpPr>
            <p:spPr>
              <a:xfrm>
                <a:off x="413172" y="1530773"/>
                <a:ext cx="15779328" cy="7017174"/>
              </a:xfrm>
              <a:blipFill>
                <a:blip r:embed="rId3"/>
                <a:stretch>
                  <a:fillRect l="-1043" t="-2085" r="-65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8EF946F-15F2-F8EE-1FC0-185C03074F4A}"/>
              </a:ext>
            </a:extLst>
          </p:cNvPr>
          <p:cNvSpPr>
            <a:spLocks noGrp="1"/>
          </p:cNvSpPr>
          <p:nvPr>
            <p:ph type="sldNum" sz="quarter" idx="12"/>
          </p:nvPr>
        </p:nvSpPr>
        <p:spPr/>
        <p:txBody>
          <a:bodyPr/>
          <a:lstStyle/>
          <a:p>
            <a:fld id="{DDE82227-37B3-43BC-ADC8-5578DB9E1C27}" type="slidenum">
              <a:rPr lang="en-US" smtClean="0"/>
              <a:t>49</a:t>
            </a:fld>
            <a:endParaRPr lang="en-US"/>
          </a:p>
        </p:txBody>
      </p:sp>
      <p:sp>
        <p:nvSpPr>
          <p:cNvPr id="4" name="Title 3">
            <a:extLst>
              <a:ext uri="{FF2B5EF4-FFF2-40B4-BE49-F238E27FC236}">
                <a16:creationId xmlns:a16="http://schemas.microsoft.com/office/drawing/2014/main" id="{20F45B4B-5706-AC46-D9F4-948A8851B6BD}"/>
              </a:ext>
            </a:extLst>
          </p:cNvPr>
          <p:cNvSpPr>
            <a:spLocks noGrp="1"/>
          </p:cNvSpPr>
          <p:nvPr>
            <p:ph type="title"/>
          </p:nvPr>
        </p:nvSpPr>
        <p:spPr/>
        <p:txBody>
          <a:bodyPr/>
          <a:lstStyle/>
          <a:p>
            <a:r>
              <a:rPr lang="en-US" dirty="0"/>
              <a:t>After Capital Control Shock</a:t>
            </a:r>
          </a:p>
        </p:txBody>
      </p:sp>
    </p:spTree>
    <p:extLst>
      <p:ext uri="{BB962C8B-B14F-4D97-AF65-F5344CB8AC3E}">
        <p14:creationId xmlns:p14="http://schemas.microsoft.com/office/powerpoint/2010/main" val="51337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15B8A3A-9E38-9BAB-218C-DF0DF8250881}"/>
                  </a:ext>
                </a:extLst>
              </p:cNvPr>
              <p:cNvSpPr>
                <a:spLocks noGrp="1"/>
              </p:cNvSpPr>
              <p:nvPr>
                <p:ph idx="1"/>
              </p:nvPr>
            </p:nvSpPr>
            <p:spPr/>
            <p:txBody>
              <a:bodyPr/>
              <a:lstStyle/>
              <a:p>
                <a:r>
                  <a:rPr lang="en-US" dirty="0"/>
                  <a:t>Safe asset providing country </a:t>
                </a:r>
              </a:p>
              <a:p>
                <a:pPr lvl="1"/>
                <a:r>
                  <a:rPr lang="en-US" dirty="0"/>
                  <a:t>Holds a common “stock” of foreign bond</a:t>
                </a:r>
              </a:p>
              <a:p>
                <a:pPr lvl="1"/>
                <a:r>
                  <a:rPr lang="en-US" dirty="0"/>
                  <a:t>Increases its holdings in an elevated risk environment</a:t>
                </a:r>
              </a:p>
              <a:p>
                <a:pPr lvl="1"/>
                <a:endParaRPr lang="en-US" dirty="0"/>
              </a:p>
              <a:p>
                <a:pPr marL="335288" lvl="1" indent="0">
                  <a:buNone/>
                </a:pPr>
                <a:r>
                  <a:rPr lang="en-US" dirty="0"/>
                  <a:t>Is not manipulative but stabilizing, as the country shares privilege/“Bubble mining” revenue </a:t>
                </a:r>
                <a:br>
                  <a:rPr lang="en-US" dirty="0"/>
                </a:br>
                <a:r>
                  <a:rPr lang="en-US" dirty="0"/>
                  <a:t>(helps to keep interest rate low)</a:t>
                </a:r>
              </a:p>
              <a:p>
                <a:pPr marL="335288" lvl="1" indent="0">
                  <a:buNone/>
                </a:pPr>
                <a:endParaRPr lang="en-US" dirty="0"/>
              </a:p>
              <a:p>
                <a:r>
                  <a:rPr lang="en-US" dirty="0"/>
                  <a:t>Switzerland has larger incentive to share privilege than US</a:t>
                </a:r>
              </a:p>
              <a:p>
                <a:pPr lvl="1"/>
                <a:r>
                  <a:rPr lang="en-US" dirty="0"/>
                  <a:t>As it helps to stabilize its output gap more</a:t>
                </a:r>
              </a:p>
              <a:p>
                <a:pPr lvl="1"/>
                <a:endParaRPr lang="en-US" dirty="0"/>
              </a:p>
              <a:p>
                <a:r>
                  <a:rPr lang="en-US" dirty="0"/>
                  <a:t>Conjecture: Buying foreign equity shares adds risk</a:t>
                </a:r>
              </a:p>
              <a:p>
                <a:pPr lvl="1"/>
                <a14:m>
                  <m:oMath xmlns:m="http://schemas.openxmlformats.org/officeDocument/2006/math">
                    <m:r>
                      <a:rPr lang="en-US" b="0" i="1" smtClean="0">
                        <a:latin typeface="Cambria Math" panose="02040503050406030204" pitchFamily="18" charset="0"/>
                      </a:rPr>
                      <m:t>𝛽</m:t>
                    </m:r>
                  </m:oMath>
                </a14:m>
                <a:r>
                  <a:rPr lang="en-US" dirty="0"/>
                  <a:t> of safe asset is less negative</a:t>
                </a:r>
              </a:p>
              <a:p>
                <a:pPr marL="335288" lvl="1" indent="0">
                  <a:buNone/>
                </a:pPr>
                <a:endParaRPr lang="en-US" dirty="0"/>
              </a:p>
            </p:txBody>
          </p:sp>
        </mc:Choice>
        <mc:Fallback xmlns="">
          <p:sp>
            <p:nvSpPr>
              <p:cNvPr id="2" name="Content Placeholder 1">
                <a:extLst>
                  <a:ext uri="{FF2B5EF4-FFF2-40B4-BE49-F238E27FC236}">
                    <a16:creationId xmlns:a16="http://schemas.microsoft.com/office/drawing/2014/main" id="{215B8A3A-9E38-9BAB-218C-DF0DF8250881}"/>
                  </a:ext>
                </a:extLst>
              </p:cNvPr>
              <p:cNvSpPr>
                <a:spLocks noGrp="1" noRot="1" noChangeAspect="1" noMove="1" noResize="1" noEditPoints="1" noAdjustHandles="1" noChangeArrowheads="1" noChangeShapeType="1" noTextEdit="1"/>
              </p:cNvSpPr>
              <p:nvPr>
                <p:ph idx="1"/>
              </p:nvPr>
            </p:nvSpPr>
            <p:spPr>
              <a:blipFill>
                <a:blip r:embed="rId2"/>
                <a:stretch>
                  <a:fillRect l="-1062" t="-2085" r="-106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A53EB52-3E97-9A41-60EA-AE1750705676}"/>
              </a:ext>
            </a:extLst>
          </p:cNvPr>
          <p:cNvSpPr>
            <a:spLocks noGrp="1"/>
          </p:cNvSpPr>
          <p:nvPr>
            <p:ph type="sldNum" sz="quarter" idx="12"/>
          </p:nvPr>
        </p:nvSpPr>
        <p:spPr/>
        <p:txBody>
          <a:bodyPr/>
          <a:lstStyle/>
          <a:p>
            <a:fld id="{DDE82227-37B3-43BC-ADC8-5578DB9E1C27}" type="slidenum">
              <a:rPr lang="en-US" smtClean="0"/>
              <a:t>5</a:t>
            </a:fld>
            <a:endParaRPr lang="en-US"/>
          </a:p>
        </p:txBody>
      </p:sp>
      <p:sp>
        <p:nvSpPr>
          <p:cNvPr id="4" name="Title 3">
            <a:extLst>
              <a:ext uri="{FF2B5EF4-FFF2-40B4-BE49-F238E27FC236}">
                <a16:creationId xmlns:a16="http://schemas.microsoft.com/office/drawing/2014/main" id="{364C1F68-7B8C-9CC9-C030-7C6960456B28}"/>
              </a:ext>
            </a:extLst>
          </p:cNvPr>
          <p:cNvSpPr>
            <a:spLocks noGrp="1"/>
          </p:cNvSpPr>
          <p:nvPr>
            <p:ph type="title"/>
          </p:nvPr>
        </p:nvSpPr>
        <p:spPr/>
        <p:txBody>
          <a:bodyPr/>
          <a:lstStyle/>
          <a:p>
            <a:r>
              <a:rPr lang="en-US" dirty="0"/>
              <a:t>FX Interventions: Preview</a:t>
            </a:r>
          </a:p>
        </p:txBody>
      </p:sp>
    </p:spTree>
    <p:extLst>
      <p:ext uri="{BB962C8B-B14F-4D97-AF65-F5344CB8AC3E}">
        <p14:creationId xmlns:p14="http://schemas.microsoft.com/office/powerpoint/2010/main" val="416697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B290-3A5C-933E-EF51-2B5D328CB7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836A822-DD3B-1823-55EC-AFD655162804}"/>
                  </a:ext>
                </a:extLst>
              </p:cNvPr>
              <p:cNvSpPr>
                <a:spLocks noGrp="1"/>
              </p:cNvSpPr>
              <p:nvPr>
                <p:ph idx="1"/>
              </p:nvPr>
            </p:nvSpPr>
            <p:spPr>
              <a:xfrm>
                <a:off x="413172" y="1530773"/>
                <a:ext cx="15497386" cy="7555170"/>
              </a:xfrm>
            </p:spPr>
            <p:txBody>
              <a:bodyPr>
                <a:normAutofit fontScale="92500" lnSpcReduction="10000"/>
              </a:bodyPr>
              <a:lstStyle/>
              <a:p>
                <a:r>
                  <a:rPr lang="en-US" sz="4000" dirty="0"/>
                  <a:t>Motivation, Safe Asset: Intuition and Definition</a:t>
                </a:r>
              </a:p>
              <a:p>
                <a:r>
                  <a:rPr lang="en-US" sz="4000" dirty="0"/>
                  <a:t>Two Country Model Setup</a:t>
                </a:r>
              </a:p>
              <a:p>
                <a:pPr lvl="1"/>
                <a:r>
                  <a:rPr lang="en-US" sz="3600" dirty="0"/>
                  <a:t>Symmetric Benchmark </a:t>
                </a:r>
              </a:p>
              <a:p>
                <a:r>
                  <a:rPr lang="en-US" sz="4000" dirty="0">
                    <a:solidFill>
                      <a:schemeClr val="tx1"/>
                    </a:solidFill>
                  </a:rPr>
                  <a:t>World Government (Bond)</a:t>
                </a:r>
                <a:br>
                  <a:rPr lang="en-US" sz="4000" dirty="0">
                    <a:solidFill>
                      <a:schemeClr val="tx1"/>
                    </a:solidFill>
                  </a:rPr>
                </a:br>
                <a14:m>
                  <m:oMath xmlns:m="http://schemas.openxmlformats.org/officeDocument/2006/math">
                    <m:r>
                      <a:rPr lang="en-US" sz="4000" b="0" i="1" smtClean="0">
                        <a:solidFill>
                          <a:schemeClr val="tx1"/>
                        </a:solidFill>
                        <a:latin typeface="Cambria Math" panose="02040503050406030204" pitchFamily="18" charset="0"/>
                      </a:rPr>
                      <m:t>⇒</m:t>
                    </m:r>
                  </m:oMath>
                </a14:m>
                <a:r>
                  <a:rPr lang="en-US" sz="4000" dirty="0">
                    <a:solidFill>
                      <a:schemeClr val="tx1"/>
                    </a:solidFill>
                  </a:rPr>
                  <a:t> “Safe Asset Pricing”</a:t>
                </a:r>
              </a:p>
              <a:p>
                <a:r>
                  <a:rPr lang="en-US" sz="4000" dirty="0"/>
                  <a:t>Constant Idiosyncratic Risk and </a:t>
                </a:r>
                <a:br>
                  <a:rPr lang="en-US" sz="4000" dirty="0"/>
                </a:br>
                <a14:m>
                  <m:oMath xmlns:m="http://schemas.openxmlformats.org/officeDocument/2006/math">
                    <m:r>
                      <a:rPr lang="en-US" sz="4000" b="0" i="1" smtClean="0">
                        <a:latin typeface="Cambria Math" panose="02040503050406030204" pitchFamily="18" charset="0"/>
                      </a:rPr>
                      <m:t>⇒</m:t>
                    </m:r>
                  </m:oMath>
                </a14:m>
                <a:r>
                  <a:rPr lang="en-US" sz="4000" dirty="0"/>
                  <a:t> Asymmetric </a:t>
                </a:r>
                <a:r>
                  <a:rPr lang="en-US" sz="4000" b="1" dirty="0"/>
                  <a:t>Permanent Exorbitant Privilege</a:t>
                </a:r>
              </a:p>
              <a:p>
                <a14:m>
                  <m:oMath xmlns:m="http://schemas.openxmlformats.org/officeDocument/2006/math">
                    <m:sSub>
                      <m:sSubPr>
                        <m:ctrlPr>
                          <a:rPr lang="en-US" sz="4000" i="1">
                            <a:latin typeface="Cambria Math" panose="02040503050406030204" pitchFamily="18" charset="0"/>
                          </a:rPr>
                        </m:ctrlPr>
                      </m:sSubPr>
                      <m:e>
                        <m:acc>
                          <m:accPr>
                            <m:chr m:val="̃"/>
                            <m:ctrlPr>
                              <a:rPr lang="en-US" sz="4000" i="1">
                                <a:latin typeface="Cambria Math" panose="02040503050406030204" pitchFamily="18" charset="0"/>
                              </a:rPr>
                            </m:ctrlPr>
                          </m:accPr>
                          <m:e>
                            <m:r>
                              <a:rPr lang="en-US" sz="4000" i="1">
                                <a:latin typeface="Cambria Math" panose="02040503050406030204" pitchFamily="18" charset="0"/>
                              </a:rPr>
                              <m:t>𝜎</m:t>
                            </m:r>
                          </m:e>
                        </m:acc>
                      </m:e>
                      <m:sub>
                        <m:r>
                          <a:rPr lang="en-US" sz="4000" i="1">
                            <a:latin typeface="Cambria Math" panose="02040503050406030204" pitchFamily="18" charset="0"/>
                          </a:rPr>
                          <m:t>𝑡</m:t>
                        </m:r>
                      </m:sub>
                    </m:sSub>
                  </m:oMath>
                </a14:m>
                <a:r>
                  <a:rPr lang="en-US" sz="4000" dirty="0"/>
                  <a:t>-Risk Shock and its Transition</a:t>
                </a:r>
                <a:br>
                  <a:rPr lang="en-US" sz="4000" dirty="0"/>
                </a:br>
                <a14:m>
                  <m:oMath xmlns:m="http://schemas.openxmlformats.org/officeDocument/2006/math">
                    <m:r>
                      <a:rPr lang="en-US" sz="4000" i="1">
                        <a:latin typeface="Cambria Math" panose="02040503050406030204" pitchFamily="18" charset="0"/>
                      </a:rPr>
                      <m:t>⇒</m:t>
                    </m:r>
                  </m:oMath>
                </a14:m>
                <a:r>
                  <a:rPr lang="en-US" sz="4000" dirty="0"/>
                  <a:t> Insurance of </a:t>
                </a:r>
                <a14:m>
                  <m:oMath xmlns:m="http://schemas.openxmlformats.org/officeDocument/2006/math">
                    <m:r>
                      <a:rPr lang="en-US" sz="4000" i="1" dirty="0" smtClean="0">
                        <a:latin typeface="Cambria Math" panose="02040503050406030204" pitchFamily="18" charset="0"/>
                      </a:rPr>
                      <m:t>𝑆</m:t>
                    </m:r>
                  </m:oMath>
                </a14:m>
                <a:r>
                  <a:rPr lang="en-US" sz="4000" dirty="0"/>
                  <a:t> by </a:t>
                </a:r>
                <a14:m>
                  <m:oMath xmlns:m="http://schemas.openxmlformats.org/officeDocument/2006/math">
                    <m:r>
                      <a:rPr lang="en-US" sz="4000" i="1" dirty="0" smtClean="0">
                        <a:latin typeface="Cambria Math" panose="02040503050406030204" pitchFamily="18" charset="0"/>
                      </a:rPr>
                      <m:t>𝑁</m:t>
                    </m:r>
                  </m:oMath>
                </a14:m>
                <a:r>
                  <a:rPr lang="en-US" sz="4000" dirty="0"/>
                  <a:t> in the long-run</a:t>
                </a:r>
              </a:p>
              <a:p>
                <a:r>
                  <a:rPr lang="en-US" sz="4000" dirty="0">
                    <a:solidFill>
                      <a:srgbClr val="589390"/>
                    </a:solidFill>
                  </a:rPr>
                  <a:t>Time-varying Idiosyncratic Risk </a:t>
                </a:r>
                <a14:m>
                  <m:oMath xmlns:m="http://schemas.openxmlformats.org/officeDocument/2006/math">
                    <m:sSub>
                      <m:sSubPr>
                        <m:ctrlPr>
                          <a:rPr lang="en-US" sz="4000" i="1" smtClean="0">
                            <a:solidFill>
                              <a:srgbClr val="589390"/>
                            </a:solidFill>
                            <a:latin typeface="Cambria Math" panose="02040503050406030204" pitchFamily="18" charset="0"/>
                          </a:rPr>
                        </m:ctrlPr>
                      </m:sSubPr>
                      <m:e>
                        <m:acc>
                          <m:accPr>
                            <m:chr m:val="̃"/>
                            <m:ctrlPr>
                              <a:rPr lang="en-US" sz="4000" i="1">
                                <a:solidFill>
                                  <a:srgbClr val="589390"/>
                                </a:solidFill>
                                <a:latin typeface="Cambria Math" panose="02040503050406030204" pitchFamily="18" charset="0"/>
                              </a:rPr>
                            </m:ctrlPr>
                          </m:accPr>
                          <m:e>
                            <m:r>
                              <a:rPr lang="en-US" sz="4000" i="1">
                                <a:solidFill>
                                  <a:srgbClr val="589390"/>
                                </a:solidFill>
                                <a:latin typeface="Cambria Math" panose="02040503050406030204" pitchFamily="18" charset="0"/>
                              </a:rPr>
                              <m:t>𝜎</m:t>
                            </m:r>
                          </m:e>
                        </m:acc>
                      </m:e>
                      <m:sub>
                        <m:r>
                          <a:rPr lang="en-US" sz="4000" i="1" smtClean="0">
                            <a:solidFill>
                              <a:srgbClr val="589390"/>
                            </a:solidFill>
                            <a:latin typeface="Cambria Math" panose="02040503050406030204" pitchFamily="18" charset="0"/>
                          </a:rPr>
                          <m:t>𝑡</m:t>
                        </m:r>
                      </m:sub>
                    </m:sSub>
                    <m:r>
                      <a:rPr lang="en-US" sz="4000" b="0" i="1" smtClean="0">
                        <a:solidFill>
                          <a:srgbClr val="589390"/>
                        </a:solidFill>
                        <a:latin typeface="Cambria Math" panose="02040503050406030204" pitchFamily="18" charset="0"/>
                      </a:rPr>
                      <m:t>∈</m:t>
                    </m:r>
                    <m:d>
                      <m:dPr>
                        <m:begChr m:val="{"/>
                        <m:endChr m:val="}"/>
                        <m:ctrlPr>
                          <a:rPr lang="en-US" sz="4000" b="0" i="1" smtClean="0">
                            <a:solidFill>
                              <a:srgbClr val="589390"/>
                            </a:solidFill>
                            <a:latin typeface="Cambria Math" panose="02040503050406030204" pitchFamily="18" charset="0"/>
                          </a:rPr>
                        </m:ctrlPr>
                      </m:dPr>
                      <m:e>
                        <m:sSup>
                          <m:sSupPr>
                            <m:ctrlPr>
                              <a:rPr lang="en-US" sz="4000" b="0" i="1" smtClean="0">
                                <a:solidFill>
                                  <a:srgbClr val="589390"/>
                                </a:solidFill>
                                <a:latin typeface="Cambria Math" panose="02040503050406030204" pitchFamily="18" charset="0"/>
                              </a:rPr>
                            </m:ctrlPr>
                          </m:sSupPr>
                          <m:e>
                            <m:acc>
                              <m:accPr>
                                <m:chr m:val="̃"/>
                                <m:ctrlPr>
                                  <a:rPr lang="en-US" sz="4000" i="1">
                                    <a:solidFill>
                                      <a:srgbClr val="589390"/>
                                    </a:solidFill>
                                    <a:latin typeface="Cambria Math" panose="02040503050406030204" pitchFamily="18" charset="0"/>
                                  </a:rPr>
                                </m:ctrlPr>
                              </m:accPr>
                              <m:e>
                                <m:r>
                                  <a:rPr lang="en-US" sz="4000" i="1">
                                    <a:solidFill>
                                      <a:srgbClr val="589390"/>
                                    </a:solidFill>
                                    <a:latin typeface="Cambria Math" panose="02040503050406030204" pitchFamily="18" charset="0"/>
                                  </a:rPr>
                                  <m:t>𝜎</m:t>
                                </m:r>
                              </m:e>
                            </m:acc>
                          </m:e>
                          <m:sup>
                            <m:r>
                              <a:rPr lang="en-US" sz="4000" b="0" i="1" smtClean="0">
                                <a:solidFill>
                                  <a:srgbClr val="589390"/>
                                </a:solidFill>
                                <a:latin typeface="Cambria Math" panose="02040503050406030204" pitchFamily="18" charset="0"/>
                              </a:rPr>
                              <m:t>𝐿</m:t>
                            </m:r>
                          </m:sup>
                        </m:sSup>
                        <m:r>
                          <a:rPr lang="en-US" sz="4000" b="0" i="1" smtClean="0">
                            <a:solidFill>
                              <a:srgbClr val="589390"/>
                            </a:solidFill>
                            <a:latin typeface="Cambria Math" panose="02040503050406030204" pitchFamily="18" charset="0"/>
                          </a:rPr>
                          <m:t>,</m:t>
                        </m:r>
                        <m:sSup>
                          <m:sSupPr>
                            <m:ctrlPr>
                              <a:rPr lang="en-US" sz="4000" b="0" i="1" smtClean="0">
                                <a:solidFill>
                                  <a:srgbClr val="589390"/>
                                </a:solidFill>
                                <a:latin typeface="Cambria Math" panose="02040503050406030204" pitchFamily="18" charset="0"/>
                              </a:rPr>
                            </m:ctrlPr>
                          </m:sSupPr>
                          <m:e>
                            <m:acc>
                              <m:accPr>
                                <m:chr m:val="̃"/>
                                <m:ctrlPr>
                                  <a:rPr lang="en-US" sz="4000" i="1">
                                    <a:solidFill>
                                      <a:srgbClr val="589390"/>
                                    </a:solidFill>
                                    <a:latin typeface="Cambria Math" panose="02040503050406030204" pitchFamily="18" charset="0"/>
                                  </a:rPr>
                                </m:ctrlPr>
                              </m:accPr>
                              <m:e>
                                <m:r>
                                  <a:rPr lang="en-US" sz="4000" i="1">
                                    <a:solidFill>
                                      <a:srgbClr val="589390"/>
                                    </a:solidFill>
                                    <a:latin typeface="Cambria Math" panose="02040503050406030204" pitchFamily="18" charset="0"/>
                                  </a:rPr>
                                  <m:t>𝜎</m:t>
                                </m:r>
                              </m:e>
                            </m:acc>
                          </m:e>
                          <m:sup>
                            <m:r>
                              <a:rPr lang="en-US" sz="4000" b="0" i="1" smtClean="0">
                                <a:solidFill>
                                  <a:srgbClr val="589390"/>
                                </a:solidFill>
                                <a:latin typeface="Cambria Math" panose="02040503050406030204" pitchFamily="18" charset="0"/>
                              </a:rPr>
                              <m:t>𝐻</m:t>
                            </m:r>
                          </m:sup>
                        </m:sSup>
                      </m:e>
                    </m:d>
                  </m:oMath>
                </a14:m>
                <a:br>
                  <a:rPr lang="en-US" sz="4000" dirty="0">
                    <a:solidFill>
                      <a:srgbClr val="589390"/>
                    </a:solidFill>
                  </a:rPr>
                </a:br>
                <a14:m>
                  <m:oMath xmlns:m="http://schemas.openxmlformats.org/officeDocument/2006/math">
                    <m:r>
                      <a:rPr lang="en-US" sz="4000" i="1" smtClean="0">
                        <a:solidFill>
                          <a:srgbClr val="589390"/>
                        </a:solidFill>
                        <a:latin typeface="Cambria Math" panose="02040503050406030204" pitchFamily="18" charset="0"/>
                        <a:ea typeface="Cambria Math" panose="02040503050406030204" pitchFamily="18" charset="0"/>
                      </a:rPr>
                      <m:t>⇒</m:t>
                    </m:r>
                  </m:oMath>
                </a14:m>
                <a:r>
                  <a:rPr lang="en-US" sz="4000" dirty="0">
                    <a:solidFill>
                      <a:srgbClr val="589390"/>
                    </a:solidFill>
                  </a:rPr>
                  <a:t> </a:t>
                </a:r>
                <a:r>
                  <a:rPr lang="en-US" sz="4000" b="1" dirty="0">
                    <a:solidFill>
                      <a:srgbClr val="589390"/>
                    </a:solidFill>
                  </a:rPr>
                  <a:t>Flight-to-Safety Exorbitant Privilege</a:t>
                </a:r>
                <a:r>
                  <a:rPr lang="en-US" sz="4000" dirty="0">
                    <a:solidFill>
                      <a:srgbClr val="589390"/>
                    </a:solidFill>
                  </a:rPr>
                  <a:t> and  </a:t>
                </a:r>
                <a14:m>
                  <m:oMath xmlns:m="http://schemas.openxmlformats.org/officeDocument/2006/math">
                    <m:sSup>
                      <m:sSupPr>
                        <m:ctrlPr>
                          <a:rPr lang="en-US" sz="4000" b="0" i="1" smtClean="0">
                            <a:solidFill>
                              <a:srgbClr val="589390"/>
                            </a:solidFill>
                            <a:latin typeface="Cambria Math" panose="02040503050406030204" pitchFamily="18" charset="0"/>
                          </a:rPr>
                        </m:ctrlPr>
                      </m:sSupPr>
                      <m:e>
                        <m:r>
                          <a:rPr lang="en-US" sz="4000" b="0" i="1" smtClean="0">
                            <a:solidFill>
                              <a:srgbClr val="589390"/>
                            </a:solidFill>
                            <a:latin typeface="Cambria Math" panose="02040503050406030204" pitchFamily="18" charset="0"/>
                          </a:rPr>
                          <m:t>𝛽</m:t>
                        </m:r>
                      </m:e>
                      <m:sup>
                        <m:r>
                          <a:rPr lang="en-US" sz="4000" b="0" i="1" smtClean="0">
                            <a:solidFill>
                              <a:srgbClr val="589390"/>
                            </a:solidFill>
                            <a:latin typeface="Cambria Math" panose="02040503050406030204" pitchFamily="18" charset="0"/>
                          </a:rPr>
                          <m:t>𝑁</m:t>
                        </m:r>
                      </m:sup>
                    </m:sSup>
                    <m:r>
                      <a:rPr lang="en-US" sz="4000" b="0" i="1" smtClean="0">
                        <a:solidFill>
                          <a:srgbClr val="589390"/>
                        </a:solidFill>
                        <a:latin typeface="Cambria Math" panose="02040503050406030204" pitchFamily="18" charset="0"/>
                      </a:rPr>
                      <m:t>&lt;</m:t>
                    </m:r>
                    <m:sSup>
                      <m:sSupPr>
                        <m:ctrlPr>
                          <a:rPr lang="en-US" sz="4000" b="0" i="1" smtClean="0">
                            <a:solidFill>
                              <a:srgbClr val="589390"/>
                            </a:solidFill>
                            <a:latin typeface="Cambria Math" panose="02040503050406030204" pitchFamily="18" charset="0"/>
                          </a:rPr>
                        </m:ctrlPr>
                      </m:sSupPr>
                      <m:e>
                        <m:r>
                          <a:rPr lang="en-US" sz="4000" b="0" i="1" smtClean="0">
                            <a:solidFill>
                              <a:srgbClr val="589390"/>
                            </a:solidFill>
                            <a:latin typeface="Cambria Math" panose="02040503050406030204" pitchFamily="18" charset="0"/>
                          </a:rPr>
                          <m:t>𝛽</m:t>
                        </m:r>
                      </m:e>
                      <m:sup>
                        <m:r>
                          <a:rPr lang="en-US" sz="4000" b="0" i="1" smtClean="0">
                            <a:solidFill>
                              <a:srgbClr val="589390"/>
                            </a:solidFill>
                            <a:latin typeface="Cambria Math" panose="02040503050406030204" pitchFamily="18" charset="0"/>
                          </a:rPr>
                          <m:t>𝑆</m:t>
                        </m:r>
                      </m:sup>
                    </m:sSup>
                  </m:oMath>
                </a14:m>
                <a:br>
                  <a:rPr lang="en-US" sz="4000" dirty="0">
                    <a:solidFill>
                      <a:srgbClr val="589390"/>
                    </a:solidFill>
                  </a:rPr>
                </a:br>
                <a14:m>
                  <m:oMath xmlns:m="http://schemas.openxmlformats.org/officeDocument/2006/math">
                    <m:r>
                      <a:rPr lang="en-US" sz="4000" i="1" smtClean="0">
                        <a:solidFill>
                          <a:srgbClr val="589390"/>
                        </a:solidFill>
                        <a:latin typeface="Cambria Math" panose="02040503050406030204" pitchFamily="18" charset="0"/>
                        <a:ea typeface="Cambria Math" panose="02040503050406030204" pitchFamily="18" charset="0"/>
                      </a:rPr>
                      <m:t>⇒</m:t>
                    </m:r>
                  </m:oMath>
                </a14:m>
                <a:r>
                  <a:rPr lang="en-US" sz="4000" dirty="0">
                    <a:solidFill>
                      <a:srgbClr val="589390"/>
                    </a:solidFill>
                  </a:rPr>
                  <a:t> EMDE Costly Stimulus Policy</a:t>
                </a:r>
              </a:p>
              <a:p>
                <a:pPr>
                  <a:buClrTx/>
                </a:pPr>
                <a:r>
                  <a:rPr lang="en-US" sz="4000" dirty="0">
                    <a:solidFill>
                      <a:schemeClr val="bg1">
                        <a:lumMod val="65000"/>
                      </a:schemeClr>
                    </a:solidFill>
                  </a:rPr>
                  <a:t>Future: “Battle for the Bubble” + Exchange Rate Policy with Sticky Prices</a:t>
                </a:r>
              </a:p>
              <a:p>
                <a:endParaRPr lang="en-US" sz="4000" dirty="0"/>
              </a:p>
            </p:txBody>
          </p:sp>
        </mc:Choice>
        <mc:Fallback xmlns="">
          <p:sp>
            <p:nvSpPr>
              <p:cNvPr id="2" name="Content Placeholder 1">
                <a:extLst>
                  <a:ext uri="{FF2B5EF4-FFF2-40B4-BE49-F238E27FC236}">
                    <a16:creationId xmlns:a16="http://schemas.microsoft.com/office/drawing/2014/main" id="{1836A822-DD3B-1823-55EC-AFD655162804}"/>
                  </a:ext>
                </a:extLst>
              </p:cNvPr>
              <p:cNvSpPr>
                <a:spLocks noGrp="1" noRot="1" noChangeAspect="1" noMove="1" noResize="1" noEditPoints="1" noAdjustHandles="1" noChangeArrowheads="1" noChangeShapeType="1" noTextEdit="1"/>
              </p:cNvSpPr>
              <p:nvPr>
                <p:ph idx="1"/>
              </p:nvPr>
            </p:nvSpPr>
            <p:spPr>
              <a:xfrm>
                <a:off x="413172" y="1530773"/>
                <a:ext cx="15497386" cy="7555170"/>
              </a:xfrm>
              <a:blipFill>
                <a:blip r:embed="rId2"/>
                <a:stretch>
                  <a:fillRect l="-1101" t="-250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1AD445-34DE-6BC1-06F1-B38321196085}"/>
              </a:ext>
            </a:extLst>
          </p:cNvPr>
          <p:cNvSpPr>
            <a:spLocks noGrp="1"/>
          </p:cNvSpPr>
          <p:nvPr>
            <p:ph type="sldNum" sz="quarter" idx="12"/>
          </p:nvPr>
        </p:nvSpPr>
        <p:spPr/>
        <p:txBody>
          <a:bodyPr/>
          <a:lstStyle/>
          <a:p>
            <a:fld id="{DDE82227-37B3-43BC-ADC8-5578DB9E1C27}" type="slidenum">
              <a:rPr lang="en-US" smtClean="0"/>
              <a:t>50</a:t>
            </a:fld>
            <a:endParaRPr lang="en-US"/>
          </a:p>
        </p:txBody>
      </p:sp>
      <p:sp>
        <p:nvSpPr>
          <p:cNvPr id="4" name="Title 3">
            <a:extLst>
              <a:ext uri="{FF2B5EF4-FFF2-40B4-BE49-F238E27FC236}">
                <a16:creationId xmlns:a16="http://schemas.microsoft.com/office/drawing/2014/main" id="{96C8E30B-F071-D2D0-94C5-09376A21CCC5}"/>
              </a:ext>
            </a:extLst>
          </p:cNvPr>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2898709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664E480-FB89-8588-01B8-E0C36BF7D9F1}"/>
                  </a:ext>
                </a:extLst>
              </p:cNvPr>
              <p:cNvSpPr>
                <a:spLocks noGrp="1"/>
              </p:cNvSpPr>
              <p:nvPr>
                <p:ph idx="1"/>
              </p:nvPr>
            </p:nvSpPr>
            <p:spPr>
              <a:xfrm>
                <a:off x="413172" y="1530772"/>
                <a:ext cx="15985068" cy="7830942"/>
              </a:xfrm>
            </p:spPr>
            <p:txBody>
              <a:bodyPr>
                <a:normAutofit lnSpcReduction="10000"/>
              </a:bodyPr>
              <a:lstStyle/>
              <a:p>
                <a:r>
                  <a:rPr lang="en-US" dirty="0"/>
                  <a:t>Full Dynamic model</a:t>
                </a:r>
              </a:p>
              <a:p>
                <a:pPr lvl="1"/>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b>
                        <m:r>
                          <a:rPr lang="en-US" b="0" i="1" dirty="0" smtClean="0">
                            <a:latin typeface="Cambria Math" panose="02040503050406030204" pitchFamily="18" charset="0"/>
                          </a:rPr>
                          <m:t>𝑡</m:t>
                        </m:r>
                      </m:sub>
                    </m:sSub>
                  </m:oMath>
                </a14:m>
                <a:r>
                  <a:rPr lang="en-US" dirty="0"/>
                  <a:t> is time-varying and jumps between </a:t>
                </a:r>
                <a14:m>
                  <m:oMath xmlns:m="http://schemas.openxmlformats.org/officeDocument/2006/math">
                    <m:sSup>
                      <m:sSupPr>
                        <m:ctrlPr>
                          <a:rPr lang="en-US" b="0" i="1" smtClean="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b="0" i="1" smtClean="0">
                            <a:latin typeface="Cambria Math" panose="02040503050406030204" pitchFamily="18" charset="0"/>
                          </a:rPr>
                          <m:t>𝐿</m:t>
                        </m:r>
                      </m:sup>
                    </m:sSup>
                  </m:oMath>
                </a14:m>
                <a:r>
                  <a:rPr lang="en-US" dirty="0"/>
                  <a:t> and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𝐻</m:t>
                        </m:r>
                      </m:sup>
                    </m:sSup>
                  </m:oMath>
                </a14:m>
                <a:r>
                  <a:rPr lang="en-US" dirty="0"/>
                  <a:t>, and jumps are anticipated.</a:t>
                </a:r>
              </a:p>
              <a:p>
                <a:pPr lvl="1"/>
                <a:r>
                  <a:rPr lang="en-US" dirty="0"/>
                  <a:t>Gov. bonds are different, have different </a:t>
                </a:r>
                <a14:m>
                  <m:oMath xmlns:m="http://schemas.openxmlformats.org/officeDocument/2006/math">
                    <m:r>
                      <a:rPr lang="en-US" b="0" i="1" smtClean="0">
                        <a:latin typeface="Cambria Math" panose="02040503050406030204" pitchFamily="18" charset="0"/>
                      </a:rPr>
                      <m:t>𝛽</m:t>
                    </m:r>
                  </m:oMath>
                </a14:m>
                <a:endParaRPr lang="en-US" dirty="0"/>
              </a:p>
              <a:p>
                <a:r>
                  <a:rPr lang="en-US" dirty="0"/>
                  <a:t>Asymmetry in level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de-DE" b="0" i="1" smtClean="0">
                            <a:latin typeface="Cambria Math" panose="02040503050406030204" pitchFamily="18" charset="0"/>
                          </a:rPr>
                          <m:t>𝑁</m:t>
                        </m:r>
                      </m:sup>
                    </m:sSup>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de-DE" b="0" i="1" smtClean="0">
                            <a:latin typeface="Cambria Math" panose="02040503050406030204" pitchFamily="18" charset="0"/>
                          </a:rPr>
                          <m:t>𝑆</m:t>
                        </m:r>
                      </m:sup>
                    </m:sSup>
                  </m:oMath>
                </a14:m>
                <a:r>
                  <a:rPr lang="en-US" dirty="0"/>
                  <a:t> and in slope </a:t>
                </a:r>
                <a14:m>
                  <m:oMath xmlns:m="http://schemas.openxmlformats.org/officeDocument/2006/math">
                    <m:limLow>
                      <m:limLowPr>
                        <m:ctrlPr>
                          <a:rPr lang="en-US" i="1" smtClean="0">
                            <a:latin typeface="Cambria Math" panose="02040503050406030204" pitchFamily="18" charset="0"/>
                          </a:rPr>
                        </m:ctrlPr>
                      </m:limLowPr>
                      <m:e>
                        <m:groupChr>
                          <m:groupChrPr>
                            <m:chr m:val="⏟"/>
                            <m:ctrlPr>
                              <a:rPr lang="en-US" i="1" smtClean="0">
                                <a:latin typeface="Cambria Math" panose="02040503050406030204" pitchFamily="18" charset="0"/>
                              </a:rPr>
                            </m:ctrlPr>
                          </m:groupChrPr>
                          <m:e>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i="1">
                                    <a:latin typeface="Cambria Math" panose="02040503050406030204" pitchFamily="18" charset="0"/>
                                  </a:rPr>
                                  <m:t>𝑁</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𝐻</m:t>
                                    </m:r>
                                  </m:sup>
                                </m:s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i="1">
                                    <a:latin typeface="Cambria Math" panose="02040503050406030204" pitchFamily="18" charset="0"/>
                                  </a:rPr>
                                  <m:t>𝑁</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𝐿</m:t>
                                    </m:r>
                                  </m:sup>
                                </m:sSup>
                              </m:e>
                            </m:d>
                          </m:e>
                        </m:groupChr>
                      </m:e>
                      <m:lim>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i="1">
                                <a:latin typeface="Cambria Math" panose="02040503050406030204" pitchFamily="18" charset="0"/>
                              </a:rPr>
                              <m:t>𝑁</m:t>
                            </m:r>
                          </m:sup>
                        </m:sSup>
                        <m:r>
                          <a:rPr lang="en-US" b="0" i="1" smtClean="0">
                            <a:latin typeface="Cambria Math" panose="02040503050406030204" pitchFamily="18" charset="0"/>
                          </a:rPr>
                          <m:t>≔</m:t>
                        </m:r>
                      </m:lim>
                    </m:limLow>
                    <m:r>
                      <a:rPr lang="en-US" b="0" i="1" smtClean="0">
                        <a:latin typeface="Cambria Math" panose="02040503050406030204" pitchFamily="18" charset="0"/>
                      </a:rPr>
                      <m:t>&gt;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i="1">
                                    <a:latin typeface="Cambria Math" panose="02040503050406030204" pitchFamily="18" charset="0"/>
                                  </a:rPr>
                                  <m:t>𝑆</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𝐻</m:t>
                                    </m:r>
                                  </m:sup>
                                </m:s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i="1">
                                    <a:latin typeface="Cambria Math" panose="02040503050406030204" pitchFamily="18" charset="0"/>
                                  </a:rPr>
                                  <m:t>𝑆</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a:latin typeface="Cambria Math" panose="02040503050406030204" pitchFamily="18" charset="0"/>
                                      </a:rPr>
                                      <m:t>𝐿</m:t>
                                    </m:r>
                                  </m:sup>
                                </m:sSup>
                              </m:e>
                            </m:d>
                          </m:e>
                        </m:groupChr>
                      </m:e>
                      <m:lim>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i="1">
                                <a:latin typeface="Cambria Math" panose="02040503050406030204" pitchFamily="18" charset="0"/>
                              </a:rPr>
                              <m:t>𝑆</m:t>
                            </m:r>
                          </m:sup>
                        </m:sSup>
                        <m:r>
                          <a:rPr lang="en-US" b="0" i="1" smtClean="0">
                            <a:latin typeface="Cambria Math" panose="02040503050406030204" pitchFamily="18" charset="0"/>
                          </a:rPr>
                          <m:t>≔</m:t>
                        </m:r>
                      </m:lim>
                    </m:limLow>
                  </m:oMath>
                </a14:m>
                <a:endParaRPr lang="en-US" dirty="0"/>
              </a:p>
              <a:p>
                <a:endParaRPr lang="en-US" dirty="0"/>
              </a:p>
              <a:p>
                <a:pPr marL="0" indent="0">
                  <a:buNone/>
                </a:pPr>
                <a:r>
                  <a:rPr lang="en-US" dirty="0"/>
                  <a:t>Theorem: 	</a:t>
                </a:r>
                <a:r>
                  <a:rPr lang="en-US" b="1" dirty="0">
                    <a:solidFill>
                      <a:srgbClr val="589390"/>
                    </a:solidFill>
                  </a:rPr>
                  <a:t>“Flight-to-Safety Exorbitant Privilege”</a:t>
                </a:r>
                <a:br>
                  <a:rPr lang="en-US" dirty="0"/>
                </a:br>
                <a:r>
                  <a:rPr lang="en-US" dirty="0"/>
                  <a:t>		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b="0" i="1" smtClean="0">
                            <a:latin typeface="Cambria Math" panose="02040503050406030204" pitchFamily="18" charset="0"/>
                          </a:rPr>
                          <m:t>𝑁</m:t>
                        </m:r>
                      </m:sup>
                    </m:sSup>
                    <m:r>
                      <a:rPr lang="en-US" i="1">
                        <a:latin typeface="Cambria Math" panose="02040503050406030204" pitchFamily="18" charset="0"/>
                      </a:rPr>
                      <m:t>&gt;1/2</m:t>
                    </m:r>
                  </m:oMath>
                </a14:m>
                <a:r>
                  <a:rPr lang="en-US" dirty="0"/>
                  <a:t> and </a:t>
                </a:r>
                <a14:m>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b="0" i="1" smtClean="0">
                            <a:latin typeface="Cambria Math" panose="02040503050406030204" pitchFamily="18" charset="0"/>
                          </a:rPr>
                          <m:t>𝑁</m:t>
                        </m:r>
                      </m:sup>
                    </m:sSup>
                    <m:r>
                      <a:rPr lang="en-US" i="1">
                        <a:latin typeface="Cambria Math" panose="02040503050406030204" pitchFamily="18" charset="0"/>
                      </a:rPr>
                      <m:t>&gt;</m:t>
                    </m:r>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de-DE" b="0" i="1" smtClean="0">
                            <a:latin typeface="Cambria Math" panose="02040503050406030204" pitchFamily="18" charset="0"/>
                          </a:rPr>
                          <m:t>𝑆</m:t>
                        </m:r>
                      </m:sup>
                    </m:sSup>
                  </m:oMath>
                </a14:m>
                <a:r>
                  <a:rPr lang="en-US" dirty="0"/>
                  <a:t> </a:t>
                </a:r>
                <a:br>
                  <a:rPr lang="en-US" dirty="0"/>
                </a:br>
                <a:r>
                  <a:rPr lang="en-US" dirty="0"/>
                  <a:t>		higher </a:t>
                </a:r>
                <a14:m>
                  <m:oMath xmlns:m="http://schemas.openxmlformats.org/officeDocument/2006/math">
                    <m:r>
                      <a:rPr lang="en-US" b="0" i="1" dirty="0" smtClean="0">
                        <a:latin typeface="Cambria Math" panose="02040503050406030204" pitchFamily="18" charset="0"/>
                      </a:rPr>
                      <m:t>𝑁</m:t>
                    </m:r>
                  </m:oMath>
                </a14:m>
                <a:r>
                  <a:rPr lang="en-US" dirty="0"/>
                  <a:t>-bond issuance (lower taxes) </a:t>
                </a:r>
                <a:br>
                  <a:rPr lang="en-US" dirty="0"/>
                </a:br>
                <a:r>
                  <a:rPr lang="en-US" dirty="0"/>
                  <a:t>		   “on average” or </a:t>
                </a:r>
                <a:br>
                  <a:rPr lang="en-US" dirty="0"/>
                </a:br>
                <a:r>
                  <a:rPr lang="en-US" dirty="0"/>
                  <a:t>		   even in both states,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𝜇</m:t>
                        </m:r>
                      </m:e>
                      <m: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ℬ</m:t>
                            </m:r>
                          </m:e>
                          <m:sup>
                            <m:r>
                              <a:rPr lang="de-DE" sz="2400" b="0" i="1" smtClean="0">
                                <a:latin typeface="Cambria Math" panose="02040503050406030204" pitchFamily="18" charset="0"/>
                                <a:ea typeface="Cambria Math" panose="02040503050406030204" pitchFamily="18" charset="0"/>
                              </a:rPr>
                              <m:t>𝑁</m:t>
                            </m:r>
                          </m:sup>
                        </m:sSup>
                      </m:sup>
                    </m:sSup>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p>
                            <m:r>
                              <a:rPr lang="en-US" sz="2400" i="1">
                                <a:latin typeface="Cambria Math" panose="02040503050406030204" pitchFamily="18" charset="0"/>
                              </a:rPr>
                              <m:t>𝐻</m:t>
                            </m:r>
                          </m:sup>
                        </m:sSup>
                      </m:e>
                    </m:d>
                    <m:r>
                      <a:rPr lang="en-US" sz="2400" b="0" i="1" smtClean="0">
                        <a:latin typeface="Cambria Math" panose="02040503050406030204" pitchFamily="18" charset="0"/>
                      </a:rPr>
                      <m:t>&gt;</m:t>
                    </m:r>
                    <m:sSup>
                      <m:sSupPr>
                        <m:ctrlPr>
                          <a:rPr lang="en-US" sz="2400" i="1">
                            <a:latin typeface="Cambria Math" panose="02040503050406030204" pitchFamily="18" charset="0"/>
                          </a:rPr>
                        </m:ctrlPr>
                      </m:sSupPr>
                      <m:e>
                        <m:r>
                          <a:rPr lang="en-US" sz="2400" i="1">
                            <a:latin typeface="Cambria Math" panose="02040503050406030204" pitchFamily="18" charset="0"/>
                          </a:rPr>
                          <m:t>𝜇</m:t>
                        </m:r>
                      </m:e>
                      <m: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ℬ</m:t>
                            </m:r>
                          </m:e>
                          <m:sup>
                            <m:r>
                              <a:rPr lang="de-DE" sz="2400" b="0" i="1" smtClean="0">
                                <a:latin typeface="Cambria Math" panose="02040503050406030204" pitchFamily="18" charset="0"/>
                                <a:ea typeface="Cambria Math" panose="02040503050406030204" pitchFamily="18" charset="0"/>
                              </a:rPr>
                              <m:t>𝑆</m:t>
                            </m:r>
                          </m:sup>
                        </m:sSup>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p>
                            <m:r>
                              <a:rPr lang="en-US" sz="2400" i="1">
                                <a:latin typeface="Cambria Math" panose="02040503050406030204" pitchFamily="18" charset="0"/>
                              </a:rPr>
                              <m:t>𝐻</m:t>
                            </m:r>
                          </m:sup>
                        </m:sSup>
                      </m:e>
                    </m:d>
                  </m:oMath>
                </a14:m>
                <a:r>
                  <a:rPr lang="en-US" sz="2400" dirty="0"/>
                  <a:t> and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𝜇</m:t>
                        </m:r>
                      </m:e>
                      <m: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ℬ</m:t>
                            </m:r>
                          </m:e>
                          <m:sup>
                            <m:r>
                              <a:rPr lang="de-DE" sz="2400" b="0" i="1" smtClean="0">
                                <a:latin typeface="Cambria Math" panose="02040503050406030204" pitchFamily="18" charset="0"/>
                                <a:ea typeface="Cambria Math" panose="02040503050406030204" pitchFamily="18" charset="0"/>
                              </a:rPr>
                              <m:t>𝑁</m:t>
                            </m:r>
                          </m:sup>
                        </m:sSup>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p>
                            <m:r>
                              <a:rPr lang="en-US" sz="2400" i="1">
                                <a:latin typeface="Cambria Math" panose="02040503050406030204" pitchFamily="18" charset="0"/>
                              </a:rPr>
                              <m:t>𝐿</m:t>
                            </m:r>
                          </m:sup>
                        </m:sSup>
                      </m:e>
                    </m:d>
                    <m:r>
                      <a:rPr lang="en-US" sz="2400" i="1">
                        <a:latin typeface="Cambria Math" panose="02040503050406030204" pitchFamily="18" charset="0"/>
                      </a:rPr>
                      <m:t>&gt;</m:t>
                    </m:r>
                    <m:sSup>
                      <m:sSupPr>
                        <m:ctrlPr>
                          <a:rPr lang="en-US" sz="2400" i="1">
                            <a:latin typeface="Cambria Math" panose="02040503050406030204" pitchFamily="18" charset="0"/>
                          </a:rPr>
                        </m:ctrlPr>
                      </m:sSupPr>
                      <m:e>
                        <m:r>
                          <a:rPr lang="en-US" sz="2400" i="1">
                            <a:latin typeface="Cambria Math" panose="02040503050406030204" pitchFamily="18" charset="0"/>
                          </a:rPr>
                          <m:t>𝜇</m:t>
                        </m:r>
                      </m:e>
                      <m: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ℬ</m:t>
                            </m:r>
                          </m:e>
                          <m:sup>
                            <m:r>
                              <a:rPr lang="de-DE" sz="2400" b="0" i="1" smtClean="0">
                                <a:latin typeface="Cambria Math" panose="02040503050406030204" pitchFamily="18" charset="0"/>
                                <a:ea typeface="Cambria Math" panose="02040503050406030204" pitchFamily="18" charset="0"/>
                              </a:rPr>
                              <m:t>𝑆</m:t>
                            </m:r>
                          </m:sup>
                        </m:sSup>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p>
                            <m:r>
                              <a:rPr lang="en-US" sz="2400" i="1">
                                <a:latin typeface="Cambria Math" panose="02040503050406030204" pitchFamily="18" charset="0"/>
                              </a:rPr>
                              <m:t>𝐿</m:t>
                            </m:r>
                          </m:sup>
                        </m:sSup>
                      </m:e>
                    </m:d>
                  </m:oMath>
                </a14:m>
                <a:r>
                  <a:rPr lang="en-US" dirty="0"/>
                  <a:t>. </a:t>
                </a:r>
              </a:p>
              <a:p>
                <a:pPr lvl="3"/>
                <a:endParaRPr lang="en-US" dirty="0"/>
              </a:p>
              <a:p>
                <a:r>
                  <a:rPr lang="en-US" dirty="0"/>
                  <a:t>Intuition: 	Beliefs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de-DE" b="0" i="1" smtClean="0">
                            <a:latin typeface="Cambria Math" panose="02040503050406030204" pitchFamily="18" charset="0"/>
                          </a:rPr>
                          <m:t>𝑁</m:t>
                        </m:r>
                      </m:sup>
                    </m:sSup>
                  </m:oMath>
                </a14:m>
                <a:r>
                  <a:rPr lang="en-US" dirty="0"/>
                  <a:t> rises in high-risk environment </a:t>
                </a:r>
                <a:br>
                  <a:rPr lang="en-US" dirty="0"/>
                </a:br>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de-DE" b="0" i="1" smtClean="0">
                            <a:latin typeface="Cambria Math" panose="02040503050406030204" pitchFamily="18" charset="0"/>
                          </a:rPr>
                          <m:t>𝑁</m:t>
                        </m:r>
                      </m:sup>
                    </m:sSup>
                  </m:oMath>
                </a14:m>
                <a:r>
                  <a:rPr lang="en-US" dirty="0"/>
                  <a:t> more negative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𝛽</m:t>
                        </m:r>
                      </m:e>
                      <m:sup>
                        <m:r>
                          <a:rPr lang="de-DE" b="0" i="1" smtClean="0">
                            <a:latin typeface="Cambria Math" panose="02040503050406030204" pitchFamily="18" charset="0"/>
                          </a:rPr>
                          <m:t>𝑆</m:t>
                        </m:r>
                      </m:sup>
                    </m:sSup>
                  </m:oMath>
                </a14:m>
                <a:r>
                  <a:rPr lang="en-US" dirty="0"/>
                  <a:t> less negative</a:t>
                </a:r>
                <a:br>
                  <a:rPr lang="en-US" dirty="0"/>
                </a:br>
                <a:r>
                  <a:rPr lang="en-US" dirty="0"/>
                  <a:t>		enables gov. </a:t>
                </a:r>
                <a14:m>
                  <m:oMath xmlns:m="http://schemas.openxmlformats.org/officeDocument/2006/math">
                    <m:r>
                      <a:rPr lang="en-US" b="0" i="1" dirty="0" smtClean="0">
                        <a:latin typeface="Cambria Math" panose="02040503050406030204" pitchFamily="18" charset="0"/>
                      </a:rPr>
                      <m:t>𝑁</m:t>
                    </m:r>
                  </m:oMath>
                </a14:m>
                <a:r>
                  <a:rPr lang="en-US" dirty="0"/>
                  <a:t> to issue more bonds (lower taxes) all the time.</a:t>
                </a:r>
              </a:p>
            </p:txBody>
          </p:sp>
        </mc:Choice>
        <mc:Fallback xmlns="">
          <p:sp>
            <p:nvSpPr>
              <p:cNvPr id="2" name="Content Placeholder 1">
                <a:extLst>
                  <a:ext uri="{FF2B5EF4-FFF2-40B4-BE49-F238E27FC236}">
                    <a16:creationId xmlns:a16="http://schemas.microsoft.com/office/drawing/2014/main" id="{7664E480-FB89-8588-01B8-E0C36BF7D9F1}"/>
                  </a:ext>
                </a:extLst>
              </p:cNvPr>
              <p:cNvSpPr>
                <a:spLocks noGrp="1" noRot="1" noChangeAspect="1" noMove="1" noResize="1" noEditPoints="1" noAdjustHandles="1" noChangeArrowheads="1" noChangeShapeType="1" noTextEdit="1"/>
              </p:cNvSpPr>
              <p:nvPr>
                <p:ph idx="1"/>
              </p:nvPr>
            </p:nvSpPr>
            <p:spPr>
              <a:xfrm>
                <a:off x="413172" y="1530772"/>
                <a:ext cx="15985068" cy="7830942"/>
              </a:xfrm>
              <a:blipFill>
                <a:blip r:embed="rId2"/>
                <a:stretch>
                  <a:fillRect l="-1182" t="-241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1C9E65B-82A6-7028-5492-B99BA99CBD21}"/>
              </a:ext>
            </a:extLst>
          </p:cNvPr>
          <p:cNvSpPr>
            <a:spLocks noGrp="1"/>
          </p:cNvSpPr>
          <p:nvPr>
            <p:ph type="sldNum" sz="quarter" idx="12"/>
          </p:nvPr>
        </p:nvSpPr>
        <p:spPr/>
        <p:txBody>
          <a:bodyPr/>
          <a:lstStyle/>
          <a:p>
            <a:fld id="{DDE82227-37B3-43BC-ADC8-5578DB9E1C27}" type="slidenum">
              <a:rPr lang="en-US" smtClean="0"/>
              <a:t>51</a:t>
            </a:fld>
            <a:endParaRPr lang="en-US"/>
          </a:p>
        </p:txBody>
      </p:sp>
      <p:sp>
        <p:nvSpPr>
          <p:cNvPr id="4" name="Title 3">
            <a:extLst>
              <a:ext uri="{FF2B5EF4-FFF2-40B4-BE49-F238E27FC236}">
                <a16:creationId xmlns:a16="http://schemas.microsoft.com/office/drawing/2014/main" id="{CA5146A7-6454-D2E8-DA7B-B3B2ACCD95B6}"/>
              </a:ext>
            </a:extLst>
          </p:cNvPr>
          <p:cNvSpPr>
            <a:spLocks noGrp="1"/>
          </p:cNvSpPr>
          <p:nvPr>
            <p:ph type="title"/>
          </p:nvPr>
        </p:nvSpPr>
        <p:spPr>
          <a:xfrm>
            <a:off x="379306" y="-4233"/>
            <a:ext cx="16018934" cy="1138767"/>
          </a:xfrm>
        </p:spPr>
        <p:txBody>
          <a:bodyPr>
            <a:normAutofit/>
          </a:bodyPr>
          <a:lstStyle/>
          <a:p>
            <a:r>
              <a:rPr lang="en-US" dirty="0"/>
              <a:t>Gov. Bonds with Different Risk Profiles</a:t>
            </a:r>
          </a:p>
        </p:txBody>
      </p:sp>
    </p:spTree>
    <p:extLst>
      <p:ext uri="{BB962C8B-B14F-4D97-AF65-F5344CB8AC3E}">
        <p14:creationId xmlns:p14="http://schemas.microsoft.com/office/powerpoint/2010/main" val="1318533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2114B2-6A6D-A5BA-165C-1CCA56BB9B48}"/>
              </a:ext>
            </a:extLst>
          </p:cNvPr>
          <p:cNvSpPr>
            <a:spLocks noGrp="1"/>
          </p:cNvSpPr>
          <p:nvPr>
            <p:ph idx="1"/>
          </p:nvPr>
        </p:nvSpPr>
        <p:spPr/>
        <p:txBody>
          <a:bodyPr/>
          <a:lstStyle/>
          <a:p>
            <a:r>
              <a:rPr lang="en-US" dirty="0"/>
              <a:t>X </a:t>
            </a:r>
          </a:p>
        </p:txBody>
      </p:sp>
      <p:sp>
        <p:nvSpPr>
          <p:cNvPr id="3" name="Slide Number Placeholder 2">
            <a:extLst>
              <a:ext uri="{FF2B5EF4-FFF2-40B4-BE49-F238E27FC236}">
                <a16:creationId xmlns:a16="http://schemas.microsoft.com/office/drawing/2014/main" id="{D2486059-B4EE-615A-B6BF-DFE972B190AA}"/>
              </a:ext>
            </a:extLst>
          </p:cNvPr>
          <p:cNvSpPr>
            <a:spLocks noGrp="1"/>
          </p:cNvSpPr>
          <p:nvPr>
            <p:ph type="sldNum" sz="quarter" idx="12"/>
          </p:nvPr>
        </p:nvSpPr>
        <p:spPr/>
        <p:txBody>
          <a:bodyPr/>
          <a:lstStyle/>
          <a:p>
            <a:fld id="{DDE82227-37B3-43BC-ADC8-5578DB9E1C27}" type="slidenum">
              <a:rPr lang="en-US" smtClean="0"/>
              <a:t>52</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5E21091-6867-6863-F63D-95EAC81C0AD9}"/>
                  </a:ext>
                </a:extLst>
              </p:cNvPr>
              <p:cNvSpPr>
                <a:spLocks noGrp="1"/>
              </p:cNvSpPr>
              <p:nvPr>
                <p:ph type="title"/>
              </p:nvPr>
            </p:nvSpPr>
            <p:spPr/>
            <p:txBody>
              <a:bodyPr/>
              <a:lstStyle/>
              <a:p>
                <a:r>
                  <a:rPr lang="en-US" dirty="0"/>
                  <a:t>Full Model: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𝝈</m:t>
                        </m:r>
                      </m:e>
                    </m:acc>
                  </m:oMath>
                </a14:m>
                <a:r>
                  <a:rPr lang="en-US" dirty="0"/>
                  <a:t>-realization: 2 Exorbitant Privileges</a:t>
                </a:r>
              </a:p>
            </p:txBody>
          </p:sp>
        </mc:Choice>
        <mc:Fallback xmlns="">
          <p:sp>
            <p:nvSpPr>
              <p:cNvPr id="4" name="Title 3">
                <a:extLst>
                  <a:ext uri="{FF2B5EF4-FFF2-40B4-BE49-F238E27FC236}">
                    <a16:creationId xmlns:a16="http://schemas.microsoft.com/office/drawing/2014/main" id="{95E21091-6867-6863-F63D-95EAC81C0AD9}"/>
                  </a:ext>
                </a:extLst>
              </p:cNvPr>
              <p:cNvSpPr>
                <a:spLocks noGrp="1" noRot="1" noChangeAspect="1" noMove="1" noResize="1" noEditPoints="1" noAdjustHandles="1" noChangeArrowheads="1" noChangeShapeType="1" noTextEdit="1"/>
              </p:cNvSpPr>
              <p:nvPr>
                <p:ph type="title"/>
              </p:nvPr>
            </p:nvSpPr>
            <p:spPr>
              <a:blipFill>
                <a:blip r:embed="rId3"/>
                <a:stretch>
                  <a:fillRect l="-1770" t="-1070" b="-11765"/>
                </a:stretch>
              </a:blipFill>
            </p:spPr>
            <p:txBody>
              <a:bodyPr/>
              <a:lstStyle/>
              <a:p>
                <a:r>
                  <a:rPr lang="en-US">
                    <a:noFill/>
                  </a:rPr>
                  <a:t> </a:t>
                </a:r>
              </a:p>
            </p:txBody>
          </p:sp>
        </mc:Fallback>
      </mc:AlternateContent>
      <p:pic>
        <p:nvPicPr>
          <p:cNvPr id="6" name="Picture 5" descr="A diagram of a curve&#10;&#10;Description automatically generated">
            <a:extLst>
              <a:ext uri="{FF2B5EF4-FFF2-40B4-BE49-F238E27FC236}">
                <a16:creationId xmlns:a16="http://schemas.microsoft.com/office/drawing/2014/main" id="{67AEDB83-9E9C-E9FE-BE08-6219F0BB9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72" y="1424138"/>
            <a:ext cx="13076190" cy="712380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30092F-52F1-857A-D272-5E0D98E0DF33}"/>
                  </a:ext>
                </a:extLst>
              </p:cNvPr>
              <p:cNvSpPr txBox="1"/>
              <p:nvPr/>
            </p:nvSpPr>
            <p:spPr>
              <a:xfrm>
                <a:off x="240451" y="5039360"/>
                <a:ext cx="1451359" cy="369332"/>
              </a:xfrm>
              <a:prstGeom prst="rect">
                <a:avLst/>
              </a:prstGeom>
              <a:noFill/>
            </p:spPr>
            <p:txBody>
              <a:bodyPr wrap="none" rtlCol="0">
                <a:spAutoFit/>
              </a:bodyPr>
              <a:lstStyle/>
              <a:p>
                <a:r>
                  <a:rPr lang="en-US" dirty="0">
                    <a:latin typeface="+mj-lt"/>
                  </a:rPr>
                  <a:t>Start at </a:t>
                </a:r>
                <a14:m>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𝐿</m:t>
                        </m:r>
                      </m:sup>
                    </m:sSup>
                  </m:oMath>
                </a14:m>
                <a:r>
                  <a:rPr lang="en-US" dirty="0">
                    <a:latin typeface="+mj-lt"/>
                  </a:rPr>
                  <a:t>-SS</a:t>
                </a:r>
              </a:p>
            </p:txBody>
          </p:sp>
        </mc:Choice>
        <mc:Fallback xmlns="">
          <p:sp>
            <p:nvSpPr>
              <p:cNvPr id="5" name="TextBox 4">
                <a:extLst>
                  <a:ext uri="{FF2B5EF4-FFF2-40B4-BE49-F238E27FC236}">
                    <a16:creationId xmlns:a16="http://schemas.microsoft.com/office/drawing/2014/main" id="{DF30092F-52F1-857A-D272-5E0D98E0DF33}"/>
                  </a:ext>
                </a:extLst>
              </p:cNvPr>
              <p:cNvSpPr txBox="1">
                <a:spLocks noRot="1" noChangeAspect="1" noMove="1" noResize="1" noEditPoints="1" noAdjustHandles="1" noChangeArrowheads="1" noChangeShapeType="1" noTextEdit="1"/>
              </p:cNvSpPr>
              <p:nvPr/>
            </p:nvSpPr>
            <p:spPr>
              <a:xfrm>
                <a:off x="240451" y="5039360"/>
                <a:ext cx="1451359" cy="369332"/>
              </a:xfrm>
              <a:prstGeom prst="rect">
                <a:avLst/>
              </a:prstGeom>
              <a:blipFill>
                <a:blip r:embed="rId5"/>
                <a:stretch>
                  <a:fillRect l="-3347" t="-10000" r="-209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9579A5-86A1-E2E6-AC0A-5A4CB635D5D2}"/>
                  </a:ext>
                </a:extLst>
              </p:cNvPr>
              <p:cNvSpPr txBox="1"/>
              <p:nvPr/>
            </p:nvSpPr>
            <p:spPr>
              <a:xfrm>
                <a:off x="8937497" y="6983941"/>
                <a:ext cx="2926379" cy="421013"/>
              </a:xfrm>
              <a:prstGeom prst="rect">
                <a:avLst/>
              </a:prstGeom>
              <a:noFill/>
            </p:spPr>
            <p:txBody>
              <a:bodyPr wrap="none" rtlCol="0">
                <a:spAutoFit/>
              </a:bodyPr>
              <a:lstStyle/>
              <a:p>
                <a14:m>
                  <m:oMath xmlns:m="http://schemas.openxmlformats.org/officeDocument/2006/math">
                    <m:sSubSup>
                      <m:sSubSupPr>
                        <m:ctrlPr>
                          <a:rPr lang="en-US" b="0" i="1" dirty="0" smtClean="0">
                            <a:latin typeface="Cambria Math" panose="02040503050406030204" pitchFamily="18" charset="0"/>
                          </a:rPr>
                        </m:ctrlPr>
                      </m:sSubSupPr>
                      <m:e>
                        <m:r>
                          <a:rPr lang="en-US" b="0" i="1" smtClean="0">
                            <a:latin typeface="Cambria Math" panose="02040503050406030204" pitchFamily="18" charset="0"/>
                          </a:rPr>
                          <m:t>𝜇</m:t>
                        </m:r>
                      </m:e>
                      <m:sub>
                        <m:r>
                          <a:rPr lang="en-US" b="0" i="1" dirty="0" smtClean="0">
                            <a:latin typeface="Cambria Math" panose="02040503050406030204" pitchFamily="18" charset="0"/>
                          </a:rPr>
                          <m:t>𝑡</m:t>
                        </m:r>
                      </m:sub>
                      <m: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𝐵</m:t>
                            </m:r>
                          </m:e>
                          <m:sup>
                            <m:r>
                              <a:rPr lang="en-US" b="0" i="1" dirty="0" smtClean="0">
                                <a:latin typeface="Cambria Math" panose="02040503050406030204" pitchFamily="18" charset="0"/>
                              </a:rPr>
                              <m:t>𝑁</m:t>
                            </m:r>
                          </m:sup>
                        </m:sSup>
                      </m:sup>
                    </m:sSubSup>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𝑖</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𝑁</m:t>
                        </m:r>
                      </m:sup>
                    </m:sSubSup>
                    <m:r>
                      <a:rPr lang="en-US" b="0" i="1" dirty="0" smtClean="0">
                        <a:latin typeface="Cambria Math" panose="02040503050406030204" pitchFamily="18" charset="0"/>
                      </a:rPr>
                      <m:t>&gt;</m:t>
                    </m:r>
                    <m:sSubSup>
                      <m:sSubSupPr>
                        <m:ctrlPr>
                          <a:rPr lang="en-US" i="1" dirty="0">
                            <a:latin typeface="Cambria Math" panose="02040503050406030204" pitchFamily="18" charset="0"/>
                          </a:rPr>
                        </m:ctrlPr>
                      </m:sSubSupPr>
                      <m:e>
                        <m:r>
                          <a:rPr lang="en-US" i="1">
                            <a:latin typeface="Cambria Math" panose="02040503050406030204" pitchFamily="18" charset="0"/>
                          </a:rPr>
                          <m:t>𝜇</m:t>
                        </m:r>
                      </m:e>
                      <m:sub>
                        <m:r>
                          <a:rPr lang="en-US" i="1" dirty="0">
                            <a:latin typeface="Cambria Math" panose="02040503050406030204" pitchFamily="18" charset="0"/>
                          </a:rPr>
                          <m:t>𝑡</m:t>
                        </m:r>
                      </m:sub>
                      <m:sup>
                        <m:sSup>
                          <m:sSupPr>
                            <m:ctrlPr>
                              <a:rPr lang="en-US" i="1" dirty="0">
                                <a:latin typeface="Cambria Math" panose="02040503050406030204" pitchFamily="18" charset="0"/>
                              </a:rPr>
                            </m:ctrlPr>
                          </m:sSupPr>
                          <m:e>
                            <m:r>
                              <a:rPr lang="en-US" i="1" dirty="0">
                                <a:latin typeface="Cambria Math" panose="02040503050406030204" pitchFamily="18" charset="0"/>
                              </a:rPr>
                              <m:t>𝐵</m:t>
                            </m:r>
                          </m:e>
                          <m:sup>
                            <m:r>
                              <a:rPr lang="en-US" b="0" i="1" dirty="0" smtClean="0">
                                <a:latin typeface="Cambria Math" panose="02040503050406030204" pitchFamily="18" charset="0"/>
                              </a:rPr>
                              <m:t>𝑆</m:t>
                            </m:r>
                          </m:sup>
                        </m:sSup>
                      </m:sup>
                    </m:sSubSup>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𝑖</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𝑆</m:t>
                        </m:r>
                      </m:sup>
                    </m:sSubSup>
                  </m:oMath>
                </a14:m>
                <a:r>
                  <a:rPr lang="en-US" dirty="0">
                    <a:latin typeface="+mj-lt"/>
                  </a:rPr>
                  <a:t> for all </a:t>
                </a:r>
                <a14:m>
                  <m:oMath xmlns:m="http://schemas.openxmlformats.org/officeDocument/2006/math">
                    <m:r>
                      <a:rPr lang="en-US" b="0" i="1" smtClean="0">
                        <a:latin typeface="Cambria Math" panose="02040503050406030204" pitchFamily="18" charset="0"/>
                      </a:rPr>
                      <m:t>𝑡</m:t>
                    </m:r>
                  </m:oMath>
                </a14:m>
                <a:endParaRPr lang="en-US" dirty="0">
                  <a:latin typeface="+mj-lt"/>
                </a:endParaRPr>
              </a:p>
            </p:txBody>
          </p:sp>
        </mc:Choice>
        <mc:Fallback xmlns="">
          <p:sp>
            <p:nvSpPr>
              <p:cNvPr id="7" name="TextBox 6">
                <a:extLst>
                  <a:ext uri="{FF2B5EF4-FFF2-40B4-BE49-F238E27FC236}">
                    <a16:creationId xmlns:a16="http://schemas.microsoft.com/office/drawing/2014/main" id="{379579A5-86A1-E2E6-AC0A-5A4CB635D5D2}"/>
                  </a:ext>
                </a:extLst>
              </p:cNvPr>
              <p:cNvSpPr txBox="1">
                <a:spLocks noRot="1" noChangeAspect="1" noMove="1" noResize="1" noEditPoints="1" noAdjustHandles="1" noChangeArrowheads="1" noChangeShapeType="1" noTextEdit="1"/>
              </p:cNvSpPr>
              <p:nvPr/>
            </p:nvSpPr>
            <p:spPr>
              <a:xfrm>
                <a:off x="8937497" y="6983941"/>
                <a:ext cx="2926379" cy="421013"/>
              </a:xfrm>
              <a:prstGeom prst="rect">
                <a:avLst/>
              </a:prstGeom>
              <a:blipFill>
                <a:blip r:embed="rId6"/>
                <a:stretch>
                  <a:fillRect b="-23188"/>
                </a:stretch>
              </a:blipFill>
            </p:spPr>
            <p:txBody>
              <a:bodyPr/>
              <a:lstStyle/>
              <a:p>
                <a:r>
                  <a:rPr lang="en-US">
                    <a:noFill/>
                  </a:rPr>
                  <a:t> </a:t>
                </a:r>
              </a:p>
            </p:txBody>
          </p:sp>
        </mc:Fallback>
      </mc:AlternateContent>
    </p:spTree>
    <p:extLst>
      <p:ext uri="{BB962C8B-B14F-4D97-AF65-F5344CB8AC3E}">
        <p14:creationId xmlns:p14="http://schemas.microsoft.com/office/powerpoint/2010/main" val="2912077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AC803E1-0371-99E6-6855-5EE50E8600F6}"/>
                  </a:ext>
                </a:extLst>
              </p:cNvPr>
              <p:cNvSpPr>
                <a:spLocks noGrp="1"/>
              </p:cNvSpPr>
              <p:nvPr>
                <p:ph idx="1"/>
              </p:nvPr>
            </p:nvSpPr>
            <p:spPr>
              <a:xfrm>
                <a:off x="413171" y="1530773"/>
                <a:ext cx="16111343" cy="7017174"/>
              </a:xfrm>
            </p:spPr>
            <p:txBody>
              <a:bodyPr/>
              <a:lstStyle/>
              <a:p>
                <a:r>
                  <a:rPr lang="en-US" dirty="0"/>
                  <a:t>Suppose country </a:t>
                </a:r>
                <a14:m>
                  <m:oMath xmlns:m="http://schemas.openxmlformats.org/officeDocument/2006/math">
                    <m:r>
                      <a:rPr lang="de-DE" b="0" i="1" dirty="0" smtClean="0">
                        <a:latin typeface="Cambria Math" panose="02040503050406030204" pitchFamily="18" charset="0"/>
                      </a:rPr>
                      <m:t>𝑆</m:t>
                    </m:r>
                  </m:oMath>
                </a14:m>
                <a:r>
                  <a:rPr lang="en-US" dirty="0"/>
                  <a:t> would like to run fiscal stimulus in high-risk environment </a:t>
                </a:r>
                <a14:m>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𝐻</m:t>
                        </m:r>
                      </m:sup>
                    </m:sSup>
                  </m:oMath>
                </a14:m>
                <a:r>
                  <a:rPr lang="en-US" dirty="0"/>
                  <a:t> as opposed to following </a:t>
                </a:r>
                <a14:m>
                  <m:oMath xmlns:m="http://schemas.openxmlformats.org/officeDocument/2006/math">
                    <m:r>
                      <a:rPr lang="en-US" i="1" dirty="0" smtClean="0">
                        <a:latin typeface="Cambria Math" panose="02040503050406030204" pitchFamily="18" charset="0"/>
                      </a:rPr>
                      <m:t>𝑁</m:t>
                    </m:r>
                  </m:oMath>
                </a14:m>
                <a:r>
                  <a:rPr lang="en-US" dirty="0"/>
                  <a:t>’s </a:t>
                </a:r>
                <a14:m>
                  <m:oMath xmlns:m="http://schemas.openxmlformats.org/officeDocument/2006/math">
                    <m:sSubSup>
                      <m:sSubSupPr>
                        <m:ctrlPr>
                          <a:rPr lang="en-US" b="0" i="1" dirty="0"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𝜇</m:t>
                            </m:r>
                          </m:e>
                        </m:acc>
                      </m:e>
                      <m:sub>
                        <m:r>
                          <a:rPr lang="en-US" b="0" i="1" dirty="0" smtClean="0">
                            <a:latin typeface="Cambria Math" panose="02040503050406030204" pitchFamily="18" charset="0"/>
                          </a:rPr>
                          <m:t>𝑡</m:t>
                        </m:r>
                      </m:sub>
                      <m: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ℬ</m:t>
                            </m:r>
                          </m:e>
                          <m:sup>
                            <m:r>
                              <a:rPr lang="de-DE" b="0" i="1" dirty="0" smtClean="0">
                                <a:latin typeface="Cambria Math" panose="02040503050406030204" pitchFamily="18" charset="0"/>
                              </a:rPr>
                              <m:t>𝑁</m:t>
                            </m:r>
                          </m:sup>
                        </m:sSup>
                      </m:sup>
                    </m:sSubSup>
                  </m:oMath>
                </a14:m>
                <a:r>
                  <a:rPr lang="en-US" dirty="0"/>
                  <a:t>.</a:t>
                </a:r>
              </a:p>
              <a:p>
                <a:endParaRPr lang="en-US" dirty="0"/>
              </a:p>
              <a:p>
                <a:r>
                  <a:rPr lang="en-US" dirty="0"/>
                  <a:t>Result: 	Country </a:t>
                </a:r>
                <a14:m>
                  <m:oMath xmlns:m="http://schemas.openxmlformats.org/officeDocument/2006/math">
                    <m:r>
                      <a:rPr lang="en-US" i="1" dirty="0" smtClean="0">
                        <a:latin typeface="Cambria Math" panose="02040503050406030204" pitchFamily="18" charset="0"/>
                      </a:rPr>
                      <m:t>𝑆</m:t>
                    </m:r>
                  </m:oMath>
                </a14:m>
                <a:r>
                  <a:rPr lang="en-US" dirty="0"/>
                  <a:t> can enjoy a </a:t>
                </a:r>
                <a:r>
                  <a:rPr lang="en-US" b="1" dirty="0"/>
                  <a:t>fiscal stimulus </a:t>
                </a:r>
                <a:r>
                  <a:rPr lang="en-US" dirty="0"/>
                  <a:t>policy in high-risk environment </a:t>
                </a:r>
                <a14:m>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𝐻</m:t>
                        </m:r>
                      </m:sup>
                    </m:sSup>
                  </m:oMath>
                </a14:m>
                <a:br>
                  <a:rPr lang="en-US" b="0" dirty="0"/>
                </a:br>
                <a:r>
                  <a:rPr lang="en-US" b="0" dirty="0"/>
                  <a:t>		</a:t>
                </a:r>
                <a:r>
                  <a:rPr lang="en-US" b="1" dirty="0"/>
                  <a:t>only at</a:t>
                </a:r>
                <a:r>
                  <a:rPr lang="en-US" dirty="0"/>
                  <a:t> the </a:t>
                </a:r>
                <a:r>
                  <a:rPr lang="en-US" b="1" dirty="0"/>
                  <a:t>expense</a:t>
                </a:r>
                <a:r>
                  <a:rPr lang="en-US" dirty="0"/>
                  <a:t> of significantly raising taxes in low-risk environment.</a:t>
                </a:r>
              </a:p>
              <a:p>
                <a:endParaRPr lang="en-US" dirty="0"/>
              </a:p>
              <a:p>
                <a:pPr lvl="1"/>
                <a:r>
                  <a:rPr lang="en-US" dirty="0"/>
                  <a:t>Intuition: </a:t>
                </a:r>
                <a:br>
                  <a:rPr lang="en-US" dirty="0"/>
                </a:br>
                <a14:m>
                  <m:oMath xmlns:m="http://schemas.openxmlformats.org/officeDocument/2006/math">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a:rPr lang="en-US" i="1" dirty="0">
                            <a:latin typeface="Cambria Math" panose="02040503050406030204" pitchFamily="18" charset="0"/>
                          </a:rPr>
                          <m:t>𝑡</m:t>
                        </m:r>
                      </m:sub>
                      <m:sup>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ℬ</m:t>
                            </m:r>
                          </m:e>
                          <m:sup>
                            <m:r>
                              <a:rPr lang="de-DE" b="0" i="1" dirty="0" smtClean="0">
                                <a:latin typeface="Cambria Math" panose="02040503050406030204" pitchFamily="18" charset="0"/>
                              </a:rPr>
                              <m:t>𝑁</m:t>
                            </m:r>
                          </m:sup>
                        </m:sSup>
                      </m:sup>
                    </m:sSub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i="1" dirty="0">
                            <a:latin typeface="Cambria Math" panose="02040503050406030204" pitchFamily="18" charset="0"/>
                          </a:rPr>
                          <m:t>𝐻</m:t>
                        </m:r>
                      </m:sup>
                    </m:sSup>
                    <m:r>
                      <a:rPr lang="en-US" b="0"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oMath>
                </a14:m>
                <a:r>
                  <a:rPr lang="en-US" dirty="0"/>
                  <a:t>, i.e. issuing more </a:t>
                </a:r>
                <a14:m>
                  <m:oMath xmlns:m="http://schemas.openxmlformats.org/officeDocument/2006/math">
                    <m:r>
                      <a:rPr lang="en-US" i="1" dirty="0">
                        <a:latin typeface="Cambria Math" panose="02040503050406030204" pitchFamily="18" charset="0"/>
                      </a:rPr>
                      <m:t>𝑆</m:t>
                    </m:r>
                  </m:oMath>
                </a14:m>
                <a:r>
                  <a:rPr lang="en-US" dirty="0"/>
                  <a:t>-bonds at state </a:t>
                </a:r>
                <a14:m>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𝐻</m:t>
                        </m:r>
                      </m:sup>
                    </m:sSup>
                  </m:oMath>
                </a14:m>
                <a:r>
                  <a:rPr lang="en-US" dirty="0"/>
                  <a:t> increases </a:t>
                </a:r>
                <a14:m>
                  <m:oMath xmlns:m="http://schemas.openxmlformats.org/officeDocument/2006/math">
                    <m:r>
                      <a:rPr lang="en-US" i="1" dirty="0" smtClean="0">
                        <a:latin typeface="Cambria Math" panose="02040503050406030204" pitchFamily="18" charset="0"/>
                      </a:rPr>
                      <m:t>𝑆</m:t>
                    </m:r>
                  </m:oMath>
                </a14:m>
                <a:r>
                  <a:rPr lang="en-US" dirty="0"/>
                  <a:t>-bonds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𝛽</m:t>
                        </m:r>
                      </m:e>
                      <m:sup>
                        <m:r>
                          <a:rPr lang="de-DE" b="0" i="1" smtClean="0">
                            <a:latin typeface="Cambria Math" panose="02040503050406030204" pitchFamily="18" charset="0"/>
                          </a:rPr>
                          <m:t>𝑆</m:t>
                        </m:r>
                      </m:sup>
                    </m:sSup>
                  </m:oMath>
                </a14:m>
                <a:r>
                  <a:rPr lang="en-US" dirty="0"/>
                  <a:t>, (lowering its safety). </a:t>
                </a:r>
                <a:br>
                  <a:rPr lang="en-US" dirty="0"/>
                </a:br>
                <a:r>
                  <a:rPr lang="en-US" dirty="0"/>
                  <a:t>To keep </a:t>
                </a:r>
                <a14:m>
                  <m:oMath xmlns:m="http://schemas.openxmlformats.org/officeDocument/2006/math">
                    <m:r>
                      <a:rPr lang="en-US" i="1" dirty="0">
                        <a:latin typeface="Cambria Math" panose="02040503050406030204" pitchFamily="18" charset="0"/>
                      </a:rPr>
                      <m:t>𝑆</m:t>
                    </m:r>
                  </m:oMath>
                </a14:m>
                <a:r>
                  <a:rPr lang="en-US" dirty="0"/>
                  <a:t>-bond attractive relative to </a:t>
                </a:r>
                <a14:m>
                  <m:oMath xmlns:m="http://schemas.openxmlformats.org/officeDocument/2006/math">
                    <m:r>
                      <a:rPr lang="de-DE" b="0" i="1" dirty="0" smtClean="0">
                        <a:latin typeface="Cambria Math" panose="02040503050406030204" pitchFamily="18" charset="0"/>
                      </a:rPr>
                      <m:t>𝑁</m:t>
                    </m:r>
                  </m:oMath>
                </a14:m>
                <a:r>
                  <a:rPr lang="en-US" dirty="0"/>
                  <a:t>-bond,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a:rPr lang="en-US" i="1" dirty="0">
                            <a:latin typeface="Cambria Math" panose="02040503050406030204" pitchFamily="18" charset="0"/>
                          </a:rPr>
                          <m:t>𝑡</m:t>
                        </m:r>
                      </m:sub>
                      <m:sup>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ℬ</m:t>
                            </m:r>
                          </m:e>
                          <m:sup>
                            <m:r>
                              <a:rPr lang="de-DE" b="0" i="1" dirty="0" smtClean="0">
                                <a:latin typeface="Cambria Math" panose="02040503050406030204" pitchFamily="18" charset="0"/>
                              </a:rPr>
                              <m:t>𝑁</m:t>
                            </m:r>
                          </m:sup>
                        </m:sSup>
                      </m:sup>
                    </m:sSubSup>
                    <m:r>
                      <a:rPr lang="en-US" i="1" dirty="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p>
                        <m:r>
                          <a:rPr lang="en-US" b="0" i="1" dirty="0" smtClean="0">
                            <a:latin typeface="Cambria Math" panose="02040503050406030204" pitchFamily="18" charset="0"/>
                          </a:rPr>
                          <m:t>𝐿</m:t>
                        </m:r>
                      </m:sup>
                    </m:sSup>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𝑁</m:t>
                    </m:r>
                  </m:oMath>
                </a14:m>
                <a:r>
                  <a:rPr lang="en-US" dirty="0"/>
                  <a:t>-bond issuance has to drop significantly in low risk environment. </a:t>
                </a:r>
              </a:p>
              <a:p>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0AC803E1-0371-99E6-6855-5EE50E8600F6}"/>
                  </a:ext>
                </a:extLst>
              </p:cNvPr>
              <p:cNvSpPr>
                <a:spLocks noGrp="1" noRot="1" noChangeAspect="1" noMove="1" noResize="1" noEditPoints="1" noAdjustHandles="1" noChangeArrowheads="1" noChangeShapeType="1" noTextEdit="1"/>
              </p:cNvSpPr>
              <p:nvPr>
                <p:ph idx="1"/>
              </p:nvPr>
            </p:nvSpPr>
            <p:spPr>
              <a:xfrm>
                <a:off x="413171" y="1530773"/>
                <a:ext cx="16111343" cy="7017174"/>
              </a:xfrm>
              <a:blipFill>
                <a:blip r:embed="rId2"/>
                <a:stretch>
                  <a:fillRect l="-1022" t="-1998" r="-41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AE90BE7-8676-12F5-44CF-A6E6B47F934A}"/>
              </a:ext>
            </a:extLst>
          </p:cNvPr>
          <p:cNvSpPr>
            <a:spLocks noGrp="1"/>
          </p:cNvSpPr>
          <p:nvPr>
            <p:ph type="sldNum" sz="quarter" idx="12"/>
          </p:nvPr>
        </p:nvSpPr>
        <p:spPr/>
        <p:txBody>
          <a:bodyPr/>
          <a:lstStyle/>
          <a:p>
            <a:fld id="{DDE82227-37B3-43BC-ADC8-5578DB9E1C27}" type="slidenum">
              <a:rPr lang="en-US" smtClean="0"/>
              <a:t>53</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CBDAFC15-E82E-9059-83C0-DCBBEB012BBB}"/>
                  </a:ext>
                </a:extLst>
              </p:cNvPr>
              <p:cNvSpPr>
                <a:spLocks noGrp="1"/>
              </p:cNvSpPr>
              <p:nvPr>
                <p:ph type="title"/>
              </p:nvPr>
            </p:nvSpPr>
            <p:spPr/>
            <p:txBody>
              <a:bodyPr/>
              <a:lstStyle/>
              <a:p>
                <a:r>
                  <a:rPr lang="en-US" dirty="0"/>
                  <a:t>Country </a:t>
                </a:r>
                <a14:m>
                  <m:oMath xmlns:m="http://schemas.openxmlformats.org/officeDocument/2006/math">
                    <m:r>
                      <a:rPr lang="en-US" b="0" i="1" dirty="0" smtClean="0">
                        <a:latin typeface="Cambria Math" panose="02040503050406030204" pitchFamily="18" charset="0"/>
                      </a:rPr>
                      <m:t>𝑆</m:t>
                    </m:r>
                  </m:oMath>
                </a14:m>
                <a:r>
                  <a:rPr lang="en-US" dirty="0"/>
                  <a:t>’s Countercyclical Stimulus Policy is Costly</a:t>
                </a:r>
              </a:p>
            </p:txBody>
          </p:sp>
        </mc:Choice>
        <mc:Fallback xmlns="">
          <p:sp>
            <p:nvSpPr>
              <p:cNvPr id="4" name="Title 3">
                <a:extLst>
                  <a:ext uri="{FF2B5EF4-FFF2-40B4-BE49-F238E27FC236}">
                    <a16:creationId xmlns:a16="http://schemas.microsoft.com/office/drawing/2014/main" id="{CBDAFC15-E82E-9059-83C0-DCBBEB012BBB}"/>
                  </a:ext>
                </a:extLst>
              </p:cNvPr>
              <p:cNvSpPr>
                <a:spLocks noGrp="1" noRot="1" noChangeAspect="1" noMove="1" noResize="1" noEditPoints="1" noAdjustHandles="1" noChangeArrowheads="1" noChangeShapeType="1" noTextEdit="1"/>
              </p:cNvSpPr>
              <p:nvPr>
                <p:ph type="title"/>
              </p:nvPr>
            </p:nvSpPr>
            <p:spPr>
              <a:blipFill>
                <a:blip r:embed="rId3"/>
                <a:stretch>
                  <a:fillRect l="-1770" t="-1070" b="-11765"/>
                </a:stretch>
              </a:blipFill>
            </p:spPr>
            <p:txBody>
              <a:bodyPr/>
              <a:lstStyle/>
              <a:p>
                <a:r>
                  <a:rPr lang="en-US">
                    <a:noFill/>
                  </a:rPr>
                  <a:t> </a:t>
                </a:r>
              </a:p>
            </p:txBody>
          </p:sp>
        </mc:Fallback>
      </mc:AlternateContent>
    </p:spTree>
    <p:extLst>
      <p:ext uri="{BB962C8B-B14F-4D97-AF65-F5344CB8AC3E}">
        <p14:creationId xmlns:p14="http://schemas.microsoft.com/office/powerpoint/2010/main" val="3467009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1678AF2-E83B-EEB5-FACE-BE07F8BD08F1}"/>
                  </a:ext>
                </a:extLst>
              </p:cNvPr>
              <p:cNvSpPr>
                <a:spLocks noGrp="1"/>
              </p:cNvSpPr>
              <p:nvPr>
                <p:ph idx="1"/>
              </p:nvPr>
            </p:nvSpPr>
            <p:spPr/>
            <p:txBody>
              <a:bodyPr/>
              <a:lstStyle/>
              <a:p>
                <a:r>
                  <a:rPr lang="en-US" dirty="0"/>
                  <a:t>So far, we took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de-DE" b="0" i="1" smtClean="0">
                            <a:latin typeface="Cambria Math" panose="02040503050406030204" pitchFamily="18" charset="0"/>
                          </a:rPr>
                          <m:t>𝑁</m:t>
                        </m:r>
                      </m:sup>
                    </m:sSup>
                  </m:oMath>
                </a14:m>
                <a:r>
                  <a:rPr lang="en-US" dirty="0"/>
                  <a:t> and </a:t>
                </a:r>
                <a14:m>
                  <m:oMath xmlns:m="http://schemas.openxmlformats.org/officeDocument/2006/math">
                    <m:r>
                      <m:rPr>
                        <m:sty m:val="p"/>
                      </m:rPr>
                      <a:rPr lang="en-US" i="0" smtClean="0">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en-US" i="1">
                            <a:latin typeface="Cambria Math" panose="02040503050406030204" pitchFamily="18" charset="0"/>
                          </a:rPr>
                          <m:t>𝑁</m:t>
                        </m:r>
                      </m:sup>
                    </m:sSup>
                  </m:oMath>
                </a14:m>
                <a:r>
                  <a:rPr lang="en-US" dirty="0"/>
                  <a:t>as given</a:t>
                </a:r>
              </a:p>
              <a:p>
                <a:pPr lvl="1"/>
                <a:r>
                  <a:rPr lang="en-US" dirty="0"/>
                  <a:t>Equilibrium Selection: 	</a:t>
                </a:r>
              </a:p>
              <a:p>
                <a:pPr lvl="2"/>
                <a:r>
                  <a:rPr lang="en-US" dirty="0"/>
                  <a:t>Suppose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oMath>
                </a14:m>
                <a:r>
                  <a:rPr lang="en-US" dirty="0"/>
                  <a:t> and </a:t>
                </a:r>
                <a14:m>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𝜗</m:t>
                        </m:r>
                      </m:e>
                      <m:sup>
                        <m:r>
                          <a:rPr lang="en-US" i="1">
                            <a:latin typeface="Cambria Math" panose="02040503050406030204" pitchFamily="18" charset="0"/>
                          </a:rPr>
                          <m:t>𝑁</m:t>
                        </m:r>
                      </m:sup>
                    </m:sSup>
                  </m:oMath>
                </a14:m>
                <a:r>
                  <a:rPr lang="en-US" dirty="0"/>
                  <a:t>is given at certain values from </a:t>
                </a:r>
                <a14:m>
                  <m:oMath xmlns:m="http://schemas.openxmlformats.org/officeDocument/2006/math">
                    <m:r>
                      <a:rPr lang="en-US" b="0" i="1" smtClean="0">
                        <a:latin typeface="Cambria Math" panose="02040503050406030204" pitchFamily="18" charset="0"/>
                      </a:rPr>
                      <m:t>𝑇</m:t>
                    </m:r>
                  </m:oMath>
                </a14:m>
                <a:r>
                  <a:rPr lang="en-US" dirty="0"/>
                  <a:t> onwards. </a:t>
                </a:r>
                <a:br>
                  <a:rPr lang="en-US" dirty="0"/>
                </a:br>
                <a:r>
                  <a:rPr lang="en-US" dirty="0"/>
                  <a:t>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oMath>
                </a14:m>
                <a:r>
                  <a:rPr lang="en-US" dirty="0"/>
                  <a:t>	</a:t>
                </a:r>
              </a:p>
              <a:p>
                <a:pPr lvl="2"/>
                <a14:m>
                  <m:oMath xmlns:m="http://schemas.openxmlformats.org/officeDocument/2006/math">
                    <m:r>
                      <a:rPr lang="en-US" b="0" i="1" smtClean="0">
                        <a:latin typeface="Cambria Math" panose="02040503050406030204" pitchFamily="18" charset="0"/>
                      </a:rPr>
                      <m:t>⇒</m:t>
                    </m:r>
                  </m:oMath>
                </a14:m>
                <a:r>
                  <a:rPr lang="en-US" dirty="0"/>
                  <a:t> Bubble share selection is not state-dependent</a:t>
                </a:r>
                <a:br>
                  <a:rPr lang="en-US" dirty="0"/>
                </a:br>
                <a:r>
                  <a:rPr lang="en-US" dirty="0"/>
                  <a:t>	both countries have to run fiscal policies that produce (in a suitable sense) </a:t>
                </a:r>
                <a:br>
                  <a:rPr lang="en-US" dirty="0"/>
                </a:br>
                <a:r>
                  <a:rPr lang="en-US" dirty="0"/>
                  <a:t>	“on average” the same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ℬ</m:t>
                        </m:r>
                      </m:sup>
                    </m:sSup>
                  </m:oMath>
                </a14:m>
                <a:r>
                  <a:rPr lang="en-US" dirty="0"/>
                  <a:t> across states.</a:t>
                </a:r>
              </a:p>
              <a:p>
                <a:r>
                  <a:rPr lang="en-US" dirty="0"/>
                  <a:t>Now,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𝜗</m:t>
                        </m:r>
                      </m:e>
                      <m:sup>
                        <m:r>
                          <a:rPr lang="en-US" b="0" i="1" smtClean="0">
                            <a:latin typeface="Cambria Math" panose="02040503050406030204" pitchFamily="18" charset="0"/>
                          </a:rPr>
                          <m:t>𝑁</m:t>
                        </m:r>
                      </m:sup>
                    </m:sSup>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r>
                      <a:rPr lang="en-US" b="0" i="1" smtClean="0">
                        <a:latin typeface="Cambria Math" panose="02040503050406030204" pitchFamily="18" charset="0"/>
                      </a:rPr>
                      <m:t>)</m:t>
                    </m:r>
                  </m:oMath>
                </a14:m>
                <a:r>
                  <a:rPr lang="en-US" dirty="0"/>
                  <a:t> is an equilibrium outcome of a game btw government </a:t>
                </a:r>
                <a14:m>
                  <m:oMath xmlns:m="http://schemas.openxmlformats.org/officeDocument/2006/math">
                    <m:r>
                      <a:rPr lang="en-US" b="0" i="1" smtClean="0">
                        <a:latin typeface="Cambria Math" panose="02040503050406030204" pitchFamily="18" charset="0"/>
                      </a:rPr>
                      <m:t>𝑁</m:t>
                    </m:r>
                  </m:oMath>
                </a14:m>
                <a:r>
                  <a:rPr lang="en-US" dirty="0"/>
                  <a:t> and </a:t>
                </a:r>
                <a14:m>
                  <m:oMath xmlns:m="http://schemas.openxmlformats.org/officeDocument/2006/math">
                    <m:r>
                      <a:rPr lang="en-US" b="0" i="1" smtClean="0">
                        <a:latin typeface="Cambria Math" panose="02040503050406030204" pitchFamily="18" charset="0"/>
                      </a:rPr>
                      <m:t>𝑆</m:t>
                    </m:r>
                  </m:oMath>
                </a14:m>
                <a:r>
                  <a:rPr lang="en-US" dirty="0"/>
                  <a:t>.</a:t>
                </a:r>
              </a:p>
              <a:p>
                <a:pPr lvl="1"/>
                <a:r>
                  <a:rPr lang="en-US" dirty="0"/>
                  <a:t>Outcome depends on </a:t>
                </a:r>
              </a:p>
              <a:p>
                <a:pPr lvl="2"/>
                <a:r>
                  <a:rPr lang="en-US" dirty="0"/>
                  <a:t>Action space</a:t>
                </a:r>
              </a:p>
              <a:p>
                <a:pPr lvl="3"/>
                <a:r>
                  <a:rPr lang="en-US" dirty="0"/>
                  <a:t>Bond issuance rate</a:t>
                </a:r>
              </a:p>
              <a:p>
                <a:pPr lvl="3"/>
                <a:r>
                  <a:rPr lang="en-US" dirty="0"/>
                  <a:t>Macro-prudential policy/financial repression	(imposing home bias on gov. bond holdings)	</a:t>
                </a:r>
              </a:p>
              <a:p>
                <a:pPr lvl="2"/>
                <a:r>
                  <a:rPr lang="en-US" dirty="0"/>
                  <a:t>Commitment power</a:t>
                </a:r>
              </a:p>
            </p:txBody>
          </p:sp>
        </mc:Choice>
        <mc:Fallback xmlns="">
          <p:sp>
            <p:nvSpPr>
              <p:cNvPr id="2" name="Content Placeholder 1">
                <a:extLst>
                  <a:ext uri="{FF2B5EF4-FFF2-40B4-BE49-F238E27FC236}">
                    <a16:creationId xmlns:a16="http://schemas.microsoft.com/office/drawing/2014/main" id="{71678AF2-E83B-EEB5-FACE-BE07F8BD08F1}"/>
                  </a:ext>
                </a:extLst>
              </p:cNvPr>
              <p:cNvSpPr>
                <a:spLocks noGrp="1" noRot="1" noChangeAspect="1" noMove="1" noResize="1" noEditPoints="1" noAdjustHandles="1" noChangeArrowheads="1" noChangeShapeType="1" noTextEdit="1"/>
              </p:cNvSpPr>
              <p:nvPr>
                <p:ph idx="1"/>
              </p:nvPr>
            </p:nvSpPr>
            <p:spPr>
              <a:blipFill>
                <a:blip r:embed="rId2"/>
                <a:stretch>
                  <a:fillRect l="-1062" t="-199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734F9B9-CE81-1DB8-12AC-7E7918B88547}"/>
              </a:ext>
            </a:extLst>
          </p:cNvPr>
          <p:cNvSpPr>
            <a:spLocks noGrp="1"/>
          </p:cNvSpPr>
          <p:nvPr>
            <p:ph type="sldNum" sz="quarter" idx="12"/>
          </p:nvPr>
        </p:nvSpPr>
        <p:spPr/>
        <p:txBody>
          <a:bodyPr/>
          <a:lstStyle/>
          <a:p>
            <a:fld id="{DDE82227-37B3-43BC-ADC8-5578DB9E1C27}" type="slidenum">
              <a:rPr lang="en-US" smtClean="0"/>
              <a:t>54</a:t>
            </a:fld>
            <a:endParaRPr lang="en-US"/>
          </a:p>
        </p:txBody>
      </p:sp>
      <p:sp>
        <p:nvSpPr>
          <p:cNvPr id="4" name="Title 3">
            <a:extLst>
              <a:ext uri="{FF2B5EF4-FFF2-40B4-BE49-F238E27FC236}">
                <a16:creationId xmlns:a16="http://schemas.microsoft.com/office/drawing/2014/main" id="{EFDF63FA-28B1-461E-6F8C-BCCDB3002AA5}"/>
              </a:ext>
            </a:extLst>
          </p:cNvPr>
          <p:cNvSpPr>
            <a:spLocks noGrp="1"/>
          </p:cNvSpPr>
          <p:nvPr>
            <p:ph type="title"/>
          </p:nvPr>
        </p:nvSpPr>
        <p:spPr/>
        <p:txBody>
          <a:bodyPr/>
          <a:lstStyle/>
          <a:p>
            <a:r>
              <a:rPr lang="en-US" dirty="0"/>
              <a:t>“Battle for the Bubble”</a:t>
            </a:r>
          </a:p>
        </p:txBody>
      </p:sp>
    </p:spTree>
    <p:extLst>
      <p:ext uri="{BB962C8B-B14F-4D97-AF65-F5344CB8AC3E}">
        <p14:creationId xmlns:p14="http://schemas.microsoft.com/office/powerpoint/2010/main" val="369958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7E9479-9035-5425-9671-2389002F7825}"/>
                  </a:ext>
                </a:extLst>
              </p:cNvPr>
              <p:cNvSpPr>
                <a:spLocks noGrp="1"/>
              </p:cNvSpPr>
              <p:nvPr>
                <p:ph idx="1"/>
              </p:nvPr>
            </p:nvSpPr>
            <p:spPr>
              <a:xfrm>
                <a:off x="413172" y="1530772"/>
                <a:ext cx="15842828" cy="7760462"/>
              </a:xfrm>
            </p:spPr>
            <p:txBody>
              <a:bodyPr>
                <a:normAutofit lnSpcReduction="10000"/>
              </a:bodyPr>
              <a:lstStyle/>
              <a:p>
                <a:r>
                  <a:rPr lang="en-US" dirty="0">
                    <a:solidFill>
                      <a:srgbClr val="667E84"/>
                    </a:solidFill>
                  </a:rPr>
                  <a:t>Safe Asset </a:t>
                </a:r>
                <a:r>
                  <a:rPr lang="en-US" dirty="0"/>
                  <a:t>= good friend		provides “service flow”</a:t>
                </a:r>
              </a:p>
              <a:p>
                <a:pPr lvl="1"/>
                <a:r>
                  <a:rPr lang="en-US" b="1" dirty="0"/>
                  <a:t>Individually:   </a:t>
                </a:r>
                <a:r>
                  <a:rPr lang="en-US" dirty="0"/>
                  <a:t>allows self-insurance through </a:t>
                </a:r>
                <a:r>
                  <a:rPr lang="en-US" dirty="0" err="1">
                    <a:solidFill>
                      <a:srgbClr val="667E84"/>
                    </a:solidFill>
                  </a:rPr>
                  <a:t>retrading</a:t>
                </a:r>
                <a:endParaRPr lang="en-US" dirty="0">
                  <a:solidFill>
                    <a:srgbClr val="667E84"/>
                  </a:solidFill>
                </a:endParaRPr>
              </a:p>
              <a:p>
                <a:pPr lvl="1"/>
                <a:r>
                  <a:rPr lang="en-US" b="1" dirty="0"/>
                  <a:t>Aggregate:</a:t>
                </a:r>
                <a:r>
                  <a:rPr lang="en-US" dirty="0"/>
                  <a:t>	    appreciates in bad times (</a:t>
                </a:r>
                <a:r>
                  <a:rPr lang="en-US" dirty="0">
                    <a:solidFill>
                      <a:srgbClr val="667E84"/>
                    </a:solidFill>
                  </a:rPr>
                  <a:t>negative </a:t>
                </a:r>
                <a14:m>
                  <m:oMath xmlns:m="http://schemas.openxmlformats.org/officeDocument/2006/math">
                    <m:r>
                      <a:rPr lang="en-US" b="0" i="1" smtClean="0">
                        <a:solidFill>
                          <a:srgbClr val="667E84"/>
                        </a:solidFill>
                        <a:latin typeface="Cambria Math" panose="02040503050406030204" pitchFamily="18" charset="0"/>
                      </a:rPr>
                      <m:t>𝛽</m:t>
                    </m:r>
                  </m:oMath>
                </a14:m>
                <a:r>
                  <a:rPr lang="en-US" dirty="0"/>
                  <a:t>)</a:t>
                </a:r>
              </a:p>
              <a:p>
                <a:r>
                  <a:rPr lang="en-US" dirty="0"/>
                  <a:t>Safe Asset Exorbitant Privilege makes IMS “unbalanced”</a:t>
                </a:r>
              </a:p>
              <a:p>
                <a:pPr lvl="1"/>
                <a:r>
                  <a:rPr lang="en-US" dirty="0"/>
                  <a:t>Permanent wealth transfer: Country </a:t>
                </a:r>
                <a14:m>
                  <m:oMath xmlns:m="http://schemas.openxmlformats.org/officeDocument/2006/math">
                    <m:r>
                      <a:rPr lang="en-US" b="0" i="1" dirty="0" smtClean="0">
                        <a:latin typeface="Cambria Math" panose="02040503050406030204" pitchFamily="18" charset="0"/>
                      </a:rPr>
                      <m:t>𝑁</m:t>
                    </m:r>
                  </m:oMath>
                </a14:m>
                <a:r>
                  <a:rPr lang="en-US" dirty="0"/>
                  <a:t> can “mine the bubble” held by </a:t>
                </a:r>
                <a14:m>
                  <m:oMath xmlns:m="http://schemas.openxmlformats.org/officeDocument/2006/math">
                    <m:r>
                      <a:rPr lang="en-US" b="0" i="1" dirty="0" smtClean="0">
                        <a:latin typeface="Cambria Math" panose="02040503050406030204" pitchFamily="18" charset="0"/>
                      </a:rPr>
                      <m:t>𝑆</m:t>
                    </m:r>
                  </m:oMath>
                </a14:m>
                <a:r>
                  <a:rPr lang="en-US" dirty="0"/>
                  <a:t>-citizens</a:t>
                </a:r>
              </a:p>
              <a:p>
                <a:pPr lvl="1"/>
                <a:r>
                  <a:rPr lang="en-US" dirty="0"/>
                  <a:t>Risk shock </a:t>
                </a:r>
                <a14:m>
                  <m:oMath xmlns:m="http://schemas.openxmlformats.org/officeDocument/2006/math">
                    <m:r>
                      <a:rPr lang="en-US" b="0" i="1" smtClean="0">
                        <a:latin typeface="Cambria Math" panose="02040503050406030204" pitchFamily="18" charset="0"/>
                      </a:rPr>
                      <m:t>⇒</m:t>
                    </m:r>
                  </m:oMath>
                </a14:m>
                <a:r>
                  <a:rPr lang="en-US" dirty="0"/>
                  <a:t> “poor insure the rich” </a:t>
                </a:r>
              </a:p>
              <a:p>
                <a:pPr lvl="2"/>
                <a:r>
                  <a:rPr lang="en-US" dirty="0"/>
                  <a:t>No immediate redistribution, but </a:t>
                </a:r>
                <a14:m>
                  <m:oMath xmlns:m="http://schemas.openxmlformats.org/officeDocument/2006/math">
                    <m:r>
                      <a:rPr lang="en-US" b="0" i="1" dirty="0" smtClean="0">
                        <a:latin typeface="Cambria Math" panose="02040503050406030204" pitchFamily="18" charset="0"/>
                      </a:rPr>
                      <m:t>𝑁</m:t>
                    </m:r>
                  </m:oMath>
                </a14:m>
                <a:r>
                  <a:rPr lang="en-US" dirty="0"/>
                  <a:t>’s net worth share grows (long-run risk)</a:t>
                </a:r>
              </a:p>
              <a:p>
                <a:r>
                  <a:rPr lang="en-US" dirty="0"/>
                  <a:t>“Flight-to-Safety Exorbitant Privilege” (2</a:t>
                </a:r>
                <a:r>
                  <a:rPr lang="en-US" baseline="30000" dirty="0"/>
                  <a:t>nd</a:t>
                </a:r>
                <a:r>
                  <a:rPr lang="en-US" dirty="0"/>
                  <a:t> Privilege)</a:t>
                </a:r>
              </a:p>
              <a:p>
                <a:r>
                  <a:rPr lang="en-US" dirty="0"/>
                  <a:t>Country </a:t>
                </a:r>
                <a14:m>
                  <m:oMath xmlns:m="http://schemas.openxmlformats.org/officeDocument/2006/math">
                    <m:r>
                      <a:rPr lang="en-US" b="0" i="1" dirty="0" smtClean="0">
                        <a:latin typeface="Cambria Math" panose="02040503050406030204" pitchFamily="18" charset="0"/>
                      </a:rPr>
                      <m:t>𝑆</m:t>
                    </m:r>
                  </m:oMath>
                </a14:m>
                <a:r>
                  <a:rPr lang="en-US" dirty="0"/>
                  <a:t> running countercyclical fiscal stimulus is very costly and </a:t>
                </a:r>
                <a:br>
                  <a:rPr lang="en-US" dirty="0"/>
                </a:br>
                <a:r>
                  <a:rPr lang="en-US" dirty="0"/>
                  <a:t>							risk losing its own safe asset status</a:t>
                </a:r>
              </a:p>
              <a:p>
                <a:r>
                  <a:rPr lang="en-US" dirty="0"/>
                  <a:t>Extension: Battle for the Bubble depends on policy space and commitment power</a:t>
                </a:r>
              </a:p>
              <a:p>
                <a:r>
                  <a:rPr lang="en-US" dirty="0"/>
                  <a:t>Extension: FX intervention with sticky prices + home bias</a:t>
                </a:r>
              </a:p>
              <a:p>
                <a:pPr lvl="1"/>
                <a:r>
                  <a:rPr lang="en-US" dirty="0"/>
                  <a:t>Contrasting: US vs. Switzerland  (currency manipulation or correction?) </a:t>
                </a:r>
                <a:br>
                  <a:rPr lang="en-US" dirty="0"/>
                </a:br>
                <a:r>
                  <a:rPr lang="en-US" dirty="0"/>
                  <a:t>				            </a:t>
                </a:r>
                <a:r>
                  <a:rPr lang="en-US" sz="2000" dirty="0"/>
                  <a:t>CH has larger incentive to share privilege</a:t>
                </a:r>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8C7E9479-9035-5425-9671-2389002F7825}"/>
                  </a:ext>
                </a:extLst>
              </p:cNvPr>
              <p:cNvSpPr>
                <a:spLocks noGrp="1" noRot="1" noChangeAspect="1" noMove="1" noResize="1" noEditPoints="1" noAdjustHandles="1" noChangeArrowheads="1" noChangeShapeType="1" noTextEdit="1"/>
              </p:cNvSpPr>
              <p:nvPr>
                <p:ph idx="1"/>
              </p:nvPr>
            </p:nvSpPr>
            <p:spPr>
              <a:xfrm>
                <a:off x="413172" y="1530772"/>
                <a:ext cx="15842828" cy="7760462"/>
              </a:xfrm>
              <a:blipFill>
                <a:blip r:embed="rId3"/>
                <a:stretch>
                  <a:fillRect l="-1039" t="-243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68909E6-5DCE-8A33-1AF9-9BB4CA1FD67C}"/>
              </a:ext>
            </a:extLst>
          </p:cNvPr>
          <p:cNvSpPr>
            <a:spLocks noGrp="1"/>
          </p:cNvSpPr>
          <p:nvPr>
            <p:ph type="sldNum" sz="quarter" idx="12"/>
          </p:nvPr>
        </p:nvSpPr>
        <p:spPr/>
        <p:txBody>
          <a:bodyPr/>
          <a:lstStyle/>
          <a:p>
            <a:fld id="{DDE82227-37B3-43BC-ADC8-5578DB9E1C27}" type="slidenum">
              <a:rPr lang="en-US" smtClean="0"/>
              <a:t>55</a:t>
            </a:fld>
            <a:endParaRPr lang="en-US"/>
          </a:p>
        </p:txBody>
      </p:sp>
      <p:sp>
        <p:nvSpPr>
          <p:cNvPr id="4" name="Title 3">
            <a:extLst>
              <a:ext uri="{FF2B5EF4-FFF2-40B4-BE49-F238E27FC236}">
                <a16:creationId xmlns:a16="http://schemas.microsoft.com/office/drawing/2014/main" id="{95A659DF-969F-E2C5-9C9D-4F0B7FCF7372}"/>
              </a:ext>
            </a:extLst>
          </p:cNvPr>
          <p:cNvSpPr>
            <a:spLocks noGrp="1"/>
          </p:cNvSpPr>
          <p:nvPr>
            <p:ph type="title"/>
          </p:nvPr>
        </p:nvSpPr>
        <p:spPr/>
        <p:txBody>
          <a:bodyPr/>
          <a:lstStyle/>
          <a:p>
            <a:r>
              <a:rPr lang="en-US" dirty="0"/>
              <a:t>Conclusion – Main Takeaways </a:t>
            </a:r>
          </a:p>
        </p:txBody>
      </p:sp>
    </p:spTree>
    <p:extLst>
      <p:ext uri="{BB962C8B-B14F-4D97-AF65-F5344CB8AC3E}">
        <p14:creationId xmlns:p14="http://schemas.microsoft.com/office/powerpoint/2010/main" val="853608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36451-B9BC-11F7-0E4B-FC20AF3845A1}"/>
              </a:ext>
            </a:extLst>
          </p:cNvPr>
          <p:cNvSpPr>
            <a:spLocks noGrp="1"/>
          </p:cNvSpPr>
          <p:nvPr>
            <p:ph idx="1"/>
          </p:nvPr>
        </p:nvSpPr>
        <p:spPr/>
        <p:txBody>
          <a:bodyPr/>
          <a:lstStyle/>
          <a:p>
            <a:r>
              <a:rPr lang="en-US" b="1" dirty="0"/>
              <a:t>2 Country Model Setup with Safe Assets</a:t>
            </a:r>
          </a:p>
          <a:p>
            <a:endParaRPr lang="en-US" dirty="0"/>
          </a:p>
          <a:p>
            <a:r>
              <a:rPr lang="en-US" dirty="0"/>
              <a:t>Safe Assets Issuance Exorbitant </a:t>
            </a:r>
            <a:r>
              <a:rPr lang="en-US" b="1" dirty="0">
                <a:solidFill>
                  <a:srgbClr val="589390"/>
                </a:solidFill>
              </a:rPr>
              <a:t>Privilege</a:t>
            </a:r>
          </a:p>
          <a:p>
            <a:pPr lvl="1"/>
            <a:r>
              <a:rPr lang="en-US" dirty="0"/>
              <a:t>Contrasting Steady States across different Risk Environments</a:t>
            </a:r>
          </a:p>
          <a:p>
            <a:pPr lvl="1"/>
            <a:r>
              <a:rPr lang="en-US" dirty="0"/>
              <a:t>Transition after Risk Shock</a:t>
            </a:r>
          </a:p>
          <a:p>
            <a:pPr lvl="1"/>
            <a:endParaRPr lang="en-US" dirty="0"/>
          </a:p>
          <a:p>
            <a:r>
              <a:rPr lang="en-US" dirty="0"/>
              <a:t>Safe Asset </a:t>
            </a:r>
            <a:r>
              <a:rPr lang="en-US" b="1" dirty="0">
                <a:solidFill>
                  <a:srgbClr val="589390"/>
                </a:solidFill>
              </a:rPr>
              <a:t>Burden</a:t>
            </a:r>
            <a:r>
              <a:rPr lang="en-US" dirty="0"/>
              <a:t> due to Exchange Rate Appreciation</a:t>
            </a:r>
          </a:p>
          <a:p>
            <a:pPr lvl="1"/>
            <a:r>
              <a:rPr lang="en-US" dirty="0"/>
              <a:t>Introducing home bias in consumption basket</a:t>
            </a:r>
          </a:p>
          <a:p>
            <a:pPr lvl="1"/>
            <a:r>
              <a:rPr lang="en-US" dirty="0"/>
              <a:t>Introducing price stickiness (and utilization /output gap)</a:t>
            </a:r>
          </a:p>
          <a:p>
            <a:pPr lvl="1"/>
            <a:endParaRPr lang="en-US" dirty="0"/>
          </a:p>
          <a:p>
            <a:endParaRPr lang="en-US" dirty="0"/>
          </a:p>
        </p:txBody>
      </p:sp>
      <p:sp>
        <p:nvSpPr>
          <p:cNvPr id="3" name="Slide Number Placeholder 2">
            <a:extLst>
              <a:ext uri="{FF2B5EF4-FFF2-40B4-BE49-F238E27FC236}">
                <a16:creationId xmlns:a16="http://schemas.microsoft.com/office/drawing/2014/main" id="{DCAE194D-D6FD-1AEF-CC40-18F1AE1CB501}"/>
              </a:ext>
            </a:extLst>
          </p:cNvPr>
          <p:cNvSpPr>
            <a:spLocks noGrp="1"/>
          </p:cNvSpPr>
          <p:nvPr>
            <p:ph type="sldNum" sz="quarter" idx="12"/>
          </p:nvPr>
        </p:nvSpPr>
        <p:spPr/>
        <p:txBody>
          <a:bodyPr/>
          <a:lstStyle/>
          <a:p>
            <a:fld id="{DDE82227-37B3-43BC-ADC8-5578DB9E1C27}" type="slidenum">
              <a:rPr lang="en-US" smtClean="0"/>
              <a:t>56</a:t>
            </a:fld>
            <a:endParaRPr lang="en-US"/>
          </a:p>
        </p:txBody>
      </p:sp>
      <p:sp>
        <p:nvSpPr>
          <p:cNvPr id="4" name="Title 3">
            <a:extLst>
              <a:ext uri="{FF2B5EF4-FFF2-40B4-BE49-F238E27FC236}">
                <a16:creationId xmlns:a16="http://schemas.microsoft.com/office/drawing/2014/main" id="{4B31DA64-8246-65FD-5524-F17A56B7F8A6}"/>
              </a:ext>
            </a:extLst>
          </p:cNvPr>
          <p:cNvSpPr>
            <a:spLocks noGrp="1"/>
          </p:cNvSpPr>
          <p:nvPr>
            <p:ph type="title"/>
          </p:nvPr>
        </p:nvSpPr>
        <p:spPr/>
        <p:txBody>
          <a:bodyPr/>
          <a:lstStyle/>
          <a:p>
            <a:r>
              <a:rPr lang="en-US" dirty="0"/>
              <a:t>Overview</a:t>
            </a:r>
          </a:p>
        </p:txBody>
      </p:sp>
      <p:sp>
        <p:nvSpPr>
          <p:cNvPr id="5" name="TextBox 4">
            <a:extLst>
              <a:ext uri="{FF2B5EF4-FFF2-40B4-BE49-F238E27FC236}">
                <a16:creationId xmlns:a16="http://schemas.microsoft.com/office/drawing/2014/main" id="{F3BFC1C6-8184-9517-F916-51743D7C3EC9}"/>
              </a:ext>
            </a:extLst>
          </p:cNvPr>
          <p:cNvSpPr txBox="1"/>
          <p:nvPr/>
        </p:nvSpPr>
        <p:spPr>
          <a:xfrm>
            <a:off x="9430880" y="1861878"/>
            <a:ext cx="6411948"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mj-lt"/>
              </a:rPr>
              <a:t>Ceteris Paribus Analysis</a:t>
            </a:r>
          </a:p>
          <a:p>
            <a:pPr marL="342900" indent="-342900">
              <a:buFont typeface="Wingdings" panose="05000000000000000000" pitchFamily="2" charset="2"/>
              <a:buChar char="§"/>
            </a:pPr>
            <a:r>
              <a:rPr lang="en-US" sz="2400" dirty="0">
                <a:latin typeface="+mj-lt"/>
              </a:rPr>
              <a:t>Total symmetry, except in one dimension: </a:t>
            </a:r>
            <a:br>
              <a:rPr lang="en-US" sz="2400" dirty="0">
                <a:latin typeface="+mj-lt"/>
              </a:rPr>
            </a:br>
            <a:r>
              <a:rPr lang="en-US" sz="2400" dirty="0">
                <a:latin typeface="+mj-lt"/>
              </a:rPr>
              <a:t>share of safe asset “exorbitant privilege bubble”</a:t>
            </a:r>
          </a:p>
          <a:p>
            <a:endParaRPr lang="en-US" dirty="0"/>
          </a:p>
        </p:txBody>
      </p:sp>
    </p:spTree>
    <p:extLst>
      <p:ext uri="{BB962C8B-B14F-4D97-AF65-F5344CB8AC3E}">
        <p14:creationId xmlns:p14="http://schemas.microsoft.com/office/powerpoint/2010/main" val="2011384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35D325-26C9-0A92-14AB-4D37A7C368E6}"/>
                  </a:ext>
                </a:extLst>
              </p:cNvPr>
              <p:cNvSpPr>
                <a:spLocks noGrp="1"/>
              </p:cNvSpPr>
              <p:nvPr>
                <p:ph idx="1"/>
              </p:nvPr>
            </p:nvSpPr>
            <p:spPr/>
            <p:txBody>
              <a:bodyPr/>
              <a:lstStyle/>
              <a:p>
                <a:r>
                  <a:rPr lang="en-US" dirty="0"/>
                  <a:t>At normal times:		lower </a:t>
                </a:r>
                <a14:m>
                  <m:oMath xmlns:m="http://schemas.openxmlformats.org/officeDocument/2006/math">
                    <m:r>
                      <a:rPr lang="en-US" b="0" i="1" smtClean="0">
                        <a:latin typeface="Cambria Math" panose="02040503050406030204" pitchFamily="18" charset="0"/>
                      </a:rPr>
                      <m:t>𝑟</m:t>
                    </m:r>
                  </m:oMath>
                </a14:m>
                <a:r>
                  <a:rPr lang="en-US" dirty="0"/>
                  <a:t> 	possibly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𝑔</m:t>
                    </m:r>
                  </m:oMath>
                </a14:m>
                <a:endParaRPr lang="en-US" dirty="0"/>
              </a:p>
              <a:p>
                <a:r>
                  <a:rPr lang="en-US" dirty="0"/>
                  <a:t>At times of elevation risk:</a:t>
                </a:r>
              </a:p>
              <a:p>
                <a:pPr lvl="1">
                  <a:buClr>
                    <a:srgbClr val="589390"/>
                  </a:buClr>
                  <a:buFont typeface="Calibri" panose="020F0502020204030204" pitchFamily="34" charset="0"/>
                  <a:buChar char="+"/>
                </a:pPr>
                <a:r>
                  <a:rPr lang="en-US" sz="3600" dirty="0"/>
                  <a:t>Flight-to-Safety		issuance benefits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interest rate </a:t>
                </a:r>
                <a14:m>
                  <m:oMath xmlns:m="http://schemas.openxmlformats.org/officeDocument/2006/math">
                    <m:r>
                      <a:rPr lang="en-US" sz="3600" b="0" i="1" smtClean="0">
                        <a:latin typeface="Cambria Math" panose="02040503050406030204" pitchFamily="18" charset="0"/>
                      </a:rPr>
                      <m:t>𝑟</m:t>
                    </m:r>
                    <m:r>
                      <a:rPr lang="en-US" sz="3600" b="0" i="1" smtClean="0">
                        <a:latin typeface="Cambria Math" panose="02040503050406030204" pitchFamily="18" charset="0"/>
                      </a:rPr>
                      <m:t> ↓</m:t>
                    </m:r>
                  </m:oMath>
                </a14:m>
                <a:endParaRPr lang="en-US" sz="3600" dirty="0"/>
              </a:p>
              <a:p>
                <a:pPr lvl="1">
                  <a:buClr>
                    <a:srgbClr val="589390"/>
                  </a:buClr>
                  <a:buFont typeface="Calibri" panose="020F0502020204030204" pitchFamily="34" charset="0"/>
                  <a:buChar char="-"/>
                </a:pPr>
                <a:r>
                  <a:rPr lang="en-US" sz="3600" dirty="0"/>
                  <a:t>Exchange rate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export/import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a:t>
                </a:r>
              </a:p>
              <a:p>
                <a:pPr lvl="1">
                  <a:buFont typeface="Calibri Light" panose="020F0302020204030204" pitchFamily="34" charset="0"/>
                  <a:buChar char="-"/>
                </a:pPr>
                <a:endParaRPr lang="en-US" dirty="0"/>
              </a:p>
              <a:p>
                <a:r>
                  <a:rPr lang="en-US" dirty="0"/>
                  <a:t>What does it depend on?</a:t>
                </a:r>
              </a:p>
              <a:p>
                <a:pPr lvl="1">
                  <a:buClr>
                    <a:srgbClr val="589390"/>
                  </a:buClr>
                  <a:buFont typeface="Calibri" panose="020F0502020204030204" pitchFamily="34" charset="0"/>
                  <a:buChar char="+"/>
                </a:pPr>
                <a:r>
                  <a:rPr lang="en-US" sz="3600" dirty="0"/>
                  <a:t>Fraction on world safe asset share</a:t>
                </a:r>
                <a:br>
                  <a:rPr lang="en-US" sz="3600" dirty="0"/>
                </a:br>
                <a:r>
                  <a:rPr lang="en-US" sz="3600" dirty="0"/>
                  <a:t>(relative to country size)</a:t>
                </a:r>
              </a:p>
              <a:p>
                <a:pPr lvl="1">
                  <a:buClr>
                    <a:srgbClr val="589390"/>
                  </a:buClr>
                  <a:buFont typeface="Calibri" panose="020F0502020204030204" pitchFamily="34" charset="0"/>
                  <a:buChar char="-"/>
                </a:pPr>
                <a:r>
                  <a:rPr lang="en-US" sz="3600" dirty="0"/>
                  <a:t>(1) price stickiness (form of)</a:t>
                </a:r>
                <a:br>
                  <a:rPr lang="en-US" sz="3600" dirty="0"/>
                </a:br>
                <a:r>
                  <a:rPr lang="en-US" sz="3600" dirty="0"/>
                  <a:t>(2) home goods bias</a:t>
                </a:r>
                <a:br>
                  <a:rPr lang="en-US" sz="3600" dirty="0"/>
                </a:br>
                <a:r>
                  <a:rPr lang="en-US" sz="3600" dirty="0"/>
                  <a:t>(3) elasticity of substitution btw. home &amp; foreign goods</a:t>
                </a:r>
              </a:p>
            </p:txBody>
          </p:sp>
        </mc:Choice>
        <mc:Fallback xmlns="">
          <p:sp>
            <p:nvSpPr>
              <p:cNvPr id="2" name="Content Placeholder 1">
                <a:extLst>
                  <a:ext uri="{FF2B5EF4-FFF2-40B4-BE49-F238E27FC236}">
                    <a16:creationId xmlns:a16="http://schemas.microsoft.com/office/drawing/2014/main" id="{A135D325-26C9-0A92-14AB-4D37A7C368E6}"/>
                  </a:ext>
                </a:extLst>
              </p:cNvPr>
              <p:cNvSpPr>
                <a:spLocks noGrp="1" noRot="1" noChangeAspect="1" noMove="1" noResize="1" noEditPoints="1" noAdjustHandles="1" noChangeArrowheads="1" noChangeShapeType="1" noTextEdit="1"/>
              </p:cNvSpPr>
              <p:nvPr>
                <p:ph idx="1"/>
              </p:nvPr>
            </p:nvSpPr>
            <p:spPr>
              <a:blipFill>
                <a:blip r:embed="rId2"/>
                <a:stretch>
                  <a:fillRect l="-1062" t="-20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8F75149-AC23-3AC6-64BF-B2306A450304}"/>
              </a:ext>
            </a:extLst>
          </p:cNvPr>
          <p:cNvSpPr>
            <a:spLocks noGrp="1"/>
          </p:cNvSpPr>
          <p:nvPr>
            <p:ph type="sldNum" sz="quarter" idx="12"/>
          </p:nvPr>
        </p:nvSpPr>
        <p:spPr/>
        <p:txBody>
          <a:bodyPr/>
          <a:lstStyle/>
          <a:p>
            <a:fld id="{DDE82227-37B3-43BC-ADC8-5578DB9E1C27}" type="slidenum">
              <a:rPr lang="en-US" smtClean="0"/>
              <a:t>57</a:t>
            </a:fld>
            <a:endParaRPr lang="en-US"/>
          </a:p>
        </p:txBody>
      </p:sp>
      <p:sp>
        <p:nvSpPr>
          <p:cNvPr id="4" name="Title 3">
            <a:extLst>
              <a:ext uri="{FF2B5EF4-FFF2-40B4-BE49-F238E27FC236}">
                <a16:creationId xmlns:a16="http://schemas.microsoft.com/office/drawing/2014/main" id="{F45E66A5-C010-F7D3-BDB8-EAFD3471F068}"/>
              </a:ext>
            </a:extLst>
          </p:cNvPr>
          <p:cNvSpPr>
            <a:spLocks noGrp="1"/>
          </p:cNvSpPr>
          <p:nvPr>
            <p:ph type="title"/>
          </p:nvPr>
        </p:nvSpPr>
        <p:spPr/>
        <p:txBody>
          <a:bodyPr/>
          <a:lstStyle/>
          <a:p>
            <a:r>
              <a:rPr lang="en-US" dirty="0"/>
              <a:t>Safe Asset: Issuance </a:t>
            </a:r>
            <a:r>
              <a:rPr lang="en-US" dirty="0">
                <a:solidFill>
                  <a:srgbClr val="589390"/>
                </a:solidFill>
              </a:rPr>
              <a:t>Privilege vs. Burden</a:t>
            </a:r>
          </a:p>
        </p:txBody>
      </p:sp>
    </p:spTree>
    <p:extLst>
      <p:ext uri="{BB962C8B-B14F-4D97-AF65-F5344CB8AC3E}">
        <p14:creationId xmlns:p14="http://schemas.microsoft.com/office/powerpoint/2010/main" val="1065238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15B8A3A-9E38-9BAB-218C-DF0DF8250881}"/>
                  </a:ext>
                </a:extLst>
              </p:cNvPr>
              <p:cNvSpPr>
                <a:spLocks noGrp="1"/>
              </p:cNvSpPr>
              <p:nvPr>
                <p:ph idx="1"/>
              </p:nvPr>
            </p:nvSpPr>
            <p:spPr/>
            <p:txBody>
              <a:bodyPr/>
              <a:lstStyle/>
              <a:p>
                <a:r>
                  <a:rPr lang="en-US" dirty="0"/>
                  <a:t>Safe asset providing country </a:t>
                </a:r>
              </a:p>
              <a:p>
                <a:pPr lvl="1"/>
                <a:r>
                  <a:rPr lang="en-US" dirty="0"/>
                  <a:t>Holds a common “stock” of foreign bond</a:t>
                </a:r>
              </a:p>
              <a:p>
                <a:pPr lvl="1"/>
                <a:r>
                  <a:rPr lang="en-US" dirty="0"/>
                  <a:t>Increases its holdings in an elevated risk environment</a:t>
                </a:r>
              </a:p>
              <a:p>
                <a:pPr lvl="1"/>
                <a:endParaRPr lang="en-US" dirty="0"/>
              </a:p>
              <a:p>
                <a:pPr marL="335288" lvl="1" indent="0">
                  <a:buNone/>
                </a:pPr>
                <a:r>
                  <a:rPr lang="en-US" dirty="0"/>
                  <a:t>Is not manipulative but stabilizing, as the country shares privilege/“Bubble mining” revenue </a:t>
                </a:r>
                <a:br>
                  <a:rPr lang="en-US" dirty="0"/>
                </a:br>
                <a:r>
                  <a:rPr lang="en-US" dirty="0"/>
                  <a:t>(helps to keep interest rate low)</a:t>
                </a:r>
              </a:p>
              <a:p>
                <a:pPr marL="335288" lvl="1" indent="0">
                  <a:buNone/>
                </a:pPr>
                <a:endParaRPr lang="en-US" dirty="0"/>
              </a:p>
              <a:p>
                <a:r>
                  <a:rPr lang="en-US" dirty="0"/>
                  <a:t>Switzerland has larger incentive to share privilege than US</a:t>
                </a:r>
              </a:p>
              <a:p>
                <a:pPr lvl="1"/>
                <a:r>
                  <a:rPr lang="en-US" dirty="0"/>
                  <a:t>As it helps to stabilize its output gap more</a:t>
                </a:r>
              </a:p>
              <a:p>
                <a:pPr lvl="1"/>
                <a:endParaRPr lang="en-US" dirty="0"/>
              </a:p>
              <a:p>
                <a:r>
                  <a:rPr lang="en-US" dirty="0"/>
                  <a:t>Conjecture: Buying foreign equity shares adds risk</a:t>
                </a:r>
              </a:p>
              <a:p>
                <a:pPr lvl="1"/>
                <a14:m>
                  <m:oMath xmlns:m="http://schemas.openxmlformats.org/officeDocument/2006/math">
                    <m:r>
                      <a:rPr lang="en-US" b="0" i="1" smtClean="0">
                        <a:latin typeface="Cambria Math" panose="02040503050406030204" pitchFamily="18" charset="0"/>
                      </a:rPr>
                      <m:t>𝛽</m:t>
                    </m:r>
                  </m:oMath>
                </a14:m>
                <a:r>
                  <a:rPr lang="en-US" dirty="0"/>
                  <a:t> of safe asset is less negative</a:t>
                </a:r>
              </a:p>
              <a:p>
                <a:pPr marL="335288" lvl="1" indent="0">
                  <a:buNone/>
                </a:pPr>
                <a:endParaRPr lang="en-US" dirty="0"/>
              </a:p>
            </p:txBody>
          </p:sp>
        </mc:Choice>
        <mc:Fallback xmlns="">
          <p:sp>
            <p:nvSpPr>
              <p:cNvPr id="2" name="Content Placeholder 1">
                <a:extLst>
                  <a:ext uri="{FF2B5EF4-FFF2-40B4-BE49-F238E27FC236}">
                    <a16:creationId xmlns:a16="http://schemas.microsoft.com/office/drawing/2014/main" id="{215B8A3A-9E38-9BAB-218C-DF0DF8250881}"/>
                  </a:ext>
                </a:extLst>
              </p:cNvPr>
              <p:cNvSpPr>
                <a:spLocks noGrp="1" noRot="1" noChangeAspect="1" noMove="1" noResize="1" noEditPoints="1" noAdjustHandles="1" noChangeArrowheads="1" noChangeShapeType="1" noTextEdit="1"/>
              </p:cNvSpPr>
              <p:nvPr>
                <p:ph idx="1"/>
              </p:nvPr>
            </p:nvSpPr>
            <p:spPr>
              <a:blipFill>
                <a:blip r:embed="rId2"/>
                <a:stretch>
                  <a:fillRect l="-1062" t="-2085" r="-106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A53EB52-3E97-9A41-60EA-AE1750705676}"/>
              </a:ext>
            </a:extLst>
          </p:cNvPr>
          <p:cNvSpPr>
            <a:spLocks noGrp="1"/>
          </p:cNvSpPr>
          <p:nvPr>
            <p:ph type="sldNum" sz="quarter" idx="12"/>
          </p:nvPr>
        </p:nvSpPr>
        <p:spPr/>
        <p:txBody>
          <a:bodyPr/>
          <a:lstStyle/>
          <a:p>
            <a:fld id="{DDE82227-37B3-43BC-ADC8-5578DB9E1C27}" type="slidenum">
              <a:rPr lang="en-US" smtClean="0"/>
              <a:t>58</a:t>
            </a:fld>
            <a:endParaRPr lang="en-US"/>
          </a:p>
        </p:txBody>
      </p:sp>
      <p:sp>
        <p:nvSpPr>
          <p:cNvPr id="4" name="Title 3">
            <a:extLst>
              <a:ext uri="{FF2B5EF4-FFF2-40B4-BE49-F238E27FC236}">
                <a16:creationId xmlns:a16="http://schemas.microsoft.com/office/drawing/2014/main" id="{364C1F68-7B8C-9CC9-C030-7C6960456B28}"/>
              </a:ext>
            </a:extLst>
          </p:cNvPr>
          <p:cNvSpPr>
            <a:spLocks noGrp="1"/>
          </p:cNvSpPr>
          <p:nvPr>
            <p:ph type="title"/>
          </p:nvPr>
        </p:nvSpPr>
        <p:spPr/>
        <p:txBody>
          <a:bodyPr/>
          <a:lstStyle/>
          <a:p>
            <a:r>
              <a:rPr lang="en-US" dirty="0"/>
              <a:t>FX Interventions: Preview</a:t>
            </a:r>
          </a:p>
        </p:txBody>
      </p:sp>
    </p:spTree>
    <p:extLst>
      <p:ext uri="{BB962C8B-B14F-4D97-AF65-F5344CB8AC3E}">
        <p14:creationId xmlns:p14="http://schemas.microsoft.com/office/powerpoint/2010/main" val="2439038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C12AA-8A6C-67D9-8C81-DAACEE2B73BC}"/>
              </a:ext>
            </a:extLst>
          </p:cNvPr>
          <p:cNvSpPr>
            <a:spLocks noGrp="1"/>
          </p:cNvSpPr>
          <p:nvPr>
            <p:ph idx="1"/>
          </p:nvPr>
        </p:nvSpPr>
        <p:spPr/>
        <p:txBody>
          <a:bodyPr/>
          <a:lstStyle/>
          <a:p>
            <a:r>
              <a:rPr lang="en-US" dirty="0"/>
              <a:t>X</a:t>
            </a:r>
          </a:p>
          <a:p>
            <a:endParaRPr lang="en-US" dirty="0"/>
          </a:p>
          <a:p>
            <a:endParaRPr lang="en-US" dirty="0"/>
          </a:p>
        </p:txBody>
      </p:sp>
      <p:sp>
        <p:nvSpPr>
          <p:cNvPr id="3" name="Slide Number Placeholder 2">
            <a:extLst>
              <a:ext uri="{FF2B5EF4-FFF2-40B4-BE49-F238E27FC236}">
                <a16:creationId xmlns:a16="http://schemas.microsoft.com/office/drawing/2014/main" id="{D747A898-E34D-4506-3FCC-36FF952BC70E}"/>
              </a:ext>
            </a:extLst>
          </p:cNvPr>
          <p:cNvSpPr>
            <a:spLocks noGrp="1"/>
          </p:cNvSpPr>
          <p:nvPr>
            <p:ph type="sldNum" sz="quarter" idx="12"/>
          </p:nvPr>
        </p:nvSpPr>
        <p:spPr/>
        <p:txBody>
          <a:bodyPr/>
          <a:lstStyle/>
          <a:p>
            <a:fld id="{DDE82227-37B3-43BC-ADC8-5578DB9E1C27}" type="slidenum">
              <a:rPr lang="en-US" smtClean="0"/>
              <a:t>59</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6592E123-0EC7-5715-34C9-055CE37FBF40}"/>
                  </a:ext>
                </a:extLst>
              </p:cNvPr>
              <p:cNvSpPr>
                <a:spLocks noGrp="1"/>
              </p:cNvSpPr>
              <p:nvPr>
                <p:ph type="title"/>
              </p:nvPr>
            </p:nvSpPr>
            <p:spPr/>
            <p:txBody>
              <a:bodyPr/>
              <a:lstStyle/>
              <a:p>
                <a14:m>
                  <m:oMath xmlns:m="http://schemas.openxmlformats.org/officeDocument/2006/math">
                    <m:r>
                      <a:rPr lang="en-US" i="1" dirty="0" smtClean="0">
                        <a:solidFill>
                          <a:srgbClr val="C00000"/>
                        </a:solidFill>
                        <a:latin typeface="Cambria Math" panose="02040503050406030204" pitchFamily="18" charset="0"/>
                      </a:rPr>
                      <m:t>𝑟</m:t>
                    </m:r>
                  </m:oMath>
                </a14:m>
                <a:r>
                  <a:rPr lang="en-US" dirty="0"/>
                  <a:t> vs. </a:t>
                </a:r>
                <a14:m>
                  <m:oMath xmlns:m="http://schemas.openxmlformats.org/officeDocument/2006/math">
                    <m:r>
                      <a:rPr lang="en-US" b="0" i="1" dirty="0" smtClean="0">
                        <a:solidFill>
                          <a:srgbClr val="0070C0"/>
                        </a:solidFill>
                        <a:latin typeface="Cambria Math" panose="02040503050406030204" pitchFamily="18" charset="0"/>
                      </a:rPr>
                      <m:t>𝑔</m:t>
                    </m:r>
                    <m:r>
                      <a:rPr lang="en-US" b="1"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𝜇</m:t>
                        </m:r>
                      </m:e>
                      <m:sup>
                        <m:r>
                          <a:rPr lang="en-US" b="0" i="1" dirty="0" smtClean="0">
                            <a:latin typeface="Cambria Math" panose="02040503050406030204" pitchFamily="18" charset="0"/>
                          </a:rPr>
                          <m:t>𝐾</m:t>
                        </m:r>
                      </m:sup>
                    </m:sSup>
                  </m:oMath>
                </a14:m>
                <a:r>
                  <a:rPr lang="en-US" dirty="0"/>
                  <a:t> in Switzerland</a:t>
                </a:r>
              </a:p>
            </p:txBody>
          </p:sp>
        </mc:Choice>
        <mc:Fallback xmlns="">
          <p:sp>
            <p:nvSpPr>
              <p:cNvPr id="4" name="Title 3">
                <a:extLst>
                  <a:ext uri="{FF2B5EF4-FFF2-40B4-BE49-F238E27FC236}">
                    <a16:creationId xmlns:a16="http://schemas.microsoft.com/office/drawing/2014/main" id="{6592E123-0EC7-5715-34C9-055CE37FBF40}"/>
                  </a:ext>
                </a:extLst>
              </p:cNvPr>
              <p:cNvSpPr>
                <a:spLocks noGrp="1" noRot="1" noChangeAspect="1" noMove="1" noResize="1" noEditPoints="1" noAdjustHandles="1" noChangeArrowheads="1" noChangeShapeType="1" noTextEdit="1"/>
              </p:cNvSpPr>
              <p:nvPr>
                <p:ph type="title"/>
              </p:nvPr>
            </p:nvSpPr>
            <p:spPr>
              <a:blipFill>
                <a:blip r:embed="rId2"/>
                <a:stretch>
                  <a:fillRect t="-1070" b="-11765"/>
                </a:stretch>
              </a:blipFill>
            </p:spPr>
            <p:txBody>
              <a:bodyPr/>
              <a:lstStyle/>
              <a:p>
                <a:r>
                  <a:rPr lang="en-US">
                    <a:noFill/>
                  </a:rPr>
                  <a:t> </a:t>
                </a:r>
              </a:p>
            </p:txBody>
          </p:sp>
        </mc:Fallback>
      </mc:AlternateContent>
      <p:pic>
        <p:nvPicPr>
          <p:cNvPr id="6" name="Picture 5" descr="A graph of a person and person&#10;&#10;Description automatically generated with medium confidence">
            <a:extLst>
              <a:ext uri="{FF2B5EF4-FFF2-40B4-BE49-F238E27FC236}">
                <a16:creationId xmlns:a16="http://schemas.microsoft.com/office/drawing/2014/main" id="{2240F960-9D6D-5B65-4E4C-8CEEDF353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71" y="1579679"/>
            <a:ext cx="14545712" cy="4962525"/>
          </a:xfrm>
          <a:prstGeom prst="rect">
            <a:avLst/>
          </a:prstGeom>
        </p:spPr>
      </p:pic>
    </p:spTree>
    <p:extLst>
      <p:ext uri="{BB962C8B-B14F-4D97-AF65-F5344CB8AC3E}">
        <p14:creationId xmlns:p14="http://schemas.microsoft.com/office/powerpoint/2010/main" val="6747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BE2D4C-BD01-4D2C-B614-FE7B238A09B4}"/>
              </a:ext>
            </a:extLst>
          </p:cNvPr>
          <p:cNvSpPr>
            <a:spLocks noGrp="1"/>
          </p:cNvSpPr>
          <p:nvPr>
            <p:ph idx="1"/>
          </p:nvPr>
        </p:nvSpPr>
        <p:spPr>
          <a:xfrm>
            <a:off x="413172" y="1530772"/>
            <a:ext cx="15497386" cy="7951158"/>
          </a:xfrm>
        </p:spPr>
        <p:txBody>
          <a:bodyPr>
            <a:normAutofit/>
          </a:bodyPr>
          <a:lstStyle/>
          <a:p>
            <a:pPr>
              <a:lnSpc>
                <a:spcPct val="60000"/>
              </a:lnSpc>
            </a:pPr>
            <a:r>
              <a:rPr lang="en-US" sz="3200" dirty="0"/>
              <a:t>Safe asset = good friend</a:t>
            </a:r>
          </a:p>
          <a:p>
            <a:pPr lvl="1">
              <a:lnSpc>
                <a:spcPct val="60000"/>
              </a:lnSpc>
            </a:pPr>
            <a:r>
              <a:rPr lang="en-US" sz="2800" dirty="0"/>
              <a:t>Idiosyncratic risk: provides partial insurance through </a:t>
            </a:r>
            <a:r>
              <a:rPr lang="en-US" sz="2800" dirty="0">
                <a:solidFill>
                  <a:srgbClr val="C00000"/>
                </a:solidFill>
              </a:rPr>
              <a:t>re-trading</a:t>
            </a:r>
          </a:p>
          <a:p>
            <a:endParaRPr lang="en-US" dirty="0"/>
          </a:p>
        </p:txBody>
      </p:sp>
      <p:sp>
        <p:nvSpPr>
          <p:cNvPr id="3" name="Slide Number Placeholder 2">
            <a:extLst>
              <a:ext uri="{FF2B5EF4-FFF2-40B4-BE49-F238E27FC236}">
                <a16:creationId xmlns:a16="http://schemas.microsoft.com/office/drawing/2014/main" id="{80A8FF99-3593-4F14-AEE0-236DC532FB65}"/>
              </a:ext>
            </a:extLst>
          </p:cNvPr>
          <p:cNvSpPr>
            <a:spLocks noGrp="1"/>
          </p:cNvSpPr>
          <p:nvPr>
            <p:ph type="sldNum" sz="quarter" idx="12"/>
          </p:nvPr>
        </p:nvSpPr>
        <p:spPr/>
        <p:txBody>
          <a:bodyPr/>
          <a:lstStyle/>
          <a:p>
            <a:fld id="{DDE82227-37B3-43BC-ADC8-5578DB9E1C27}" type="slidenum">
              <a:rPr lang="en-US" smtClean="0"/>
              <a:t>6</a:t>
            </a:fld>
            <a:endParaRPr lang="en-US"/>
          </a:p>
        </p:txBody>
      </p:sp>
      <p:sp>
        <p:nvSpPr>
          <p:cNvPr id="4" name="Title 3">
            <a:extLst>
              <a:ext uri="{FF2B5EF4-FFF2-40B4-BE49-F238E27FC236}">
                <a16:creationId xmlns:a16="http://schemas.microsoft.com/office/drawing/2014/main" id="{CD6C8083-77AB-44C7-B77E-748BD597711D}"/>
              </a:ext>
            </a:extLst>
          </p:cNvPr>
          <p:cNvSpPr>
            <a:spLocks noGrp="1"/>
          </p:cNvSpPr>
          <p:nvPr>
            <p:ph type="title"/>
          </p:nvPr>
        </p:nvSpPr>
        <p:spPr/>
        <p:txBody>
          <a:bodyPr/>
          <a:lstStyle/>
          <a:p>
            <a:r>
              <a:rPr lang="en-US" dirty="0"/>
              <a:t>What’s is a Safe Asset Service Flow?</a:t>
            </a:r>
          </a:p>
        </p:txBody>
      </p:sp>
      <p:grpSp>
        <p:nvGrpSpPr>
          <p:cNvPr id="12" name="Group 11">
            <a:extLst>
              <a:ext uri="{FF2B5EF4-FFF2-40B4-BE49-F238E27FC236}">
                <a16:creationId xmlns:a16="http://schemas.microsoft.com/office/drawing/2014/main" id="{15CCD35B-2635-4B6A-AE5E-2ECADC09103F}"/>
              </a:ext>
            </a:extLst>
          </p:cNvPr>
          <p:cNvGrpSpPr/>
          <p:nvPr/>
        </p:nvGrpSpPr>
        <p:grpSpPr>
          <a:xfrm>
            <a:off x="292928" y="2544795"/>
            <a:ext cx="12733768" cy="6101590"/>
            <a:chOff x="292928" y="2790314"/>
            <a:chExt cx="12733768" cy="6101590"/>
          </a:xfrm>
        </p:grpSpPr>
        <p:sp>
          <p:nvSpPr>
            <p:cNvPr id="5" name="Rectangle 4">
              <a:extLst>
                <a:ext uri="{FF2B5EF4-FFF2-40B4-BE49-F238E27FC236}">
                  <a16:creationId xmlns:a16="http://schemas.microsoft.com/office/drawing/2014/main" id="{34B00537-F863-4525-A136-B13CAD845B53}"/>
                </a:ext>
              </a:extLst>
            </p:cNvPr>
            <p:cNvSpPr>
              <a:spLocks/>
            </p:cNvSpPr>
            <p:nvPr/>
          </p:nvSpPr>
          <p:spPr>
            <a:xfrm>
              <a:off x="1974572" y="518723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endParaRPr lang="en-US" sz="1600" dirty="0">
                <a:latin typeface="+mj-lt"/>
              </a:endParaRPr>
            </a:p>
          </p:txBody>
        </p:sp>
        <p:sp>
          <p:nvSpPr>
            <p:cNvPr id="6" name="Rectangle 5">
              <a:extLst>
                <a:ext uri="{FF2B5EF4-FFF2-40B4-BE49-F238E27FC236}">
                  <a16:creationId xmlns:a16="http://schemas.microsoft.com/office/drawing/2014/main" id="{D34B36A7-5AE5-4DCF-9371-B5A65CEA6DD4}"/>
                </a:ext>
              </a:extLst>
            </p:cNvPr>
            <p:cNvSpPr>
              <a:spLocks/>
            </p:cNvSpPr>
            <p:nvPr/>
          </p:nvSpPr>
          <p:spPr>
            <a:xfrm>
              <a:off x="1974572" y="6101634"/>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endParaRPr lang="en-US" sz="1600" dirty="0"/>
            </a:p>
          </p:txBody>
        </p:sp>
        <p:sp>
          <p:nvSpPr>
            <p:cNvPr id="7" name="Rectangle 6">
              <a:extLst>
                <a:ext uri="{FF2B5EF4-FFF2-40B4-BE49-F238E27FC236}">
                  <a16:creationId xmlns:a16="http://schemas.microsoft.com/office/drawing/2014/main" id="{7674F4CE-09D2-44CB-AD6B-033E23199786}"/>
                </a:ext>
              </a:extLst>
            </p:cNvPr>
            <p:cNvSpPr>
              <a:spLocks/>
            </p:cNvSpPr>
            <p:nvPr/>
          </p:nvSpPr>
          <p:spPr>
            <a:xfrm>
              <a:off x="2869922" y="519358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8" name="Rectangle 7">
              <a:extLst>
                <a:ext uri="{FF2B5EF4-FFF2-40B4-BE49-F238E27FC236}">
                  <a16:creationId xmlns:a16="http://schemas.microsoft.com/office/drawing/2014/main" id="{DC115CD7-2ADB-4217-AC13-808D3FCE8439}"/>
                </a:ext>
              </a:extLst>
            </p:cNvPr>
            <p:cNvSpPr>
              <a:spLocks/>
            </p:cNvSpPr>
            <p:nvPr/>
          </p:nvSpPr>
          <p:spPr>
            <a:xfrm>
              <a:off x="2869922" y="6107984"/>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13" name="Rectangle 12">
              <a:extLst>
                <a:ext uri="{FF2B5EF4-FFF2-40B4-BE49-F238E27FC236}">
                  <a16:creationId xmlns:a16="http://schemas.microsoft.com/office/drawing/2014/main" id="{00C0E88E-F18F-481A-BF5A-003398E346A2}"/>
                </a:ext>
              </a:extLst>
            </p:cNvPr>
            <p:cNvSpPr>
              <a:spLocks/>
            </p:cNvSpPr>
            <p:nvPr/>
          </p:nvSpPr>
          <p:spPr>
            <a:xfrm>
              <a:off x="5940839" y="361541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14" name="Rectangle 13">
              <a:extLst>
                <a:ext uri="{FF2B5EF4-FFF2-40B4-BE49-F238E27FC236}">
                  <a16:creationId xmlns:a16="http://schemas.microsoft.com/office/drawing/2014/main" id="{EB694775-FE4E-40F8-9A49-CA5183A14F2B}"/>
                </a:ext>
              </a:extLst>
            </p:cNvPr>
            <p:cNvSpPr>
              <a:spLocks/>
            </p:cNvSpPr>
            <p:nvPr/>
          </p:nvSpPr>
          <p:spPr>
            <a:xfrm>
              <a:off x="5940839" y="4529814"/>
              <a:ext cx="4572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4F261E-CBC1-4164-839D-18D9AAF1A5AE}"/>
                </a:ext>
              </a:extLst>
            </p:cNvPr>
            <p:cNvSpPr>
              <a:spLocks/>
            </p:cNvSpPr>
            <p:nvPr/>
          </p:nvSpPr>
          <p:spPr>
            <a:xfrm>
              <a:off x="6836189" y="362176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16" name="Rectangle 15">
              <a:extLst>
                <a:ext uri="{FF2B5EF4-FFF2-40B4-BE49-F238E27FC236}">
                  <a16:creationId xmlns:a16="http://schemas.microsoft.com/office/drawing/2014/main" id="{9D74BD78-2E61-481D-9803-343F54542189}"/>
                </a:ext>
              </a:extLst>
            </p:cNvPr>
            <p:cNvSpPr>
              <a:spLocks/>
            </p:cNvSpPr>
            <p:nvPr/>
          </p:nvSpPr>
          <p:spPr>
            <a:xfrm>
              <a:off x="6836189" y="4536164"/>
              <a:ext cx="457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754C5E8-BE31-4535-85CA-40D90E007DF5}"/>
                </a:ext>
              </a:extLst>
            </p:cNvPr>
            <p:cNvSpPr>
              <a:spLocks/>
            </p:cNvSpPr>
            <p:nvPr/>
          </p:nvSpPr>
          <p:spPr>
            <a:xfrm>
              <a:off x="5940839" y="4509663"/>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18" name="Rectangle 17">
              <a:extLst>
                <a:ext uri="{FF2B5EF4-FFF2-40B4-BE49-F238E27FC236}">
                  <a16:creationId xmlns:a16="http://schemas.microsoft.com/office/drawing/2014/main" id="{9AF6288C-8835-4205-B214-7DFC9C74F662}"/>
                </a:ext>
              </a:extLst>
            </p:cNvPr>
            <p:cNvSpPr>
              <a:spLocks/>
            </p:cNvSpPr>
            <p:nvPr/>
          </p:nvSpPr>
          <p:spPr>
            <a:xfrm>
              <a:off x="6829839" y="452981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endParaRPr lang="en-US" b="1" dirty="0"/>
            </a:p>
          </p:txBody>
        </p:sp>
        <p:sp>
          <p:nvSpPr>
            <p:cNvPr id="19" name="Arrow: Down 18">
              <a:extLst>
                <a:ext uri="{FF2B5EF4-FFF2-40B4-BE49-F238E27FC236}">
                  <a16:creationId xmlns:a16="http://schemas.microsoft.com/office/drawing/2014/main" id="{E6DC8C6B-2EBB-4DE3-819A-51E363647D2A}"/>
                </a:ext>
              </a:extLst>
            </p:cNvPr>
            <p:cNvSpPr/>
            <p:nvPr/>
          </p:nvSpPr>
          <p:spPr>
            <a:xfrm>
              <a:off x="6032279" y="5431128"/>
              <a:ext cx="274320" cy="36576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Arrow: Down 19">
              <a:extLst>
                <a:ext uri="{FF2B5EF4-FFF2-40B4-BE49-F238E27FC236}">
                  <a16:creationId xmlns:a16="http://schemas.microsoft.com/office/drawing/2014/main" id="{A0F9CA1A-621A-4958-8204-B0FA2FAA413E}"/>
                </a:ext>
              </a:extLst>
            </p:cNvPr>
            <p:cNvSpPr/>
            <p:nvPr/>
          </p:nvSpPr>
          <p:spPr>
            <a:xfrm flipV="1">
              <a:off x="6941267" y="5078181"/>
              <a:ext cx="274320" cy="36576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B701514F-9328-415D-B832-3ABB32A6BAD1}"/>
                </a:ext>
              </a:extLst>
            </p:cNvPr>
            <p:cNvSpPr>
              <a:spLocks/>
            </p:cNvSpPr>
            <p:nvPr/>
          </p:nvSpPr>
          <p:spPr>
            <a:xfrm>
              <a:off x="6856565" y="6566673"/>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0</a:t>
              </a:r>
            </a:p>
          </p:txBody>
        </p:sp>
        <p:sp>
          <p:nvSpPr>
            <p:cNvPr id="22" name="Rectangle 21">
              <a:extLst>
                <a:ext uri="{FF2B5EF4-FFF2-40B4-BE49-F238E27FC236}">
                  <a16:creationId xmlns:a16="http://schemas.microsoft.com/office/drawing/2014/main" id="{AFD745EF-6ACD-4E9B-8E86-31768C4062C7}"/>
                </a:ext>
              </a:extLst>
            </p:cNvPr>
            <p:cNvSpPr>
              <a:spLocks/>
            </p:cNvSpPr>
            <p:nvPr/>
          </p:nvSpPr>
          <p:spPr>
            <a:xfrm>
              <a:off x="6856565" y="7481073"/>
              <a:ext cx="4572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4CB97E-430D-4863-AAAA-8F58689598D1}"/>
                </a:ext>
              </a:extLst>
            </p:cNvPr>
            <p:cNvSpPr>
              <a:spLocks/>
            </p:cNvSpPr>
            <p:nvPr/>
          </p:nvSpPr>
          <p:spPr>
            <a:xfrm>
              <a:off x="5931068" y="6573023"/>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0</a:t>
              </a:r>
            </a:p>
          </p:txBody>
        </p:sp>
        <p:sp>
          <p:nvSpPr>
            <p:cNvPr id="24" name="Rectangle 23">
              <a:extLst>
                <a:ext uri="{FF2B5EF4-FFF2-40B4-BE49-F238E27FC236}">
                  <a16:creationId xmlns:a16="http://schemas.microsoft.com/office/drawing/2014/main" id="{1F2EF1CA-58BF-4F98-876C-5047328FAED5}"/>
                </a:ext>
              </a:extLst>
            </p:cNvPr>
            <p:cNvSpPr>
              <a:spLocks/>
            </p:cNvSpPr>
            <p:nvPr/>
          </p:nvSpPr>
          <p:spPr>
            <a:xfrm>
              <a:off x="5931068" y="7487423"/>
              <a:ext cx="457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AA6B5A5-A044-4B11-BCB2-BC0CECC01817}"/>
                </a:ext>
              </a:extLst>
            </p:cNvPr>
            <p:cNvSpPr>
              <a:spLocks/>
            </p:cNvSpPr>
            <p:nvPr/>
          </p:nvSpPr>
          <p:spPr>
            <a:xfrm>
              <a:off x="6856565" y="7460922"/>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26" name="Rectangle 25">
              <a:extLst>
                <a:ext uri="{FF2B5EF4-FFF2-40B4-BE49-F238E27FC236}">
                  <a16:creationId xmlns:a16="http://schemas.microsoft.com/office/drawing/2014/main" id="{9D5F8311-676B-4D89-8DA5-E17180343F23}"/>
                </a:ext>
              </a:extLst>
            </p:cNvPr>
            <p:cNvSpPr>
              <a:spLocks/>
            </p:cNvSpPr>
            <p:nvPr/>
          </p:nvSpPr>
          <p:spPr>
            <a:xfrm>
              <a:off x="5924718" y="7481073"/>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27" name="Arrow: Down 26">
              <a:extLst>
                <a:ext uri="{FF2B5EF4-FFF2-40B4-BE49-F238E27FC236}">
                  <a16:creationId xmlns:a16="http://schemas.microsoft.com/office/drawing/2014/main" id="{7B3114AB-5819-46F2-8583-4F84BB1AB1FC}"/>
                </a:ext>
              </a:extLst>
            </p:cNvPr>
            <p:cNvSpPr/>
            <p:nvPr/>
          </p:nvSpPr>
          <p:spPr>
            <a:xfrm>
              <a:off x="6948005" y="8382387"/>
              <a:ext cx="274320" cy="36576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Arrow: Down 27">
              <a:extLst>
                <a:ext uri="{FF2B5EF4-FFF2-40B4-BE49-F238E27FC236}">
                  <a16:creationId xmlns:a16="http://schemas.microsoft.com/office/drawing/2014/main" id="{D1E115E3-C3DB-45D2-B847-BE6CDA1829BE}"/>
                </a:ext>
              </a:extLst>
            </p:cNvPr>
            <p:cNvSpPr/>
            <p:nvPr/>
          </p:nvSpPr>
          <p:spPr>
            <a:xfrm flipV="1">
              <a:off x="6036146" y="8029440"/>
              <a:ext cx="274320" cy="36576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Arrow: Right 28">
              <a:extLst>
                <a:ext uri="{FF2B5EF4-FFF2-40B4-BE49-F238E27FC236}">
                  <a16:creationId xmlns:a16="http://schemas.microsoft.com/office/drawing/2014/main" id="{325DFD49-6625-4B81-9795-F84D1D1AFBC9}"/>
                </a:ext>
              </a:extLst>
            </p:cNvPr>
            <p:cNvSpPr/>
            <p:nvPr/>
          </p:nvSpPr>
          <p:spPr>
            <a:xfrm rot="20227421">
              <a:off x="3735794" y="5176408"/>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52534E28-24B3-44F4-A5ED-0ED46693F729}"/>
                </a:ext>
              </a:extLst>
            </p:cNvPr>
            <p:cNvSpPr/>
            <p:nvPr/>
          </p:nvSpPr>
          <p:spPr>
            <a:xfrm rot="1372579" flipV="1">
              <a:off x="3745071" y="6457896"/>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9E9C0730-9E3C-485E-9FE0-E99417C9F0A7}"/>
                </a:ext>
              </a:extLst>
            </p:cNvPr>
            <p:cNvSpPr/>
            <p:nvPr/>
          </p:nvSpPr>
          <p:spPr>
            <a:xfrm rot="20227421">
              <a:off x="8070579" y="3539765"/>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0F7271C2-EB85-43F1-A9AA-3FB4F7A7DDEC}"/>
                </a:ext>
              </a:extLst>
            </p:cNvPr>
            <p:cNvSpPr/>
            <p:nvPr/>
          </p:nvSpPr>
          <p:spPr>
            <a:xfrm rot="20227421">
              <a:off x="8087808" y="6626193"/>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45C8D1A2-C88E-444F-A1C6-3FC3D0D44BCE}"/>
                </a:ext>
              </a:extLst>
            </p:cNvPr>
            <p:cNvSpPr/>
            <p:nvPr/>
          </p:nvSpPr>
          <p:spPr>
            <a:xfrm rot="1372579" flipV="1">
              <a:off x="8096702" y="4836456"/>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FD207F3D-11BE-459F-9FF3-56F84973D28B}"/>
                </a:ext>
              </a:extLst>
            </p:cNvPr>
            <p:cNvSpPr/>
            <p:nvPr/>
          </p:nvSpPr>
          <p:spPr>
            <a:xfrm rot="1372579" flipV="1">
              <a:off x="8058271" y="7755909"/>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821C009-BEF6-4C4F-9FD1-91095B9D64FE}"/>
                </a:ext>
              </a:extLst>
            </p:cNvPr>
            <p:cNvSpPr txBox="1"/>
            <p:nvPr/>
          </p:nvSpPr>
          <p:spPr>
            <a:xfrm>
              <a:off x="2901725" y="4673448"/>
              <a:ext cx="377026" cy="523220"/>
            </a:xfrm>
            <a:prstGeom prst="rect">
              <a:avLst/>
            </a:prstGeom>
            <a:noFill/>
          </p:spPr>
          <p:txBody>
            <a:bodyPr wrap="none" rtlCol="0">
              <a:spAutoFit/>
            </a:bodyPr>
            <a:lstStyle/>
            <a:p>
              <a:r>
                <a:rPr lang="en-US" sz="2800" dirty="0">
                  <a:latin typeface="+mj-lt"/>
                </a:rPr>
                <a:t>B</a:t>
              </a:r>
              <a:endParaRPr lang="en-US" dirty="0">
                <a:latin typeface="+mj-lt"/>
              </a:endParaRPr>
            </a:p>
          </p:txBody>
        </p:sp>
        <p:sp>
          <p:nvSpPr>
            <p:cNvPr id="39" name="TextBox 38">
              <a:extLst>
                <a:ext uri="{FF2B5EF4-FFF2-40B4-BE49-F238E27FC236}">
                  <a16:creationId xmlns:a16="http://schemas.microsoft.com/office/drawing/2014/main" id="{6BE471FF-ABE0-460C-BD2C-FD1D7B77F8DE}"/>
                </a:ext>
              </a:extLst>
            </p:cNvPr>
            <p:cNvSpPr txBox="1"/>
            <p:nvPr/>
          </p:nvSpPr>
          <p:spPr>
            <a:xfrm>
              <a:off x="2010192" y="4674176"/>
              <a:ext cx="386644" cy="523220"/>
            </a:xfrm>
            <a:prstGeom prst="rect">
              <a:avLst/>
            </a:prstGeom>
            <a:noFill/>
          </p:spPr>
          <p:txBody>
            <a:bodyPr wrap="none" rtlCol="0">
              <a:spAutoFit/>
            </a:bodyPr>
            <a:lstStyle/>
            <a:p>
              <a:r>
                <a:rPr lang="en-US" sz="2800" dirty="0">
                  <a:latin typeface="+mj-lt"/>
                </a:rPr>
                <a:t>A</a:t>
              </a:r>
              <a:endParaRPr lang="en-US" dirty="0">
                <a:latin typeface="+mj-lt"/>
              </a:endParaRPr>
            </a:p>
          </p:txBody>
        </p:sp>
        <p:sp>
          <p:nvSpPr>
            <p:cNvPr id="40" name="TextBox 39">
              <a:extLst>
                <a:ext uri="{FF2B5EF4-FFF2-40B4-BE49-F238E27FC236}">
                  <a16:creationId xmlns:a16="http://schemas.microsoft.com/office/drawing/2014/main" id="{F4C82B3E-5255-487A-8F41-F27335447F0F}"/>
                </a:ext>
              </a:extLst>
            </p:cNvPr>
            <p:cNvSpPr txBox="1"/>
            <p:nvPr/>
          </p:nvSpPr>
          <p:spPr>
            <a:xfrm>
              <a:off x="6894602" y="2790314"/>
              <a:ext cx="377026" cy="523220"/>
            </a:xfrm>
            <a:prstGeom prst="rect">
              <a:avLst/>
            </a:prstGeom>
            <a:noFill/>
          </p:spPr>
          <p:txBody>
            <a:bodyPr wrap="none" rtlCol="0">
              <a:spAutoFit/>
            </a:bodyPr>
            <a:lstStyle/>
            <a:p>
              <a:r>
                <a:rPr lang="en-US" sz="2800" dirty="0">
                  <a:latin typeface="+mj-lt"/>
                </a:rPr>
                <a:t>B</a:t>
              </a:r>
              <a:endParaRPr lang="en-US" dirty="0">
                <a:latin typeface="+mj-lt"/>
              </a:endParaRPr>
            </a:p>
          </p:txBody>
        </p:sp>
        <p:sp>
          <p:nvSpPr>
            <p:cNvPr id="41" name="TextBox 40">
              <a:extLst>
                <a:ext uri="{FF2B5EF4-FFF2-40B4-BE49-F238E27FC236}">
                  <a16:creationId xmlns:a16="http://schemas.microsoft.com/office/drawing/2014/main" id="{CCD8896D-BA8E-4924-ADB1-FEE5AA51C859}"/>
                </a:ext>
              </a:extLst>
            </p:cNvPr>
            <p:cNvSpPr txBox="1"/>
            <p:nvPr/>
          </p:nvSpPr>
          <p:spPr>
            <a:xfrm>
              <a:off x="6003069" y="2791042"/>
              <a:ext cx="386644" cy="523220"/>
            </a:xfrm>
            <a:prstGeom prst="rect">
              <a:avLst/>
            </a:prstGeom>
            <a:noFill/>
          </p:spPr>
          <p:txBody>
            <a:bodyPr wrap="none" rtlCol="0">
              <a:spAutoFit/>
            </a:bodyPr>
            <a:lstStyle/>
            <a:p>
              <a:r>
                <a:rPr lang="en-US" sz="2800" dirty="0">
                  <a:latin typeface="+mj-lt"/>
                </a:rPr>
                <a:t>A</a:t>
              </a:r>
              <a:endParaRPr lang="en-US" dirty="0">
                <a:latin typeface="+mj-lt"/>
              </a:endParaRPr>
            </a:p>
          </p:txBody>
        </p:sp>
        <p:sp>
          <p:nvSpPr>
            <p:cNvPr id="9" name="TextBox 8">
              <a:extLst>
                <a:ext uri="{FF2B5EF4-FFF2-40B4-BE49-F238E27FC236}">
                  <a16:creationId xmlns:a16="http://schemas.microsoft.com/office/drawing/2014/main" id="{185A676C-153F-4851-BA2A-F43916DB030F}"/>
                </a:ext>
              </a:extLst>
            </p:cNvPr>
            <p:cNvSpPr txBox="1"/>
            <p:nvPr/>
          </p:nvSpPr>
          <p:spPr>
            <a:xfrm>
              <a:off x="292928" y="4681288"/>
              <a:ext cx="1561838" cy="2308324"/>
            </a:xfrm>
            <a:prstGeom prst="rect">
              <a:avLst/>
            </a:prstGeom>
            <a:noFill/>
          </p:spPr>
          <p:txBody>
            <a:bodyPr wrap="none" rtlCol="0">
              <a:spAutoFit/>
            </a:bodyPr>
            <a:lstStyle/>
            <a:p>
              <a:r>
                <a:rPr lang="en-US" sz="2400" u="sng" dirty="0">
                  <a:latin typeface="+mj-lt"/>
                </a:rPr>
                <a:t>Portfolio of</a:t>
              </a:r>
            </a:p>
            <a:p>
              <a:endParaRPr lang="en-US" sz="2400" dirty="0">
                <a:latin typeface="+mj-lt"/>
              </a:endParaRPr>
            </a:p>
            <a:p>
              <a:r>
                <a:rPr lang="en-US" sz="2400" dirty="0">
                  <a:latin typeface="+mj-lt"/>
                </a:rPr>
                <a:t>Safe asset</a:t>
              </a:r>
            </a:p>
            <a:p>
              <a:endParaRPr lang="en-US" sz="2400" dirty="0">
                <a:latin typeface="+mj-lt"/>
              </a:endParaRPr>
            </a:p>
            <a:p>
              <a:r>
                <a:rPr lang="en-US" sz="2400" dirty="0">
                  <a:latin typeface="+mj-lt"/>
                </a:rPr>
                <a:t>Cash flow</a:t>
              </a:r>
              <a:br>
                <a:rPr lang="en-US" sz="2400" dirty="0">
                  <a:latin typeface="+mj-lt"/>
                </a:rPr>
              </a:br>
              <a:r>
                <a:rPr lang="en-US" sz="2400" dirty="0">
                  <a:latin typeface="+mj-lt"/>
                </a:rPr>
                <a:t>asset</a:t>
              </a:r>
            </a:p>
          </p:txBody>
        </p:sp>
        <p:sp>
          <p:nvSpPr>
            <p:cNvPr id="36" name="TextBox 35">
              <a:extLst>
                <a:ext uri="{FF2B5EF4-FFF2-40B4-BE49-F238E27FC236}">
                  <a16:creationId xmlns:a16="http://schemas.microsoft.com/office/drawing/2014/main" id="{44C50657-A8DB-448A-81A2-8093213F8FD9}"/>
                </a:ext>
              </a:extLst>
            </p:cNvPr>
            <p:cNvSpPr txBox="1"/>
            <p:nvPr/>
          </p:nvSpPr>
          <p:spPr>
            <a:xfrm>
              <a:off x="6554839" y="5524293"/>
              <a:ext cx="1007199" cy="461665"/>
            </a:xfrm>
            <a:prstGeom prst="rect">
              <a:avLst/>
            </a:prstGeom>
            <a:noFill/>
          </p:spPr>
          <p:txBody>
            <a:bodyPr wrap="none" rtlCol="0">
              <a:spAutoFit/>
            </a:bodyPr>
            <a:lstStyle/>
            <a:p>
              <a:r>
                <a:rPr lang="en-US" sz="2400" dirty="0">
                  <a:solidFill>
                    <a:schemeClr val="bg1"/>
                  </a:solidFill>
                  <a:latin typeface="+mj-lt"/>
                </a:rPr>
                <a:t>shocks</a:t>
              </a:r>
            </a:p>
          </p:txBody>
        </p:sp>
        <p:sp>
          <p:nvSpPr>
            <p:cNvPr id="42" name="TextBox 41">
              <a:extLst>
                <a:ext uri="{FF2B5EF4-FFF2-40B4-BE49-F238E27FC236}">
                  <a16:creationId xmlns:a16="http://schemas.microsoft.com/office/drawing/2014/main" id="{CC139E5C-B903-4F1C-A1D7-A67CD9D2E2F5}"/>
                </a:ext>
              </a:extLst>
            </p:cNvPr>
            <p:cNvSpPr txBox="1"/>
            <p:nvPr/>
          </p:nvSpPr>
          <p:spPr>
            <a:xfrm>
              <a:off x="5802999" y="8430239"/>
              <a:ext cx="1007199" cy="461665"/>
            </a:xfrm>
            <a:prstGeom prst="rect">
              <a:avLst/>
            </a:prstGeom>
            <a:noFill/>
          </p:spPr>
          <p:txBody>
            <a:bodyPr wrap="none" rtlCol="0">
              <a:spAutoFit/>
            </a:bodyPr>
            <a:lstStyle/>
            <a:p>
              <a:r>
                <a:rPr lang="en-US" sz="2400" dirty="0">
                  <a:solidFill>
                    <a:schemeClr val="bg1"/>
                  </a:solidFill>
                  <a:latin typeface="+mj-lt"/>
                </a:rPr>
                <a:t>shocks</a:t>
              </a:r>
            </a:p>
          </p:txBody>
        </p:sp>
        <p:sp>
          <p:nvSpPr>
            <p:cNvPr id="10" name="TextBox 9">
              <a:extLst>
                <a:ext uri="{FF2B5EF4-FFF2-40B4-BE49-F238E27FC236}">
                  <a16:creationId xmlns:a16="http://schemas.microsoft.com/office/drawing/2014/main" id="{04C2F689-C716-4244-BDE1-5E42E94F68BA}"/>
                </a:ext>
              </a:extLst>
            </p:cNvPr>
            <p:cNvSpPr txBox="1"/>
            <p:nvPr/>
          </p:nvSpPr>
          <p:spPr>
            <a:xfrm>
              <a:off x="10726450" y="2829073"/>
              <a:ext cx="2300246" cy="5940088"/>
            </a:xfrm>
            <a:prstGeom prst="rect">
              <a:avLst/>
            </a:prstGeom>
            <a:noFill/>
          </p:spPr>
          <p:txBody>
            <a:bodyPr wrap="square" rtlCol="0">
              <a:spAutoFit/>
            </a:bodyPr>
            <a:lstStyle/>
            <a:p>
              <a:r>
                <a:rPr lang="en-US" sz="3600" dirty="0"/>
                <a:t>…</a:t>
              </a:r>
            </a:p>
            <a:p>
              <a:endParaRPr lang="en-US" sz="3600" dirty="0"/>
            </a:p>
            <a:p>
              <a:endParaRPr lang="en-US" sz="3600" dirty="0"/>
            </a:p>
            <a:p>
              <a:endParaRPr lang="en-US" sz="3600" dirty="0"/>
            </a:p>
            <a:p>
              <a:endParaRPr lang="en-US" sz="2000" dirty="0"/>
            </a:p>
            <a:p>
              <a:r>
                <a:rPr lang="en-US" sz="3600" dirty="0"/>
                <a:t>…</a:t>
              </a:r>
            </a:p>
            <a:p>
              <a:endParaRPr lang="en-US" sz="3600" dirty="0"/>
            </a:p>
            <a:p>
              <a:endParaRPr lang="en-US" sz="3600" dirty="0"/>
            </a:p>
            <a:p>
              <a:endParaRPr lang="en-US" sz="3600" dirty="0"/>
            </a:p>
            <a:p>
              <a:endParaRPr lang="en-US" sz="3200" dirty="0"/>
            </a:p>
            <a:p>
              <a:r>
                <a:rPr lang="en-US" sz="3600" dirty="0"/>
                <a:t>…</a:t>
              </a:r>
            </a:p>
          </p:txBody>
        </p:sp>
      </p:grpSp>
      <p:sp>
        <p:nvSpPr>
          <p:cNvPr id="11" name="TextBox 10">
            <a:extLst>
              <a:ext uri="{FF2B5EF4-FFF2-40B4-BE49-F238E27FC236}">
                <a16:creationId xmlns:a16="http://schemas.microsoft.com/office/drawing/2014/main" id="{E2D96FF6-253A-5CBE-0BA2-33F02043C876}"/>
              </a:ext>
            </a:extLst>
          </p:cNvPr>
          <p:cNvSpPr txBox="1"/>
          <p:nvPr/>
        </p:nvSpPr>
        <p:spPr>
          <a:xfrm>
            <a:off x="11987092" y="1459966"/>
            <a:ext cx="353654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mj-lt"/>
              </a:rPr>
              <a:t>Based on </a:t>
            </a:r>
            <a:r>
              <a:rPr lang="en-US" sz="2400" dirty="0" err="1">
                <a:latin typeface="+mj-lt"/>
              </a:rPr>
              <a:t>BruMerSan</a:t>
            </a:r>
            <a:r>
              <a:rPr lang="en-US" sz="2400" dirty="0">
                <a:latin typeface="+mj-lt"/>
              </a:rPr>
              <a:t> 2024 </a:t>
            </a:r>
            <a:br>
              <a:rPr lang="en-US" sz="2400" dirty="0">
                <a:latin typeface="+mj-lt"/>
              </a:rPr>
            </a:br>
            <a:r>
              <a:rPr lang="en-US" sz="2400" dirty="0">
                <a:latin typeface="+mj-lt"/>
              </a:rPr>
              <a:t>“Safe Assets”</a:t>
            </a:r>
          </a:p>
        </p:txBody>
      </p:sp>
    </p:spTree>
    <p:extLst>
      <p:ext uri="{BB962C8B-B14F-4D97-AF65-F5344CB8AC3E}">
        <p14:creationId xmlns:p14="http://schemas.microsoft.com/office/powerpoint/2010/main" val="567472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36451-B9BC-11F7-0E4B-FC20AF3845A1}"/>
              </a:ext>
            </a:extLst>
          </p:cNvPr>
          <p:cNvSpPr>
            <a:spLocks noGrp="1"/>
          </p:cNvSpPr>
          <p:nvPr>
            <p:ph idx="1"/>
          </p:nvPr>
        </p:nvSpPr>
        <p:spPr/>
        <p:txBody>
          <a:bodyPr/>
          <a:lstStyle/>
          <a:p>
            <a:r>
              <a:rPr lang="en-US" dirty="0"/>
              <a:t>2 Country Model Setup with Safe Assets</a:t>
            </a:r>
          </a:p>
          <a:p>
            <a:endParaRPr lang="en-US" dirty="0"/>
          </a:p>
          <a:p>
            <a:r>
              <a:rPr lang="en-US" dirty="0"/>
              <a:t>Safe Assets Issuance Exorbitant </a:t>
            </a:r>
            <a:r>
              <a:rPr lang="en-US" b="1" dirty="0">
                <a:solidFill>
                  <a:srgbClr val="589390"/>
                </a:solidFill>
              </a:rPr>
              <a:t>Privilege</a:t>
            </a:r>
          </a:p>
          <a:p>
            <a:pPr lvl="1"/>
            <a:r>
              <a:rPr lang="en-US" dirty="0"/>
              <a:t>Contrasting Steady States across different Risk Environments</a:t>
            </a:r>
          </a:p>
          <a:p>
            <a:pPr lvl="1"/>
            <a:r>
              <a:rPr lang="en-US" dirty="0"/>
              <a:t>Transition after Risk Shock</a:t>
            </a:r>
          </a:p>
          <a:p>
            <a:pPr lvl="1"/>
            <a:endParaRPr lang="en-US" dirty="0"/>
          </a:p>
          <a:p>
            <a:r>
              <a:rPr lang="en-US" b="1" dirty="0"/>
              <a:t>Safe Asset </a:t>
            </a:r>
            <a:r>
              <a:rPr lang="en-US" b="1" dirty="0">
                <a:solidFill>
                  <a:srgbClr val="589390"/>
                </a:solidFill>
              </a:rPr>
              <a:t>Burden</a:t>
            </a:r>
            <a:r>
              <a:rPr lang="en-US" b="1" dirty="0"/>
              <a:t> due to Exchange Rate Appreciation</a:t>
            </a:r>
          </a:p>
          <a:p>
            <a:pPr lvl="1"/>
            <a:r>
              <a:rPr lang="en-US" b="1" dirty="0"/>
              <a:t>Home bias</a:t>
            </a:r>
            <a:r>
              <a:rPr lang="en-US" dirty="0"/>
              <a:t> in consumption basket</a:t>
            </a:r>
          </a:p>
          <a:p>
            <a:pPr lvl="1"/>
            <a:r>
              <a:rPr lang="en-US" b="1" dirty="0"/>
              <a:t>Price stickiness</a:t>
            </a:r>
            <a:r>
              <a:rPr lang="en-US" dirty="0"/>
              <a:t> (and utilization /output gap)</a:t>
            </a:r>
          </a:p>
          <a:p>
            <a:pPr lvl="1"/>
            <a:endParaRPr lang="en-US" dirty="0"/>
          </a:p>
          <a:p>
            <a:endParaRPr lang="en-US" dirty="0"/>
          </a:p>
        </p:txBody>
      </p:sp>
      <p:sp>
        <p:nvSpPr>
          <p:cNvPr id="3" name="Slide Number Placeholder 2">
            <a:extLst>
              <a:ext uri="{FF2B5EF4-FFF2-40B4-BE49-F238E27FC236}">
                <a16:creationId xmlns:a16="http://schemas.microsoft.com/office/drawing/2014/main" id="{DCAE194D-D6FD-1AEF-CC40-18F1AE1CB501}"/>
              </a:ext>
            </a:extLst>
          </p:cNvPr>
          <p:cNvSpPr>
            <a:spLocks noGrp="1"/>
          </p:cNvSpPr>
          <p:nvPr>
            <p:ph type="sldNum" sz="quarter" idx="12"/>
          </p:nvPr>
        </p:nvSpPr>
        <p:spPr/>
        <p:txBody>
          <a:bodyPr/>
          <a:lstStyle/>
          <a:p>
            <a:fld id="{DDE82227-37B3-43BC-ADC8-5578DB9E1C27}" type="slidenum">
              <a:rPr lang="en-US" smtClean="0"/>
              <a:t>60</a:t>
            </a:fld>
            <a:endParaRPr lang="en-US"/>
          </a:p>
        </p:txBody>
      </p:sp>
      <p:sp>
        <p:nvSpPr>
          <p:cNvPr id="4" name="Title 3">
            <a:extLst>
              <a:ext uri="{FF2B5EF4-FFF2-40B4-BE49-F238E27FC236}">
                <a16:creationId xmlns:a16="http://schemas.microsoft.com/office/drawing/2014/main" id="{4B31DA64-8246-65FD-5524-F17A56B7F8A6}"/>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867388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AC2A27-667A-EAAF-7078-BC07289BA3A5}"/>
              </a:ext>
            </a:extLst>
          </p:cNvPr>
          <p:cNvSpPr>
            <a:spLocks noGrp="1"/>
          </p:cNvSpPr>
          <p:nvPr>
            <p:ph idx="1"/>
          </p:nvPr>
        </p:nvSpPr>
        <p:spPr/>
        <p:txBody>
          <a:bodyPr/>
          <a:lstStyle/>
          <a:p>
            <a:r>
              <a:rPr lang="en-US" dirty="0"/>
              <a:t>Both countries are safe asset producers</a:t>
            </a:r>
          </a:p>
          <a:p>
            <a:endParaRPr lang="en-US" dirty="0"/>
          </a:p>
          <a:p>
            <a:r>
              <a:rPr lang="en-US" dirty="0"/>
              <a:t>Size difference … not so relevant</a:t>
            </a:r>
          </a:p>
          <a:p>
            <a:endParaRPr lang="en-US" dirty="0"/>
          </a:p>
          <a:p>
            <a:r>
              <a:rPr lang="en-US" dirty="0"/>
              <a:t>Home consumption bias difference</a:t>
            </a:r>
          </a:p>
          <a:p>
            <a:pPr lvl="1"/>
            <a:r>
              <a:rPr lang="en-US" dirty="0"/>
              <a:t>American can easily only consume US products</a:t>
            </a:r>
          </a:p>
          <a:p>
            <a:pPr lvl="1"/>
            <a:r>
              <a:rPr lang="en-US" dirty="0"/>
              <a:t>Swiss can not so easily</a:t>
            </a:r>
          </a:p>
          <a:p>
            <a:pPr lvl="1"/>
            <a:endParaRPr lang="en-US" dirty="0"/>
          </a:p>
        </p:txBody>
      </p:sp>
      <p:sp>
        <p:nvSpPr>
          <p:cNvPr id="3" name="Slide Number Placeholder 2">
            <a:extLst>
              <a:ext uri="{FF2B5EF4-FFF2-40B4-BE49-F238E27FC236}">
                <a16:creationId xmlns:a16="http://schemas.microsoft.com/office/drawing/2014/main" id="{ACA35F72-E768-C4EE-A7BD-59ABC0641C2A}"/>
              </a:ext>
            </a:extLst>
          </p:cNvPr>
          <p:cNvSpPr>
            <a:spLocks noGrp="1"/>
          </p:cNvSpPr>
          <p:nvPr>
            <p:ph type="sldNum" sz="quarter" idx="12"/>
          </p:nvPr>
        </p:nvSpPr>
        <p:spPr/>
        <p:txBody>
          <a:bodyPr/>
          <a:lstStyle/>
          <a:p>
            <a:fld id="{DDE82227-37B3-43BC-ADC8-5578DB9E1C27}" type="slidenum">
              <a:rPr lang="en-US" smtClean="0"/>
              <a:t>61</a:t>
            </a:fld>
            <a:endParaRPr lang="en-US"/>
          </a:p>
        </p:txBody>
      </p:sp>
      <p:sp>
        <p:nvSpPr>
          <p:cNvPr id="4" name="Title 3">
            <a:extLst>
              <a:ext uri="{FF2B5EF4-FFF2-40B4-BE49-F238E27FC236}">
                <a16:creationId xmlns:a16="http://schemas.microsoft.com/office/drawing/2014/main" id="{A7F2DDBA-6DA5-47E7-F027-40B7358789D4}"/>
              </a:ext>
            </a:extLst>
          </p:cNvPr>
          <p:cNvSpPr>
            <a:spLocks noGrp="1"/>
          </p:cNvSpPr>
          <p:nvPr>
            <p:ph type="title"/>
          </p:nvPr>
        </p:nvSpPr>
        <p:spPr/>
        <p:txBody>
          <a:bodyPr/>
          <a:lstStyle/>
          <a:p>
            <a:r>
              <a:rPr lang="en-US" dirty="0"/>
              <a:t>America vs. Switzerland</a:t>
            </a:r>
          </a:p>
        </p:txBody>
      </p:sp>
    </p:spTree>
    <p:extLst>
      <p:ext uri="{BB962C8B-B14F-4D97-AF65-F5344CB8AC3E}">
        <p14:creationId xmlns:p14="http://schemas.microsoft.com/office/powerpoint/2010/main" val="3113343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42E4CD-A903-9053-55EA-D728947E7379}"/>
                  </a:ext>
                </a:extLst>
              </p:cNvPr>
              <p:cNvSpPr>
                <a:spLocks noGrp="1"/>
              </p:cNvSpPr>
              <p:nvPr>
                <p:ph idx="1"/>
              </p:nvPr>
            </p:nvSpPr>
            <p:spPr>
              <a:xfrm>
                <a:off x="413172" y="1554522"/>
                <a:ext cx="15497386" cy="7500267"/>
              </a:xfrm>
            </p:spPr>
            <p:txBody>
              <a:bodyPr>
                <a:normAutofit/>
              </a:bodyPr>
              <a:lstStyle/>
              <a:p>
                <a:r>
                  <a:rPr lang="en-US" dirty="0"/>
                  <a:t>Country </a:t>
                </a:r>
                <a14:m>
                  <m:oMath xmlns:m="http://schemas.openxmlformats.org/officeDocument/2006/math">
                    <m:r>
                      <a:rPr lang="en-US" i="1" dirty="0" smtClean="0">
                        <a:latin typeface="Cambria Math" panose="02040503050406030204" pitchFamily="18" charset="0"/>
                      </a:rPr>
                      <m:t>𝑁</m:t>
                    </m:r>
                  </m:oMath>
                </a14:m>
                <a:r>
                  <a:rPr lang="en-US" dirty="0"/>
                  <a:t>’s citizens have preference for </a:t>
                </a:r>
                <a14:m>
                  <m:oMath xmlns:m="http://schemas.openxmlformats.org/officeDocument/2006/math">
                    <m:r>
                      <a:rPr lang="en-US" i="1" dirty="0" smtClean="0">
                        <a:latin typeface="Cambria Math" panose="02040503050406030204" pitchFamily="18" charset="0"/>
                      </a:rPr>
                      <m:t>𝑛</m:t>
                    </m:r>
                  </m:oMath>
                </a14:m>
                <a:r>
                  <a:rPr lang="en-US" dirty="0"/>
                  <a:t>uts (over </a:t>
                </a:r>
                <a14:m>
                  <m:oMath xmlns:m="http://schemas.openxmlformats.org/officeDocument/2006/math">
                    <m:r>
                      <a:rPr lang="en-US" i="1" dirty="0" smtClean="0">
                        <a:latin typeface="Cambria Math" panose="02040503050406030204" pitchFamily="18" charset="0"/>
                      </a:rPr>
                      <m:t>𝑠</m:t>
                    </m:r>
                  </m:oMath>
                </a14:m>
                <a:r>
                  <a:rPr lang="en-US" dirty="0"/>
                  <a:t>pices)</a:t>
                </a:r>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𝑁</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𝜛</m:t>
                                    </m:r>
                                  </m:num>
                                  <m:den>
                                    <m:r>
                                      <a:rPr lang="en-US" b="0" i="1" smtClean="0">
                                        <a:solidFill>
                                          <a:schemeClr val="tx1"/>
                                        </a:solidFill>
                                        <a:latin typeface="Cambria Math" panose="02040503050406030204" pitchFamily="18" charset="0"/>
                                        <a:ea typeface="Cambria Math" panose="02040503050406030204" pitchFamily="18" charset="0"/>
                                      </a:rPr>
                                      <m:t>2</m:t>
                                    </m:r>
                                  </m:den>
                                </m:f>
                                <m:sSubSup>
                                  <m:sSubSupPr>
                                    <m:ctrlPr>
                                      <a:rPr lang="en-US" b="0" i="1" smtClean="0">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i="1">
                                    <a:latin typeface="Cambria Math" panose="02040503050406030204" pitchFamily="18" charset="0"/>
                                  </a:rPr>
                                  <m:t>)</m:t>
                                </m:r>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r>
                                          <a:rPr lang="en-US" i="1">
                                            <a:latin typeface="Cambria Math" panose="02040503050406030204" pitchFamily="18" charset="0"/>
                                          </a:rPr>
                                          <m:t>−1</m:t>
                                        </m:r>
                                      </m:num>
                                      <m:den>
                                        <m:r>
                                          <a:rPr lang="en-US" i="1">
                                            <a:latin typeface="Cambria Math" panose="02040503050406030204" pitchFamily="18" charset="0"/>
                                          </a:rPr>
                                          <m:t>𝜀</m:t>
                                        </m:r>
                                      </m:den>
                                    </m:f>
                                  </m:e>
                                </m:box>
                              </m:sup>
                            </m:sSup>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𝜛</m:t>
                                    </m:r>
                                  </m:num>
                                  <m:den>
                                    <m:r>
                                      <a:rPr lang="en-US" i="1">
                                        <a:solidFill>
                                          <a:schemeClr val="tx1"/>
                                        </a:solidFill>
                                        <a:latin typeface="Cambria Math" panose="02040503050406030204" pitchFamily="18" charset="0"/>
                                        <a:ea typeface="Cambria Math" panose="02040503050406030204" pitchFamily="18" charset="0"/>
                                      </a:rPr>
                                      <m:t>2</m:t>
                                    </m:r>
                                  </m:den>
                                </m:f>
                                <m:sSubSup>
                                  <m:sSubSupPr>
                                    <m:ctrlPr>
                                      <a:rPr lang="en-US" b="0" i="1" smtClean="0">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𝑠</m:t>
                                    </m:r>
                                  </m:sup>
                                </m:sSubSup>
                                <m:r>
                                  <a:rPr lang="en-US" i="1">
                                    <a:latin typeface="Cambria Math" panose="02040503050406030204" pitchFamily="18" charset="0"/>
                                  </a:rPr>
                                  <m:t>)</m:t>
                                </m:r>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r>
                                          <a:rPr lang="en-US" i="1">
                                            <a:latin typeface="Cambria Math" panose="02040503050406030204" pitchFamily="18" charset="0"/>
                                          </a:rPr>
                                          <m:t>−1</m:t>
                                        </m:r>
                                      </m:num>
                                      <m:den>
                                        <m:r>
                                          <a:rPr lang="en-US" i="1">
                                            <a:latin typeface="Cambria Math" panose="02040503050406030204" pitchFamily="18" charset="0"/>
                                          </a:rPr>
                                          <m:t>𝜀</m:t>
                                        </m:r>
                                      </m:den>
                                    </m:f>
                                  </m:e>
                                </m:box>
                              </m:sup>
                            </m:sSup>
                          </m:e>
                        </m:d>
                      </m:e>
                      <m:sup>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𝜀</m:t>
                                </m:r>
                              </m:num>
                              <m:den>
                                <m:r>
                                  <a:rPr lang="en-US" i="1">
                                    <a:latin typeface="Cambria Math" panose="02040503050406030204" pitchFamily="18" charset="0"/>
                                  </a:rPr>
                                  <m:t>𝜀</m:t>
                                </m:r>
                                <m:r>
                                  <a:rPr lang="en-US" b="0" i="1" smtClean="0">
                                    <a:latin typeface="Cambria Math" panose="02040503050406030204" pitchFamily="18" charset="0"/>
                                  </a:rPr>
                                  <m:t>−1</m:t>
                                </m:r>
                              </m:den>
                            </m:f>
                          </m:e>
                        </m:box>
                      </m:sup>
                    </m:sSup>
                  </m:oMath>
                </a14:m>
                <a:r>
                  <a:rPr lang="en-US" dirty="0"/>
                  <a:t>	with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𝜛</m:t>
                    </m:r>
                  </m:oMath>
                </a14:m>
                <a:r>
                  <a:rPr lang="en-US" dirty="0"/>
                  <a:t>&gt;0</a:t>
                </a:r>
              </a:p>
              <a:p>
                <a:pPr lvl="1"/>
                <a:r>
                  <a:rPr lang="en-US" dirty="0"/>
                  <a:t>Countries </a:t>
                </a:r>
                <a14:m>
                  <m:oMath xmlns:m="http://schemas.openxmlformats.org/officeDocument/2006/math">
                    <m:r>
                      <a:rPr lang="en-US" i="1" dirty="0" smtClean="0">
                        <a:latin typeface="Cambria Math" panose="02040503050406030204" pitchFamily="18" charset="0"/>
                      </a:rPr>
                      <m:t>𝑁</m:t>
                    </m:r>
                  </m:oMath>
                </a14:m>
                <a:r>
                  <a:rPr lang="en-US" dirty="0"/>
                  <a:t> and </a:t>
                </a:r>
                <a14:m>
                  <m:oMath xmlns:m="http://schemas.openxmlformats.org/officeDocument/2006/math">
                    <m:r>
                      <a:rPr lang="en-US" i="1" dirty="0" smtClean="0">
                        <a:latin typeface="Cambria Math" panose="02040503050406030204" pitchFamily="18" charset="0"/>
                      </a:rPr>
                      <m:t>𝑆</m:t>
                    </m:r>
                  </m:oMath>
                </a14:m>
                <a:r>
                  <a:rPr lang="en-US" dirty="0"/>
                  <a:t> have different consumption basket (numeraire) </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increase, country </a:t>
                </a:r>
                <a14:m>
                  <m:oMath xmlns:m="http://schemas.openxmlformats.org/officeDocument/2006/math">
                    <m:r>
                      <a:rPr lang="en-US" i="1" dirty="0" smtClean="0">
                        <a:latin typeface="Cambria Math" panose="02040503050406030204" pitchFamily="18" charset="0"/>
                      </a:rPr>
                      <m:t>𝑁</m:t>
                    </m:r>
                  </m:oMath>
                </a14:m>
                <a:r>
                  <a:rPr lang="en-US" dirty="0"/>
                  <a:t> is wealthier due to low-interest safe asset demand … </a:t>
                </a:r>
              </a:p>
              <a:p>
                <a:r>
                  <a:rPr lang="en-US" dirty="0"/>
                  <a:t>Recall: capital share </a:t>
                </a:r>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𝑒𝑓𝑓𝑖𝑐𝑖𝑒𝑛𝑡</m:t>
                    </m:r>
                    <m:r>
                      <a:rPr lang="en-US" b="0" i="1" smtClean="0">
                        <a:latin typeface="Cambria Math" panose="02040503050406030204" pitchFamily="18" charset="0"/>
                      </a:rPr>
                      <m:t>, </m:t>
                    </m:r>
                    <m:r>
                      <a:rPr lang="en-US" b="0" i="1" smtClean="0">
                        <a:latin typeface="Cambria Math" panose="02040503050406030204" pitchFamily="18" charset="0"/>
                      </a:rPr>
                      <m:t>𝑡𝑖𝑙𝑡</m:t>
                    </m:r>
                    <m:r>
                      <a:rPr lang="en-US" b="0" i="1" smtClean="0">
                        <a:latin typeface="Cambria Math" panose="02040503050406030204" pitchFamily="18" charset="0"/>
                      </a:rPr>
                      <m:t>)</m:t>
                    </m:r>
                  </m:oMath>
                </a14:m>
                <a:endParaRPr lang="en-US" dirty="0"/>
              </a:p>
              <a:p>
                <a:pPr lvl="1"/>
                <a:r>
                  <a:rPr lang="en-US" dirty="0"/>
                  <a:t>Now, efficient is not simply maximized at </a:t>
                </a:r>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=1/2</m:t>
                    </m:r>
                  </m:oMath>
                </a14:m>
                <a:r>
                  <a:rPr lang="en-US" dirty="0"/>
                  <a:t> , but it depends on net worth share </a:t>
                </a:r>
                <a14:m>
                  <m:oMath xmlns:m="http://schemas.openxmlformats.org/officeDocument/2006/math">
                    <m:r>
                      <a:rPr lang="en-US" b="0" i="1" smtClean="0">
                        <a:latin typeface="Cambria Math" panose="02040503050406030204" pitchFamily="18" charset="0"/>
                      </a:rPr>
                      <m:t>𝜂</m:t>
                    </m:r>
                  </m:oMath>
                </a14:m>
                <a:endParaRPr lang="en-US" dirty="0"/>
              </a:p>
              <a:p>
                <a:pPr lvl="2"/>
                <a:r>
                  <a:rPr lang="en-US" dirty="0"/>
                  <a:t>As country A becomes wealthier, demand for apples rises due to bias </a:t>
                </a:r>
                <a:br>
                  <a:rPr lang="en-US" dirty="0"/>
                </a:br>
                <a:r>
                  <a:rPr lang="en-US" dirty="0"/>
                  <a:t>					(lower banana price only partially offset it.)</a:t>
                </a:r>
              </a:p>
              <a:p>
                <a:pPr lvl="1"/>
                <a:r>
                  <a:rPr lang="en-US" dirty="0"/>
                  <a:t>In extreme case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𝜛</m:t>
                    </m:r>
                    <m:r>
                      <a:rPr lang="en-US" b="0" i="1" smtClean="0">
                        <a:solidFill>
                          <a:srgbClr val="FF0000"/>
                        </a:solidFill>
                        <a:latin typeface="Cambria Math" panose="02040503050406030204" pitchFamily="18" charset="0"/>
                        <a:ea typeface="Cambria Math" panose="02040503050406030204" pitchFamily="18" charset="0"/>
                      </a:rPr>
                      <m:t>=1</m:t>
                    </m:r>
                  </m:oMath>
                </a14:m>
                <a:r>
                  <a:rPr lang="en-US" dirty="0"/>
                  <a:t>: Country A only likes apples</a:t>
                </a:r>
              </a:p>
              <a:p>
                <a:pPr lvl="2"/>
                <a:r>
                  <a:rPr lang="en-US" dirty="0"/>
                  <a:t>Efficient capital share = net worth share, </a:t>
                </a:r>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𝜂</m:t>
                    </m:r>
                  </m:oMath>
                </a14:m>
                <a:endParaRPr lang="en-US" dirty="0"/>
              </a:p>
              <a:p>
                <a:pPr lvl="2">
                  <a:buClrTx/>
                </a:pPr>
                <a:r>
                  <a:rPr lang="en-US" dirty="0">
                    <a:solidFill>
                      <a:schemeClr val="bg1">
                        <a:lumMod val="75000"/>
                      </a:schemeClr>
                    </a:solidFill>
                  </a:rPr>
                  <a:t>Efficient level shifts upward with increasing </a:t>
                </a:r>
                <a14:m>
                  <m:oMath xmlns:m="http://schemas.openxmlformats.org/officeDocument/2006/math">
                    <m:r>
                      <a:rPr lang="en-US" b="0" i="1" smtClean="0">
                        <a:solidFill>
                          <a:schemeClr val="bg1">
                            <a:lumMod val="75000"/>
                          </a:schemeClr>
                        </a:solidFill>
                        <a:latin typeface="Cambria Math" panose="02040503050406030204" pitchFamily="18" charset="0"/>
                      </a:rPr>
                      <m:t>𝜂</m:t>
                    </m:r>
                  </m:oMath>
                </a14:m>
                <a:r>
                  <a:rPr lang="en-US" dirty="0">
                    <a:solidFill>
                      <a:schemeClr val="bg1">
                        <a:lumMod val="75000"/>
                      </a:schemeClr>
                    </a:solidFill>
                  </a:rPr>
                  <a:t>, long-run level is determined solely by tilt</a:t>
                </a:r>
              </a:p>
              <a:p>
                <a:pPr lvl="2">
                  <a:buClrTx/>
                </a:pPr>
                <a:r>
                  <a:rPr lang="en-US" dirty="0">
                    <a:solidFill>
                      <a:schemeClr val="bg1">
                        <a:lumMod val="75000"/>
                      </a:schemeClr>
                    </a:solidFill>
                  </a:rPr>
                  <a:t>Effect of safe asset share on </a:t>
                </a:r>
                <a14:m>
                  <m:oMath xmlns:m="http://schemas.openxmlformats.org/officeDocument/2006/math">
                    <m:r>
                      <a:rPr lang="en-US" i="1">
                        <a:solidFill>
                          <a:schemeClr val="bg1">
                            <a:lumMod val="75000"/>
                          </a:schemeClr>
                        </a:solidFill>
                        <a:latin typeface="Cambria Math" panose="02040503050406030204" pitchFamily="18" charset="0"/>
                      </a:rPr>
                      <m:t>𝜂</m:t>
                    </m:r>
                    <m:r>
                      <a:rPr lang="en-US" i="1">
                        <a:solidFill>
                          <a:schemeClr val="bg1">
                            <a:lumMod val="75000"/>
                          </a:schemeClr>
                        </a:solidFill>
                        <a:latin typeface="Cambria Math" panose="02040503050406030204" pitchFamily="18" charset="0"/>
                      </a:rPr>
                      <m:t> </m:t>
                    </m:r>
                  </m:oMath>
                </a14:m>
                <a:r>
                  <a:rPr lang="en-US" dirty="0">
                    <a:solidFill>
                      <a:schemeClr val="bg1">
                        <a:lumMod val="75000"/>
                      </a:schemeClr>
                    </a:solidFill>
                  </a:rPr>
                  <a:t> and </a:t>
                </a:r>
                <a14:m>
                  <m:oMath xmlns:m="http://schemas.openxmlformats.org/officeDocument/2006/math">
                    <m:r>
                      <a:rPr lang="en-US" b="0" i="1" smtClean="0">
                        <a:solidFill>
                          <a:schemeClr val="bg1">
                            <a:lumMod val="75000"/>
                          </a:schemeClr>
                        </a:solidFill>
                        <a:latin typeface="Cambria Math" panose="02040503050406030204" pitchFamily="18" charset="0"/>
                      </a:rPr>
                      <m:t>𝜅</m:t>
                    </m:r>
                  </m:oMath>
                </a14:m>
                <a:r>
                  <a:rPr lang="en-US" dirty="0">
                    <a:solidFill>
                      <a:schemeClr val="bg1">
                        <a:lumMod val="75000"/>
                      </a:schemeClr>
                    </a:solidFill>
                  </a:rPr>
                  <a:t> larger than without home bias</a:t>
                </a:r>
              </a:p>
              <a:p>
                <a:pPr lvl="2"/>
                <a:endParaRPr lang="en-US" dirty="0"/>
              </a:p>
            </p:txBody>
          </p:sp>
        </mc:Choice>
        <mc:Fallback xmlns="">
          <p:sp>
            <p:nvSpPr>
              <p:cNvPr id="2" name="Content Placeholder 1">
                <a:extLst>
                  <a:ext uri="{FF2B5EF4-FFF2-40B4-BE49-F238E27FC236}">
                    <a16:creationId xmlns:a16="http://schemas.microsoft.com/office/drawing/2014/main" id="{3142E4CD-A903-9053-55EA-D728947E7379}"/>
                  </a:ext>
                </a:extLst>
              </p:cNvPr>
              <p:cNvSpPr>
                <a:spLocks noGrp="1" noRot="1" noChangeAspect="1" noMove="1" noResize="1" noEditPoints="1" noAdjustHandles="1" noChangeArrowheads="1" noChangeShapeType="1" noTextEdit="1"/>
              </p:cNvSpPr>
              <p:nvPr>
                <p:ph idx="1"/>
              </p:nvPr>
            </p:nvSpPr>
            <p:spPr>
              <a:xfrm>
                <a:off x="413172" y="1554522"/>
                <a:ext cx="15497386" cy="7500267"/>
              </a:xfrm>
              <a:blipFill>
                <a:blip r:embed="rId3"/>
                <a:stretch>
                  <a:fillRect l="-1062" t="-195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83FD22C-93F8-AB00-985C-A3ECA0199336}"/>
              </a:ext>
            </a:extLst>
          </p:cNvPr>
          <p:cNvSpPr>
            <a:spLocks noGrp="1"/>
          </p:cNvSpPr>
          <p:nvPr>
            <p:ph type="sldNum" sz="quarter" idx="12"/>
          </p:nvPr>
        </p:nvSpPr>
        <p:spPr/>
        <p:txBody>
          <a:bodyPr/>
          <a:lstStyle/>
          <a:p>
            <a:fld id="{DDE82227-37B3-43BC-ADC8-5578DB9E1C27}" type="slidenum">
              <a:rPr lang="en-US" smtClean="0"/>
              <a:t>62</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F28CEE04-624B-D471-C4B6-E2F5ABADC0B9}"/>
                  </a:ext>
                </a:extLst>
              </p:cNvPr>
              <p:cNvSpPr>
                <a:spLocks noGrp="1"/>
              </p:cNvSpPr>
              <p:nvPr>
                <p:ph type="title"/>
              </p:nvPr>
            </p:nvSpPr>
            <p:spPr/>
            <p:txBody>
              <a:bodyPr>
                <a:normAutofit/>
              </a:bodyPr>
              <a:lstStyle/>
              <a:p>
                <a:r>
                  <a:rPr lang="en-US" dirty="0">
                    <a:solidFill>
                      <a:srgbClr val="589390"/>
                    </a:solidFill>
                  </a:rPr>
                  <a:t>Home </a:t>
                </a:r>
                <a:r>
                  <a:rPr lang="en-US" dirty="0"/>
                  <a:t>Consumption </a:t>
                </a:r>
                <a:r>
                  <a:rPr lang="en-US" dirty="0">
                    <a:solidFill>
                      <a:srgbClr val="589390"/>
                    </a:solidFill>
                  </a:rPr>
                  <a:t>Bias</a:t>
                </a:r>
                <a:r>
                  <a:rPr lang="en-US" dirty="0"/>
                  <a:t> </a:t>
                </a:r>
                <a14:m>
                  <m:oMath xmlns:m="http://schemas.openxmlformats.org/officeDocument/2006/math">
                    <m:r>
                      <a:rPr lang="en-US" b="1" i="1" smtClean="0">
                        <a:latin typeface="Cambria Math" panose="02040503050406030204" pitchFamily="18" charset="0"/>
                      </a:rPr>
                      <m:t>⇒</m:t>
                    </m:r>
                  </m:oMath>
                </a14:m>
                <a:r>
                  <a:rPr lang="en-US" dirty="0"/>
                  <a:t> efficient </a:t>
                </a:r>
                <a14:m>
                  <m:oMath xmlns:m="http://schemas.openxmlformats.org/officeDocument/2006/math">
                    <m:r>
                      <a:rPr lang="en-US" b="1" i="1" smtClean="0">
                        <a:latin typeface="Cambria Math" panose="02040503050406030204" pitchFamily="18" charset="0"/>
                      </a:rPr>
                      <m:t>𝜿</m:t>
                    </m:r>
                  </m:oMath>
                </a14:m>
                <a:r>
                  <a:rPr lang="en-US" dirty="0"/>
                  <a:t> closer to </a:t>
                </a:r>
                <a14:m>
                  <m:oMath xmlns:m="http://schemas.openxmlformats.org/officeDocument/2006/math">
                    <m:r>
                      <a:rPr lang="en-US" b="1" i="1" smtClean="0">
                        <a:latin typeface="Cambria Math" panose="02040503050406030204" pitchFamily="18" charset="0"/>
                      </a:rPr>
                      <m:t>𝜼</m:t>
                    </m:r>
                  </m:oMath>
                </a14:m>
                <a:endParaRPr lang="en-US" dirty="0"/>
              </a:p>
            </p:txBody>
          </p:sp>
        </mc:Choice>
        <mc:Fallback xmlns="">
          <p:sp>
            <p:nvSpPr>
              <p:cNvPr id="4" name="Title 3">
                <a:extLst>
                  <a:ext uri="{FF2B5EF4-FFF2-40B4-BE49-F238E27FC236}">
                    <a16:creationId xmlns:a16="http://schemas.microsoft.com/office/drawing/2014/main" id="{F28CEE04-624B-D471-C4B6-E2F5ABADC0B9}"/>
                  </a:ext>
                </a:extLst>
              </p:cNvPr>
              <p:cNvSpPr>
                <a:spLocks noGrp="1" noRot="1" noChangeAspect="1" noMove="1" noResize="1" noEditPoints="1" noAdjustHandles="1" noChangeArrowheads="1" noChangeShapeType="1" noTextEdit="1"/>
              </p:cNvSpPr>
              <p:nvPr>
                <p:ph type="title"/>
              </p:nvPr>
            </p:nvSpPr>
            <p:spPr>
              <a:blipFill>
                <a:blip r:embed="rId4"/>
                <a:stretch>
                  <a:fillRect l="-1770" t="-1070" b="-11765"/>
                </a:stretch>
              </a:blipFill>
            </p:spPr>
            <p:txBody>
              <a:bodyPr/>
              <a:lstStyle/>
              <a:p>
                <a:r>
                  <a:rPr lang="en-US">
                    <a:noFill/>
                  </a:rPr>
                  <a:t> </a:t>
                </a:r>
              </a:p>
            </p:txBody>
          </p:sp>
        </mc:Fallback>
      </mc:AlternateContent>
    </p:spTree>
    <p:extLst>
      <p:ext uri="{BB962C8B-B14F-4D97-AF65-F5344CB8AC3E}">
        <p14:creationId xmlns:p14="http://schemas.microsoft.com/office/powerpoint/2010/main" val="3293167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72C6022-0C0B-9058-974B-878269A88EEF}"/>
                  </a:ext>
                </a:extLst>
              </p:cNvPr>
              <p:cNvSpPr>
                <a:spLocks noGrp="1"/>
              </p:cNvSpPr>
              <p:nvPr>
                <p:ph idx="1"/>
              </p:nvPr>
            </p:nvSpPr>
            <p:spPr>
              <a:xfrm>
                <a:off x="413172" y="1542648"/>
                <a:ext cx="15497386" cy="7017174"/>
              </a:xfrm>
            </p:spPr>
            <p:txBody>
              <a:bodyPr/>
              <a:lstStyle/>
              <a:p>
                <a:r>
                  <a:rPr lang="en-US" dirty="0"/>
                  <a:t>So far, country </a:t>
                </a:r>
                <a14:m>
                  <m:oMath xmlns:m="http://schemas.openxmlformats.org/officeDocument/2006/math">
                    <m:r>
                      <a:rPr lang="en-US" i="1" dirty="0" smtClean="0">
                        <a:latin typeface="Cambria Math" panose="02040503050406030204" pitchFamily="18" charset="0"/>
                      </a:rPr>
                      <m:t>𝑁</m:t>
                    </m:r>
                  </m:oMath>
                </a14:m>
                <a:r>
                  <a:rPr lang="en-US" dirty="0"/>
                  <a:t>’s funding costs declined as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rises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Positive effect</a:t>
                </a:r>
              </a:p>
              <a:p>
                <a:r>
                  <a:rPr lang="en-US" dirty="0"/>
                  <a:t>With </a:t>
                </a:r>
                <a:r>
                  <a:rPr lang="en-US" b="1" dirty="0">
                    <a:solidFill>
                      <a:srgbClr val="589390"/>
                    </a:solidFill>
                  </a:rPr>
                  <a:t>price stickiness</a:t>
                </a:r>
                <a:r>
                  <a:rPr lang="en-US" dirty="0"/>
                  <a:t>, exchange rate matters too</a:t>
                </a:r>
                <a:br>
                  <a:rPr lang="en-US" dirty="0"/>
                </a:br>
                <a:r>
                  <a:rPr lang="en-US" dirty="0"/>
                  <a:t>higher safe asset demand for country </a:t>
                </a:r>
                <a14:m>
                  <m:oMath xmlns:m="http://schemas.openxmlformats.org/officeDocument/2006/math">
                    <m:r>
                      <a:rPr lang="en-US" i="1" dirty="0" smtClean="0">
                        <a:latin typeface="Cambria Math" panose="02040503050406030204" pitchFamily="18" charset="0"/>
                      </a:rPr>
                      <m:t>𝑁</m:t>
                    </m:r>
                  </m:oMath>
                </a14:m>
                <a:r>
                  <a:rPr lang="en-US" dirty="0"/>
                  <a:t> debt </a:t>
                </a: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larger demand for </a:t>
                </a:r>
                <a14:m>
                  <m:oMath xmlns:m="http://schemas.openxmlformats.org/officeDocument/2006/math">
                    <m:r>
                      <a:rPr lang="en-US" i="1" dirty="0" smtClean="0">
                        <a:latin typeface="Cambria Math" panose="02040503050406030204" pitchFamily="18" charset="0"/>
                      </a:rPr>
                      <m:t>𝑁</m:t>
                    </m:r>
                  </m:oMath>
                </a14:m>
                <a:r>
                  <a:rPr lang="en-US" dirty="0"/>
                  <a:t> currency </a:t>
                </a:r>
                <a:br>
                  <a:rPr lang="en-US" dirty="0"/>
                </a:b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 currency appreciates</a:t>
                </a:r>
              </a:p>
              <a:p>
                <a:pPr lvl="1"/>
                <a:r>
                  <a:rPr lang="en-US" dirty="0"/>
                  <a:t>Strong currency hits export and favors imports</a:t>
                </a:r>
              </a:p>
              <a:p>
                <a:pPr lvl="1"/>
                <a:r>
                  <a:rPr lang="en-US" b="1" dirty="0"/>
                  <a:t>Output gap </a:t>
                </a:r>
                <a:r>
                  <a:rPr lang="en-US" dirty="0"/>
                  <a:t>becomes negative				</a:t>
                </a:r>
                <a:r>
                  <a:rPr lang="en-US"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Negative effect</a:t>
                </a:r>
                <a:endParaRPr lang="en-US" dirty="0"/>
              </a:p>
            </p:txBody>
          </p:sp>
        </mc:Choice>
        <mc:Fallback xmlns="">
          <p:sp>
            <p:nvSpPr>
              <p:cNvPr id="2" name="Content Placeholder 1">
                <a:extLst>
                  <a:ext uri="{FF2B5EF4-FFF2-40B4-BE49-F238E27FC236}">
                    <a16:creationId xmlns:a16="http://schemas.microsoft.com/office/drawing/2014/main" id="{F72C6022-0C0B-9058-974B-878269A88EEF}"/>
                  </a:ext>
                </a:extLst>
              </p:cNvPr>
              <p:cNvSpPr>
                <a:spLocks noGrp="1" noRot="1" noChangeAspect="1" noMove="1" noResize="1" noEditPoints="1" noAdjustHandles="1" noChangeArrowheads="1" noChangeShapeType="1" noTextEdit="1"/>
              </p:cNvSpPr>
              <p:nvPr>
                <p:ph idx="1"/>
              </p:nvPr>
            </p:nvSpPr>
            <p:spPr>
              <a:xfrm>
                <a:off x="413172" y="1542648"/>
                <a:ext cx="15497386" cy="7017174"/>
              </a:xfrm>
              <a:blipFill>
                <a:blip r:embed="rId2"/>
                <a:stretch>
                  <a:fillRect l="-1062" t="-20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7D35D2B-5900-6195-BB4D-E57B6D91E6BC}"/>
              </a:ext>
            </a:extLst>
          </p:cNvPr>
          <p:cNvSpPr>
            <a:spLocks noGrp="1"/>
          </p:cNvSpPr>
          <p:nvPr>
            <p:ph type="sldNum" sz="quarter" idx="12"/>
          </p:nvPr>
        </p:nvSpPr>
        <p:spPr/>
        <p:txBody>
          <a:bodyPr/>
          <a:lstStyle/>
          <a:p>
            <a:fld id="{DDE82227-37B3-43BC-ADC8-5578DB9E1C27}" type="slidenum">
              <a:rPr lang="en-US" smtClean="0"/>
              <a:t>63</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46E37DF2-FE80-D397-3DB4-5A10D3CDD4AC}"/>
                  </a:ext>
                </a:extLst>
              </p:cNvPr>
              <p:cNvSpPr>
                <a:spLocks noGrp="1"/>
              </p:cNvSpPr>
              <p:nvPr>
                <p:ph type="title"/>
              </p:nvPr>
            </p:nvSpPr>
            <p:spPr/>
            <p:txBody>
              <a:bodyPr/>
              <a:lstStyle/>
              <a:p>
                <a:r>
                  <a:rPr lang="en-US" dirty="0">
                    <a:solidFill>
                      <a:srgbClr val="589390"/>
                    </a:solidFill>
                  </a:rPr>
                  <a:t>Price Stickiness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Exchange Rate Distortions: Overview</a:t>
                </a:r>
              </a:p>
            </p:txBody>
          </p:sp>
        </mc:Choice>
        <mc:Fallback xmlns="">
          <p:sp>
            <p:nvSpPr>
              <p:cNvPr id="4" name="Title 3">
                <a:extLst>
                  <a:ext uri="{FF2B5EF4-FFF2-40B4-BE49-F238E27FC236}">
                    <a16:creationId xmlns:a16="http://schemas.microsoft.com/office/drawing/2014/main" id="{46E37DF2-FE80-D397-3DB4-5A10D3CDD4AC}"/>
                  </a:ext>
                </a:extLst>
              </p:cNvPr>
              <p:cNvSpPr>
                <a:spLocks noGrp="1" noRot="1" noChangeAspect="1" noMove="1" noResize="1" noEditPoints="1" noAdjustHandles="1" noChangeArrowheads="1" noChangeShapeType="1" noTextEdit="1"/>
              </p:cNvSpPr>
              <p:nvPr>
                <p:ph type="title"/>
              </p:nvPr>
            </p:nvSpPr>
            <p:spPr>
              <a:blipFill>
                <a:blip r:embed="rId3"/>
                <a:stretch>
                  <a:fillRect l="-1770" t="-1070" b="-11765"/>
                </a:stretch>
              </a:blipFill>
            </p:spPr>
            <p:txBody>
              <a:bodyPr/>
              <a:lstStyle/>
              <a:p>
                <a:r>
                  <a:rPr lang="en-US">
                    <a:noFill/>
                  </a:rPr>
                  <a:t> </a:t>
                </a:r>
              </a:p>
            </p:txBody>
          </p:sp>
        </mc:Fallback>
      </mc:AlternateContent>
    </p:spTree>
    <p:extLst>
      <p:ext uri="{BB962C8B-B14F-4D97-AF65-F5344CB8AC3E}">
        <p14:creationId xmlns:p14="http://schemas.microsoft.com/office/powerpoint/2010/main" val="1684200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5E53D74-4B52-9F0A-AAAD-51EE4821B6C8}"/>
                  </a:ext>
                </a:extLst>
              </p:cNvPr>
              <p:cNvSpPr>
                <a:spLocks noGrp="1"/>
              </p:cNvSpPr>
              <p:nvPr>
                <p:ph idx="1"/>
              </p:nvPr>
            </p:nvSpPr>
            <p:spPr/>
            <p:txBody>
              <a:bodyPr>
                <a:normAutofit/>
              </a:bodyPr>
              <a:lstStyle/>
              <a:p>
                <a:r>
                  <a:rPr lang="en-US" dirty="0"/>
                  <a:t>Prices are sticky in producers’ currency</a:t>
                </a:r>
              </a:p>
              <a:p>
                <a:pPr lvl="1"/>
                <a:r>
                  <a:rPr lang="en-US" dirty="0"/>
                  <a:t>Nut prices are sticky in country </a:t>
                </a:r>
                <a14:m>
                  <m:oMath xmlns:m="http://schemas.openxmlformats.org/officeDocument/2006/math">
                    <m:r>
                      <a:rPr lang="en-US" i="1" dirty="0" smtClean="0">
                        <a:latin typeface="Cambria Math" panose="02040503050406030204" pitchFamily="18" charset="0"/>
                      </a:rPr>
                      <m:t>𝑁</m:t>
                    </m:r>
                  </m:oMath>
                </a14:m>
                <a:r>
                  <a:rPr lang="en-US" dirty="0"/>
                  <a:t>, spices prices are sticky in country </a:t>
                </a:r>
                <a14:m>
                  <m:oMath xmlns:m="http://schemas.openxmlformats.org/officeDocument/2006/math">
                    <m:r>
                      <a:rPr lang="en-US" b="0" i="1" dirty="0" smtClean="0">
                        <a:latin typeface="Cambria Math" panose="02040503050406030204" pitchFamily="18" charset="0"/>
                      </a:rPr>
                      <m:t>𝑆</m:t>
                    </m:r>
                  </m:oMath>
                </a14:m>
                <a:endParaRPr lang="en-US" dirty="0"/>
              </a:p>
              <a:p>
                <a:r>
                  <a:rPr lang="en-US" dirty="0"/>
                  <a:t>Demand effect leads to output gap	</a:t>
                </a:r>
              </a:p>
              <a:p>
                <a:pPr lvl="1"/>
                <a:r>
                  <a:rPr lang="en-US" dirty="0"/>
                  <a:t> (over/under) utilization of capital stock</a:t>
                </a:r>
              </a:p>
              <a:p>
                <a:pPr lvl="1"/>
                <a:endParaRPr lang="en-US" dirty="0"/>
              </a:p>
              <a:p>
                <a:r>
                  <a:rPr lang="en-US" dirty="0"/>
                  <a:t>Contrast </a:t>
                </a:r>
                <a:r>
                  <a:rPr lang="en-US" b="1" dirty="0"/>
                  <a:t>two</a:t>
                </a:r>
                <a:r>
                  <a:rPr lang="en-US" dirty="0"/>
                  <a:t> extreme </a:t>
                </a:r>
                <a:r>
                  <a:rPr lang="en-US" b="1" dirty="0"/>
                  <a:t>cases</a:t>
                </a:r>
                <a:r>
                  <a:rPr lang="en-US" dirty="0"/>
                  <a:t>:</a:t>
                </a:r>
              </a:p>
              <a:p>
                <a:pPr lvl="3"/>
                <a:endParaRPr lang="en-US" dirty="0"/>
              </a:p>
              <a:p>
                <a:pPr lvl="1"/>
                <a:r>
                  <a:rPr lang="en-US" sz="3600" dirty="0"/>
                  <a:t>With perfect home bias		(America)</a:t>
                </a:r>
              </a:p>
              <a:p>
                <a:pPr lvl="3"/>
                <a:endParaRPr lang="en-US" sz="2800" dirty="0"/>
              </a:p>
              <a:p>
                <a:pPr lvl="1"/>
                <a:r>
                  <a:rPr lang="en-US" sz="3600" dirty="0"/>
                  <a:t>Without home bias 			(Switzerland)</a:t>
                </a:r>
              </a:p>
            </p:txBody>
          </p:sp>
        </mc:Choice>
        <mc:Fallback xmlns="">
          <p:sp>
            <p:nvSpPr>
              <p:cNvPr id="2" name="Content Placeholder 1">
                <a:extLst>
                  <a:ext uri="{FF2B5EF4-FFF2-40B4-BE49-F238E27FC236}">
                    <a16:creationId xmlns:a16="http://schemas.microsoft.com/office/drawing/2014/main" id="{35E53D74-4B52-9F0A-AAAD-51EE4821B6C8}"/>
                  </a:ext>
                </a:extLst>
              </p:cNvPr>
              <p:cNvSpPr>
                <a:spLocks noGrp="1" noRot="1" noChangeAspect="1" noMove="1" noResize="1" noEditPoints="1" noAdjustHandles="1" noChangeArrowheads="1" noChangeShapeType="1" noTextEdit="1"/>
              </p:cNvSpPr>
              <p:nvPr>
                <p:ph idx="1"/>
              </p:nvPr>
            </p:nvSpPr>
            <p:spPr>
              <a:blipFill>
                <a:blip r:embed="rId3"/>
                <a:stretch>
                  <a:fillRect l="-1062" t="-20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EF8D5D9-8E3C-B50A-E363-C97948891C63}"/>
              </a:ext>
            </a:extLst>
          </p:cNvPr>
          <p:cNvSpPr>
            <a:spLocks noGrp="1"/>
          </p:cNvSpPr>
          <p:nvPr>
            <p:ph type="sldNum" sz="quarter" idx="12"/>
          </p:nvPr>
        </p:nvSpPr>
        <p:spPr/>
        <p:txBody>
          <a:bodyPr/>
          <a:lstStyle/>
          <a:p>
            <a:fld id="{DDE82227-37B3-43BC-ADC8-5578DB9E1C27}" type="slidenum">
              <a:rPr lang="en-US" smtClean="0"/>
              <a:t>64</a:t>
            </a:fld>
            <a:endParaRPr lang="en-US"/>
          </a:p>
        </p:txBody>
      </p:sp>
      <p:sp>
        <p:nvSpPr>
          <p:cNvPr id="4" name="Title 3">
            <a:extLst>
              <a:ext uri="{FF2B5EF4-FFF2-40B4-BE49-F238E27FC236}">
                <a16:creationId xmlns:a16="http://schemas.microsoft.com/office/drawing/2014/main" id="{2BE70D25-8B98-1011-A1B3-B77C1E9FAB53}"/>
              </a:ext>
            </a:extLst>
          </p:cNvPr>
          <p:cNvSpPr>
            <a:spLocks noGrp="1"/>
          </p:cNvSpPr>
          <p:nvPr>
            <p:ph type="title"/>
          </p:nvPr>
        </p:nvSpPr>
        <p:spPr/>
        <p:txBody>
          <a:bodyPr/>
          <a:lstStyle/>
          <a:p>
            <a:r>
              <a:rPr lang="en-US" dirty="0"/>
              <a:t>Introducing Price Stickiness</a:t>
            </a:r>
          </a:p>
        </p:txBody>
      </p:sp>
    </p:spTree>
    <p:extLst>
      <p:ext uri="{BB962C8B-B14F-4D97-AF65-F5344CB8AC3E}">
        <p14:creationId xmlns:p14="http://schemas.microsoft.com/office/powerpoint/2010/main" val="2839415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5E53D74-4B52-9F0A-AAAD-51EE4821B6C8}"/>
                  </a:ext>
                </a:extLst>
              </p:cNvPr>
              <p:cNvSpPr>
                <a:spLocks noGrp="1"/>
              </p:cNvSpPr>
              <p:nvPr>
                <p:ph idx="1"/>
              </p:nvPr>
            </p:nvSpPr>
            <p:spPr>
              <a:xfrm>
                <a:off x="413171" y="1530772"/>
                <a:ext cx="16298789" cy="7724739"/>
              </a:xfrm>
            </p:spPr>
            <p:txBody>
              <a:bodyPr>
                <a:normAutofit/>
              </a:bodyPr>
              <a:lstStyle/>
              <a:p>
                <a:r>
                  <a:rPr lang="en-US" dirty="0"/>
                  <a:t>Relative price does not matter (no agent consumes both goods) </a:t>
                </a:r>
                <a:br>
                  <a:rPr lang="en-US" dirty="0"/>
                </a:br>
                <a:r>
                  <a:rPr lang="en-US" dirty="0"/>
                  <a:t>	no “marginal rate of substitution = relative price” condition</a:t>
                </a:r>
              </a:p>
              <a:p>
                <a:endParaRPr lang="en-US" dirty="0"/>
              </a:p>
              <a:p>
                <a:r>
                  <a:rPr lang="en-US" b="1" dirty="0">
                    <a:solidFill>
                      <a:srgbClr val="589390"/>
                    </a:solidFill>
                  </a:rPr>
                  <a:t>Irrelevance result: </a:t>
                </a:r>
                <a:r>
                  <a:rPr lang="en-US" dirty="0"/>
                  <a:t>Suppose identical monetary &amp; fiscal policy (same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𝐵</m:t>
                        </m:r>
                      </m:sup>
                    </m:sSup>
                  </m:oMath>
                </a14:m>
                <a:r>
                  <a:rPr lang="en-US" dirty="0"/>
                  <a:t> and same </a:t>
                </a:r>
                <a14:m>
                  <m:oMath xmlns:m="http://schemas.openxmlformats.org/officeDocument/2006/math">
                    <m:r>
                      <a:rPr lang="en-US" i="1" dirty="0" smtClean="0">
                        <a:latin typeface="Cambria Math" panose="02040503050406030204" pitchFamily="18" charset="0"/>
                      </a:rPr>
                      <m:t>𝑖</m:t>
                    </m:r>
                  </m:oMath>
                </a14:m>
                <a:r>
                  <a:rPr lang="en-US" dirty="0"/>
                  <a:t>). </a:t>
                </a:r>
                <a:br>
                  <a:rPr lang="en-US" dirty="0"/>
                </a:br>
                <a:r>
                  <a:rPr lang="en-US" dirty="0"/>
                  <a:t>Increase in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has</a:t>
                </a:r>
                <a:r>
                  <a:rPr lang="en-US" b="1" dirty="0"/>
                  <a:t> symmetric</a:t>
                </a:r>
                <a:r>
                  <a:rPr lang="en-US" dirty="0"/>
                  <a:t> aggregate demand effect in both countries. </a:t>
                </a:r>
                <a:br>
                  <a:rPr lang="en-US" dirty="0"/>
                </a:br>
                <a14:m>
                  <m:oMath xmlns:m="http://schemas.openxmlformats.org/officeDocument/2006/math">
                    <m:r>
                      <a:rPr lang="en-US" b="0" i="1" smtClean="0">
                        <a:latin typeface="Cambria Math" panose="02040503050406030204" pitchFamily="18" charset="0"/>
                      </a:rPr>
                      <m:t>⇒</m:t>
                    </m:r>
                  </m:oMath>
                </a14:m>
                <a:r>
                  <a:rPr lang="en-US" dirty="0"/>
                  <a:t> capital utilization in both countries falls by the same amount.</a:t>
                </a:r>
              </a:p>
              <a:p>
                <a:r>
                  <a:rPr lang="en-US" dirty="0"/>
                  <a:t>Hence, price stickiness has aggregate global effects</a:t>
                </a:r>
                <a:r>
                  <a:rPr lang="en-US" sz="3200" dirty="0"/>
                  <a:t> (everyone produces/consumes less)</a:t>
                </a:r>
                <a:r>
                  <a:rPr lang="en-US" dirty="0"/>
                  <a:t>, </a:t>
                </a:r>
                <a:br>
                  <a:rPr lang="en-US" dirty="0"/>
                </a:br>
                <a:r>
                  <a:rPr lang="en-US" dirty="0"/>
                  <a:t>No relative effects on the dynamics of wealth and capital shares.</a:t>
                </a:r>
              </a:p>
            </p:txBody>
          </p:sp>
        </mc:Choice>
        <mc:Fallback xmlns="">
          <p:sp>
            <p:nvSpPr>
              <p:cNvPr id="2" name="Content Placeholder 1">
                <a:extLst>
                  <a:ext uri="{FF2B5EF4-FFF2-40B4-BE49-F238E27FC236}">
                    <a16:creationId xmlns:a16="http://schemas.microsoft.com/office/drawing/2014/main" id="{35E53D74-4B52-9F0A-AAAD-51EE4821B6C8}"/>
                  </a:ext>
                </a:extLst>
              </p:cNvPr>
              <p:cNvSpPr>
                <a:spLocks noGrp="1" noRot="1" noChangeAspect="1" noMove="1" noResize="1" noEditPoints="1" noAdjustHandles="1" noChangeArrowheads="1" noChangeShapeType="1" noTextEdit="1"/>
              </p:cNvSpPr>
              <p:nvPr>
                <p:ph idx="1"/>
              </p:nvPr>
            </p:nvSpPr>
            <p:spPr>
              <a:xfrm>
                <a:off x="413171" y="1530772"/>
                <a:ext cx="16298789" cy="7724739"/>
              </a:xfrm>
              <a:blipFill>
                <a:blip r:embed="rId3"/>
                <a:stretch>
                  <a:fillRect l="-1010" t="-189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EF8D5D9-8E3C-B50A-E363-C97948891C63}"/>
              </a:ext>
            </a:extLst>
          </p:cNvPr>
          <p:cNvSpPr>
            <a:spLocks noGrp="1"/>
          </p:cNvSpPr>
          <p:nvPr>
            <p:ph type="sldNum" sz="quarter" idx="12"/>
          </p:nvPr>
        </p:nvSpPr>
        <p:spPr/>
        <p:txBody>
          <a:bodyPr/>
          <a:lstStyle/>
          <a:p>
            <a:fld id="{DDE82227-37B3-43BC-ADC8-5578DB9E1C27}" type="slidenum">
              <a:rPr lang="en-US" smtClean="0"/>
              <a:t>65</a:t>
            </a:fld>
            <a:endParaRPr lang="en-US"/>
          </a:p>
        </p:txBody>
      </p:sp>
      <p:sp>
        <p:nvSpPr>
          <p:cNvPr id="4" name="Title 3">
            <a:extLst>
              <a:ext uri="{FF2B5EF4-FFF2-40B4-BE49-F238E27FC236}">
                <a16:creationId xmlns:a16="http://schemas.microsoft.com/office/drawing/2014/main" id="{2BE70D25-8B98-1011-A1B3-B77C1E9FAB53}"/>
              </a:ext>
            </a:extLst>
          </p:cNvPr>
          <p:cNvSpPr>
            <a:spLocks noGrp="1"/>
          </p:cNvSpPr>
          <p:nvPr>
            <p:ph type="title"/>
          </p:nvPr>
        </p:nvSpPr>
        <p:spPr/>
        <p:txBody>
          <a:bodyPr/>
          <a:lstStyle/>
          <a:p>
            <a:r>
              <a:rPr lang="en-US" dirty="0"/>
              <a:t>1. Price Stickiness </a:t>
            </a:r>
            <a:r>
              <a:rPr lang="en-US" dirty="0">
                <a:solidFill>
                  <a:srgbClr val="589390"/>
                </a:solidFill>
              </a:rPr>
              <a:t>with</a:t>
            </a:r>
            <a:r>
              <a:rPr lang="en-US" dirty="0"/>
              <a:t> Perfect Home Bias</a:t>
            </a:r>
            <a:r>
              <a:rPr lang="en-US" b="0" dirty="0"/>
              <a:t> (N=America)</a:t>
            </a:r>
          </a:p>
        </p:txBody>
      </p:sp>
    </p:spTree>
    <p:extLst>
      <p:ext uri="{BB962C8B-B14F-4D97-AF65-F5344CB8AC3E}">
        <p14:creationId xmlns:p14="http://schemas.microsoft.com/office/powerpoint/2010/main" val="13062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5E53D74-4B52-9F0A-AAAD-51EE4821B6C8}"/>
                  </a:ext>
                </a:extLst>
              </p:cNvPr>
              <p:cNvSpPr>
                <a:spLocks noGrp="1"/>
              </p:cNvSpPr>
              <p:nvPr>
                <p:ph idx="1"/>
              </p:nvPr>
            </p:nvSpPr>
            <p:spPr/>
            <p:txBody>
              <a:bodyPr>
                <a:normAutofit/>
              </a:bodyPr>
              <a:lstStyle/>
              <a:p>
                <a:r>
                  <a:rPr lang="en-US" dirty="0"/>
                  <a:t>Increase in safe asset demand for </a:t>
                </a:r>
                <a14:m>
                  <m:oMath xmlns:m="http://schemas.openxmlformats.org/officeDocument/2006/math">
                    <m:r>
                      <a:rPr lang="en-US" b="0" i="1" dirty="0" smtClean="0">
                        <a:latin typeface="Cambria Math" panose="02040503050406030204" pitchFamily="18" charset="0"/>
                      </a:rPr>
                      <m:t>𝑁</m:t>
                    </m:r>
                  </m:oMath>
                </a14:m>
                <a:r>
                  <a:rPr lang="en-US" dirty="0"/>
                  <a:t>’s debt </a:t>
                </a:r>
                <a:br>
                  <a:rPr lang="en-US" dirty="0"/>
                </a:b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𝑁</m:t>
                    </m:r>
                  </m:oMath>
                </a14:m>
                <a:r>
                  <a:rPr lang="en-US" dirty="0"/>
                  <a:t>’s exchange rate appreciates, apples-to-banana price increases</a:t>
                </a:r>
                <a:br>
                  <a:rPr lang="en-US" dirty="0"/>
                </a:br>
                <a14:m>
                  <m:oMath xmlns:m="http://schemas.openxmlformats.org/officeDocument/2006/math">
                    <m:r>
                      <a:rPr lang="en-US" b="0" i="1" smtClean="0">
                        <a:latin typeface="Cambria Math" panose="02040503050406030204" pitchFamily="18" charset="0"/>
                      </a:rPr>
                      <m:t>⇒</m:t>
                    </m:r>
                  </m:oMath>
                </a14:m>
                <a:r>
                  <a:rPr lang="en-US" dirty="0"/>
                  <a:t> relative demand shift of expenditures btw apples and bananas. </a:t>
                </a:r>
                <a:br>
                  <a:rPr lang="en-US" dirty="0"/>
                </a:br>
                <a14:m>
                  <m:oMath xmlns:m="http://schemas.openxmlformats.org/officeDocument/2006/math">
                    <m:r>
                      <a:rPr lang="en-US" i="1">
                        <a:latin typeface="Cambria Math" panose="02040503050406030204" pitchFamily="18" charset="0"/>
                      </a:rPr>
                      <m:t>⇒</m:t>
                    </m:r>
                  </m:oMath>
                </a14:m>
                <a:r>
                  <a:rPr lang="en-US" dirty="0"/>
                  <a:t> degree depends on </a:t>
                </a:r>
                <a:r>
                  <a:rPr lang="en-US" b="1" dirty="0"/>
                  <a:t>elasticity of substitution </a:t>
                </a:r>
                <a14:m>
                  <m:oMath xmlns:m="http://schemas.openxmlformats.org/officeDocument/2006/math">
                    <m:r>
                      <a:rPr lang="en-US" b="1" i="1" smtClean="0">
                        <a:latin typeface="Cambria Math" panose="02040503050406030204" pitchFamily="18" charset="0"/>
                      </a:rPr>
                      <m:t>𝜺</m:t>
                    </m:r>
                  </m:oMath>
                </a14:m>
                <a:r>
                  <a:rPr lang="en-US" dirty="0"/>
                  <a:t>:</a:t>
                </a:r>
              </a:p>
              <a:p>
                <a:pPr lvl="1"/>
                <a14:m>
                  <m:oMath xmlns:m="http://schemas.openxmlformats.org/officeDocument/2006/math">
                    <m:r>
                      <a:rPr lang="en-US" b="1" i="1">
                        <a:solidFill>
                          <a:srgbClr val="589390"/>
                        </a:solidFill>
                        <a:latin typeface="Cambria Math" panose="02040503050406030204" pitchFamily="18" charset="0"/>
                      </a:rPr>
                      <m:t>𝜺</m:t>
                    </m:r>
                  </m:oMath>
                </a14:m>
                <a:r>
                  <a:rPr lang="en-US" b="1" dirty="0">
                    <a:solidFill>
                      <a:srgbClr val="589390"/>
                    </a:solidFill>
                  </a:rPr>
                  <a:t> is small -	close complements: 	</a:t>
                </a:r>
                <a:br>
                  <a:rPr lang="en-US" dirty="0"/>
                </a:br>
                <a:r>
                  <a:rPr lang="en-US" dirty="0"/>
                  <a:t>relative expenditure on apples rises </a:t>
                </a:r>
                <a:br>
                  <a:rPr lang="en-US" dirty="0"/>
                </a:br>
                <a14:m>
                  <m:oMath xmlns:m="http://schemas.openxmlformats.org/officeDocument/2006/math">
                    <m:r>
                      <a:rPr lang="en-US" i="1">
                        <a:latin typeface="Cambria Math" panose="02040503050406030204" pitchFamily="18" charset="0"/>
                      </a:rPr>
                      <m:t>⇒</m:t>
                    </m:r>
                  </m:oMath>
                </a14:m>
                <a:r>
                  <a:rPr lang="en-US" dirty="0"/>
                  <a:t> on net, benefits </a:t>
                </a:r>
                <a14:m>
                  <m:oMath xmlns:m="http://schemas.openxmlformats.org/officeDocument/2006/math">
                    <m:r>
                      <a:rPr lang="en-US" b="0" i="1" dirty="0" smtClean="0">
                        <a:latin typeface="Cambria Math" panose="02040503050406030204" pitchFamily="18" charset="0"/>
                      </a:rPr>
                      <m:t>𝑁</m:t>
                    </m:r>
                  </m:oMath>
                </a14:m>
                <a:r>
                  <a:rPr lang="en-US" dirty="0"/>
                  <a:t>-producers relative to </a:t>
                </a:r>
                <a14:m>
                  <m:oMath xmlns:m="http://schemas.openxmlformats.org/officeDocument/2006/math">
                    <m:r>
                      <a:rPr lang="en-US" b="0" i="1" dirty="0" smtClean="0">
                        <a:latin typeface="Cambria Math" panose="02040503050406030204" pitchFamily="18" charset="0"/>
                      </a:rPr>
                      <m:t>𝑆</m:t>
                    </m:r>
                  </m:oMath>
                </a14:m>
                <a:r>
                  <a:rPr lang="en-US" dirty="0"/>
                  <a:t>-producers</a:t>
                </a:r>
                <a:br>
                  <a:rPr lang="en-US" dirty="0"/>
                </a:br>
                <a14:m>
                  <m:oMath xmlns:m="http://schemas.openxmlformats.org/officeDocument/2006/math">
                    <m:r>
                      <a:rPr lang="en-US" i="1" smtClean="0">
                        <a:latin typeface="Cambria Math" panose="02040503050406030204" pitchFamily="18" charset="0"/>
                      </a:rPr>
                      <m:t>⇒</m:t>
                    </m:r>
                  </m:oMath>
                </a14:m>
                <a:r>
                  <a:rPr lang="en-US" dirty="0"/>
                  <a:t> capital demand in </a:t>
                </a:r>
                <a14:m>
                  <m:oMath xmlns:m="http://schemas.openxmlformats.org/officeDocument/2006/math">
                    <m:r>
                      <a:rPr lang="en-US" i="1" dirty="0" smtClean="0">
                        <a:latin typeface="Cambria Math" panose="02040503050406030204" pitchFamily="18" charset="0"/>
                      </a:rPr>
                      <m:t>𝑁</m:t>
                    </m:r>
                  </m:oMath>
                </a14:m>
                <a:r>
                  <a:rPr lang="en-US" dirty="0"/>
                  <a:t> rises relative to the flexible price benchmark. </a:t>
                </a:r>
              </a:p>
              <a:p>
                <a:pPr lvl="1"/>
                <a14:m>
                  <m:oMath xmlns:m="http://schemas.openxmlformats.org/officeDocument/2006/math">
                    <m:r>
                      <a:rPr lang="en-US" b="1" i="1">
                        <a:solidFill>
                          <a:srgbClr val="589390"/>
                        </a:solidFill>
                        <a:latin typeface="Cambria Math" panose="02040503050406030204" pitchFamily="18" charset="0"/>
                      </a:rPr>
                      <m:t>𝜺</m:t>
                    </m:r>
                  </m:oMath>
                </a14:m>
                <a:r>
                  <a:rPr lang="en-US" b="1" dirty="0">
                    <a:solidFill>
                      <a:srgbClr val="589390"/>
                    </a:solidFill>
                  </a:rPr>
                  <a:t> is large -	close substitutes: 		</a:t>
                </a:r>
                <a:br>
                  <a:rPr lang="en-US" dirty="0"/>
                </a:br>
                <a:r>
                  <a:rPr lang="en-US" dirty="0"/>
                  <a:t>relative expenditure on apples falls </a:t>
                </a:r>
                <a:br>
                  <a:rPr lang="en-US" i="1" dirty="0">
                    <a:latin typeface="Cambria Math" panose="02040503050406030204" pitchFamily="18" charset="0"/>
                  </a:rPr>
                </a:br>
                <a14:m>
                  <m:oMath xmlns:m="http://schemas.openxmlformats.org/officeDocument/2006/math">
                    <m:r>
                      <a:rPr lang="en-US" i="1" smtClean="0">
                        <a:latin typeface="Cambria Math" panose="02040503050406030204" pitchFamily="18" charset="0"/>
                      </a:rPr>
                      <m:t>⇒</m:t>
                    </m:r>
                  </m:oMath>
                </a14:m>
                <a:r>
                  <a:rPr lang="en-US" dirty="0"/>
                  <a:t> hurt </a:t>
                </a:r>
                <a14:m>
                  <m:oMath xmlns:m="http://schemas.openxmlformats.org/officeDocument/2006/math">
                    <m:r>
                      <a:rPr lang="en-US" b="0" i="1" dirty="0" smtClean="0">
                        <a:latin typeface="Cambria Math" panose="02040503050406030204" pitchFamily="18" charset="0"/>
                      </a:rPr>
                      <m:t>𝑁</m:t>
                    </m:r>
                  </m:oMath>
                </a14:m>
                <a:r>
                  <a:rPr lang="en-US" dirty="0"/>
                  <a:t>-producers relative to </a:t>
                </a:r>
                <a14:m>
                  <m:oMath xmlns:m="http://schemas.openxmlformats.org/officeDocument/2006/math">
                    <m:r>
                      <a:rPr lang="en-US" b="0" i="1" dirty="0" smtClean="0">
                        <a:latin typeface="Cambria Math" panose="02040503050406030204" pitchFamily="18" charset="0"/>
                      </a:rPr>
                      <m:t>𝑆</m:t>
                    </m:r>
                  </m:oMath>
                </a14:m>
                <a:r>
                  <a:rPr lang="en-US" dirty="0"/>
                  <a:t>-producers, </a:t>
                </a:r>
                <a:br>
                  <a:rPr lang="en-US" dirty="0"/>
                </a:br>
                <a14:m>
                  <m:oMath xmlns:m="http://schemas.openxmlformats.org/officeDocument/2006/math">
                    <m:r>
                      <a:rPr lang="en-US" i="1">
                        <a:latin typeface="Cambria Math" panose="02040503050406030204" pitchFamily="18" charset="0"/>
                      </a:rPr>
                      <m:t>⇒</m:t>
                    </m:r>
                  </m:oMath>
                </a14:m>
                <a:r>
                  <a:rPr lang="en-US" dirty="0"/>
                  <a:t> capital demand in </a:t>
                </a:r>
                <a14:m>
                  <m:oMath xmlns:m="http://schemas.openxmlformats.org/officeDocument/2006/math">
                    <m:r>
                      <a:rPr lang="en-US" b="0" i="1" dirty="0" smtClean="0">
                        <a:latin typeface="Cambria Math" panose="02040503050406030204" pitchFamily="18" charset="0"/>
                      </a:rPr>
                      <m:t>𝑁</m:t>
                    </m:r>
                  </m:oMath>
                </a14:m>
                <a:r>
                  <a:rPr lang="en-US" dirty="0"/>
                  <a:t> falls relative to the flexible price benchmark. </a:t>
                </a:r>
              </a:p>
            </p:txBody>
          </p:sp>
        </mc:Choice>
        <mc:Fallback xmlns="">
          <p:sp>
            <p:nvSpPr>
              <p:cNvPr id="2" name="Content Placeholder 1">
                <a:extLst>
                  <a:ext uri="{FF2B5EF4-FFF2-40B4-BE49-F238E27FC236}">
                    <a16:creationId xmlns:a16="http://schemas.microsoft.com/office/drawing/2014/main" id="{35E53D74-4B52-9F0A-AAAD-51EE4821B6C8}"/>
                  </a:ext>
                </a:extLst>
              </p:cNvPr>
              <p:cNvSpPr>
                <a:spLocks noGrp="1" noRot="1" noChangeAspect="1" noMove="1" noResize="1" noEditPoints="1" noAdjustHandles="1" noChangeArrowheads="1" noChangeShapeType="1" noTextEdit="1"/>
              </p:cNvSpPr>
              <p:nvPr>
                <p:ph idx="1"/>
              </p:nvPr>
            </p:nvSpPr>
            <p:spPr>
              <a:blipFill>
                <a:blip r:embed="rId3"/>
                <a:stretch>
                  <a:fillRect l="-1062" t="-20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EF8D5D9-8E3C-B50A-E363-C97948891C63}"/>
              </a:ext>
            </a:extLst>
          </p:cNvPr>
          <p:cNvSpPr>
            <a:spLocks noGrp="1"/>
          </p:cNvSpPr>
          <p:nvPr>
            <p:ph type="sldNum" sz="quarter" idx="12"/>
          </p:nvPr>
        </p:nvSpPr>
        <p:spPr/>
        <p:txBody>
          <a:bodyPr/>
          <a:lstStyle/>
          <a:p>
            <a:fld id="{DDE82227-37B3-43BC-ADC8-5578DB9E1C27}" type="slidenum">
              <a:rPr lang="en-US" smtClean="0"/>
              <a:t>66</a:t>
            </a:fld>
            <a:endParaRPr lang="en-US"/>
          </a:p>
        </p:txBody>
      </p:sp>
      <p:sp>
        <p:nvSpPr>
          <p:cNvPr id="4" name="Title 3">
            <a:extLst>
              <a:ext uri="{FF2B5EF4-FFF2-40B4-BE49-F238E27FC236}">
                <a16:creationId xmlns:a16="http://schemas.microsoft.com/office/drawing/2014/main" id="{2BE70D25-8B98-1011-A1B3-B77C1E9FAB53}"/>
              </a:ext>
            </a:extLst>
          </p:cNvPr>
          <p:cNvSpPr>
            <a:spLocks noGrp="1"/>
          </p:cNvSpPr>
          <p:nvPr>
            <p:ph type="title"/>
          </p:nvPr>
        </p:nvSpPr>
        <p:spPr/>
        <p:txBody>
          <a:bodyPr/>
          <a:lstStyle/>
          <a:p>
            <a:r>
              <a:rPr lang="en-US" dirty="0"/>
              <a:t>2. Price Stickiness </a:t>
            </a:r>
            <a:r>
              <a:rPr lang="en-US" dirty="0">
                <a:solidFill>
                  <a:srgbClr val="589390"/>
                </a:solidFill>
              </a:rPr>
              <a:t>without</a:t>
            </a:r>
            <a:r>
              <a:rPr lang="en-US" dirty="0"/>
              <a:t> any Home Bias</a:t>
            </a:r>
            <a:r>
              <a:rPr lang="en-US" b="0" dirty="0"/>
              <a:t> (Switzerland)</a:t>
            </a:r>
          </a:p>
        </p:txBody>
      </p:sp>
    </p:spTree>
    <p:extLst>
      <p:ext uri="{BB962C8B-B14F-4D97-AF65-F5344CB8AC3E}">
        <p14:creationId xmlns:p14="http://schemas.microsoft.com/office/powerpoint/2010/main" val="2334624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7E9479-9035-5425-9671-2389002F7825}"/>
                  </a:ext>
                </a:extLst>
              </p:cNvPr>
              <p:cNvSpPr>
                <a:spLocks noGrp="1"/>
              </p:cNvSpPr>
              <p:nvPr>
                <p:ph idx="1"/>
              </p:nvPr>
            </p:nvSpPr>
            <p:spPr>
              <a:xfrm>
                <a:off x="413172" y="1530773"/>
                <a:ext cx="15497386" cy="7761910"/>
              </a:xfrm>
            </p:spPr>
            <p:txBody>
              <a:bodyPr>
                <a:normAutofit fontScale="85000" lnSpcReduction="20000"/>
              </a:bodyPr>
              <a:lstStyle/>
              <a:p>
                <a:r>
                  <a:rPr lang="en-US" dirty="0">
                    <a:solidFill>
                      <a:srgbClr val="667E84"/>
                    </a:solidFill>
                  </a:rPr>
                  <a:t>Safe Asset </a:t>
                </a:r>
                <a:r>
                  <a:rPr lang="en-US" dirty="0"/>
                  <a:t>= good friend		provides “service flow”</a:t>
                </a:r>
              </a:p>
              <a:p>
                <a:pPr lvl="1"/>
                <a:r>
                  <a:rPr lang="en-US" b="1" dirty="0"/>
                  <a:t>Individually:   </a:t>
                </a:r>
                <a:r>
                  <a:rPr lang="en-US" dirty="0"/>
                  <a:t>allows self-insurance through </a:t>
                </a:r>
                <a:r>
                  <a:rPr lang="en-US" dirty="0" err="1">
                    <a:solidFill>
                      <a:srgbClr val="667E84"/>
                    </a:solidFill>
                  </a:rPr>
                  <a:t>retrading</a:t>
                </a:r>
                <a:endParaRPr lang="en-US" dirty="0">
                  <a:solidFill>
                    <a:srgbClr val="667E84"/>
                  </a:solidFill>
                </a:endParaRPr>
              </a:p>
              <a:p>
                <a:pPr lvl="1"/>
                <a:r>
                  <a:rPr lang="en-US" b="1" dirty="0"/>
                  <a:t>Aggregate:</a:t>
                </a:r>
                <a:r>
                  <a:rPr lang="en-US" dirty="0"/>
                  <a:t>	   appreciates in bad times (</a:t>
                </a:r>
                <a:r>
                  <a:rPr lang="en-US" dirty="0">
                    <a:solidFill>
                      <a:srgbClr val="667E84"/>
                    </a:solidFill>
                  </a:rPr>
                  <a:t>negative </a:t>
                </a:r>
                <a14:m>
                  <m:oMath xmlns:m="http://schemas.openxmlformats.org/officeDocument/2006/math">
                    <m:r>
                      <a:rPr lang="en-US" b="0" i="1" smtClean="0">
                        <a:solidFill>
                          <a:srgbClr val="667E84"/>
                        </a:solidFill>
                        <a:latin typeface="Cambria Math" panose="02040503050406030204" pitchFamily="18" charset="0"/>
                      </a:rPr>
                      <m:t>𝛽</m:t>
                    </m:r>
                  </m:oMath>
                </a14:m>
                <a:r>
                  <a:rPr lang="en-US" dirty="0"/>
                  <a:t>)</a:t>
                </a:r>
              </a:p>
              <a:p>
                <a:r>
                  <a:rPr lang="en-US" dirty="0"/>
                  <a:t>Safe Asset Exorbitant Privilege makes IMS “unbalanced”</a:t>
                </a:r>
              </a:p>
              <a:p>
                <a:pPr lvl="1"/>
                <a:r>
                  <a:rPr lang="en-US" dirty="0"/>
                  <a:t>Permanent wealth transfer: Country A can “mine the bubble” held by B-citizens</a:t>
                </a:r>
              </a:p>
              <a:p>
                <a:pPr lvl="1"/>
                <a:r>
                  <a:rPr lang="en-US" dirty="0"/>
                  <a:t>Risk shock </a:t>
                </a:r>
                <a14:m>
                  <m:oMath xmlns:m="http://schemas.openxmlformats.org/officeDocument/2006/math">
                    <m:r>
                      <a:rPr lang="en-US" b="0" i="1" smtClean="0">
                        <a:latin typeface="Cambria Math" panose="02040503050406030204" pitchFamily="18" charset="0"/>
                      </a:rPr>
                      <m:t>⇒</m:t>
                    </m:r>
                  </m:oMath>
                </a14:m>
                <a:r>
                  <a:rPr lang="en-US" dirty="0"/>
                  <a:t> “poor insure the rich” </a:t>
                </a:r>
              </a:p>
              <a:p>
                <a:pPr lvl="2"/>
                <a:r>
                  <a:rPr lang="en-US" dirty="0"/>
                  <a:t>no immediate redistribution, but A’s net worth share grows (long-run risk)</a:t>
                </a:r>
              </a:p>
              <a:p>
                <a:r>
                  <a:rPr lang="en-US" dirty="0"/>
                  <a:t>at times of elevation risk</a:t>
                </a:r>
              </a:p>
              <a:p>
                <a:pPr lvl="1">
                  <a:buFont typeface="Calibri Light" panose="020F0302020204030204" pitchFamily="34" charset="0"/>
                  <a:buChar char="+"/>
                </a:pPr>
                <a:r>
                  <a:rPr lang="en-US" sz="3600" dirty="0"/>
                  <a:t>Flight-to-Safety		issuance benefits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interest rate </a:t>
                </a:r>
                <a14:m>
                  <m:oMath xmlns:m="http://schemas.openxmlformats.org/officeDocument/2006/math">
                    <m:r>
                      <a:rPr lang="en-US" sz="3600" b="0" i="1" smtClean="0">
                        <a:latin typeface="Cambria Math" panose="02040503050406030204" pitchFamily="18" charset="0"/>
                      </a:rPr>
                      <m:t>𝑟</m:t>
                    </m:r>
                    <m:r>
                      <a:rPr lang="en-US" sz="3600" b="0" i="1" smtClean="0">
                        <a:latin typeface="Cambria Math" panose="02040503050406030204" pitchFamily="18" charset="0"/>
                      </a:rPr>
                      <m:t>   ↓</m:t>
                    </m:r>
                  </m:oMath>
                </a14:m>
                <a:endParaRPr lang="en-US" sz="3600" dirty="0"/>
              </a:p>
              <a:p>
                <a:pPr lvl="1">
                  <a:buFont typeface="Calibri Light" panose="020F0302020204030204" pitchFamily="34" charset="0"/>
                  <a:buChar char="-"/>
                </a:pPr>
                <a:r>
                  <a:rPr lang="en-US" sz="3600" dirty="0"/>
                  <a:t>Exchange rate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export/import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a:t>
                </a:r>
                <a:endParaRPr lang="en-US" sz="1600" dirty="0"/>
              </a:p>
              <a:p>
                <a:r>
                  <a:rPr lang="en-US" dirty="0"/>
                  <a:t>What does it depend on?</a:t>
                </a:r>
              </a:p>
              <a:p>
                <a:pPr lvl="1">
                  <a:buFont typeface="Calibri Light" panose="020F0302020204030204" pitchFamily="34" charset="0"/>
                  <a:buChar char="+"/>
                </a:pPr>
                <a:r>
                  <a:rPr lang="en-US" sz="3600" dirty="0"/>
                  <a:t>Fraction on world safe asset share</a:t>
                </a:r>
                <a:br>
                  <a:rPr lang="en-US" sz="3600" dirty="0"/>
                </a:br>
                <a:r>
                  <a:rPr lang="en-US" sz="3600" dirty="0"/>
                  <a:t>(relative to country size)</a:t>
                </a:r>
              </a:p>
              <a:p>
                <a:pPr lvl="1">
                  <a:buFont typeface="Calibri Light" panose="020F0302020204030204" pitchFamily="34" charset="0"/>
                  <a:buChar char="-"/>
                </a:pPr>
                <a:r>
                  <a:rPr lang="en-US" sz="3600" dirty="0"/>
                  <a:t>(1) price stickiness (form of)</a:t>
                </a:r>
                <a:br>
                  <a:rPr lang="en-US" sz="3600" dirty="0"/>
                </a:br>
                <a:r>
                  <a:rPr lang="en-US" sz="3600" dirty="0"/>
                  <a:t>(2) home goods bias		</a:t>
                </a:r>
                <a:r>
                  <a:rPr lang="en-US" sz="3600" i="1" dirty="0"/>
                  <a:t>low</a:t>
                </a:r>
                <a:r>
                  <a:rPr lang="en-US" sz="3600" dirty="0"/>
                  <a:t> (America vs. Switzerland)</a:t>
                </a:r>
                <a:br>
                  <a:rPr lang="en-US" sz="3600" dirty="0"/>
                </a:br>
                <a:r>
                  <a:rPr lang="en-US" sz="3600" dirty="0"/>
                  <a:t>(3) elasticity of substitution btw. home &amp; foreign goods   </a:t>
                </a:r>
                <a:r>
                  <a:rPr lang="en-US" sz="3600" i="1" dirty="0"/>
                  <a:t>high</a:t>
                </a:r>
              </a:p>
              <a:p>
                <a:r>
                  <a:rPr lang="en-US" sz="4000" dirty="0"/>
                  <a:t>Rationale for FX intervention: beneficial, but can be loss making for A</a:t>
                </a:r>
              </a:p>
              <a:p>
                <a:r>
                  <a:rPr lang="en-US" sz="4000" dirty="0"/>
                  <a:t>Implication for Monetary Policy Framework (added FX target)</a:t>
                </a:r>
              </a:p>
              <a:p>
                <a:endParaRPr lang="en-US" sz="4000"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8C7E9479-9035-5425-9671-2389002F7825}"/>
                  </a:ext>
                </a:extLst>
              </p:cNvPr>
              <p:cNvSpPr>
                <a:spLocks noGrp="1" noRot="1" noChangeAspect="1" noMove="1" noResize="1" noEditPoints="1" noAdjustHandles="1" noChangeArrowheads="1" noChangeShapeType="1" noTextEdit="1"/>
              </p:cNvSpPr>
              <p:nvPr>
                <p:ph idx="1"/>
              </p:nvPr>
            </p:nvSpPr>
            <p:spPr>
              <a:xfrm>
                <a:off x="413172" y="1530773"/>
                <a:ext cx="15497386" cy="7761910"/>
              </a:xfrm>
              <a:blipFill>
                <a:blip r:embed="rId2"/>
                <a:stretch>
                  <a:fillRect l="-983" t="-25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68909E6-5DCE-8A33-1AF9-9BB4CA1FD67C}"/>
              </a:ext>
            </a:extLst>
          </p:cNvPr>
          <p:cNvSpPr>
            <a:spLocks noGrp="1"/>
          </p:cNvSpPr>
          <p:nvPr>
            <p:ph type="sldNum" sz="quarter" idx="12"/>
          </p:nvPr>
        </p:nvSpPr>
        <p:spPr/>
        <p:txBody>
          <a:bodyPr/>
          <a:lstStyle/>
          <a:p>
            <a:fld id="{DDE82227-37B3-43BC-ADC8-5578DB9E1C27}" type="slidenum">
              <a:rPr lang="en-US" smtClean="0"/>
              <a:t>67</a:t>
            </a:fld>
            <a:endParaRPr lang="en-US"/>
          </a:p>
        </p:txBody>
      </p:sp>
      <p:sp>
        <p:nvSpPr>
          <p:cNvPr id="4" name="Title 3">
            <a:extLst>
              <a:ext uri="{FF2B5EF4-FFF2-40B4-BE49-F238E27FC236}">
                <a16:creationId xmlns:a16="http://schemas.microsoft.com/office/drawing/2014/main" id="{95A659DF-969F-E2C5-9C9D-4F0B7FCF7372}"/>
              </a:ext>
            </a:extLst>
          </p:cNvPr>
          <p:cNvSpPr>
            <a:spLocks noGrp="1"/>
          </p:cNvSpPr>
          <p:nvPr>
            <p:ph type="title"/>
          </p:nvPr>
        </p:nvSpPr>
        <p:spPr/>
        <p:txBody>
          <a:bodyPr/>
          <a:lstStyle/>
          <a:p>
            <a:r>
              <a:rPr lang="en-US" dirty="0"/>
              <a:t>Conclusion – Main Takeaways </a:t>
            </a:r>
          </a:p>
        </p:txBody>
      </p:sp>
    </p:spTree>
    <p:extLst>
      <p:ext uri="{BB962C8B-B14F-4D97-AF65-F5344CB8AC3E}">
        <p14:creationId xmlns:p14="http://schemas.microsoft.com/office/powerpoint/2010/main" val="3464881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5C4B-F70A-59CC-5634-6E6A1BEF248B}"/>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5B7B63A3-232A-588F-BFAE-B457D20428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8BA39B-3374-997F-CFE6-BFA2EE9DFCF9}"/>
              </a:ext>
            </a:extLst>
          </p:cNvPr>
          <p:cNvSpPr>
            <a:spLocks noGrp="1"/>
          </p:cNvSpPr>
          <p:nvPr>
            <p:ph type="sldNum" sz="quarter" idx="12"/>
          </p:nvPr>
        </p:nvSpPr>
        <p:spPr/>
        <p:txBody>
          <a:bodyPr/>
          <a:lstStyle/>
          <a:p>
            <a:fld id="{DDE82227-37B3-43BC-ADC8-5578DB9E1C27}" type="slidenum">
              <a:rPr lang="en-US" smtClean="0"/>
              <a:t>68</a:t>
            </a:fld>
            <a:endParaRPr lang="en-US"/>
          </a:p>
        </p:txBody>
      </p:sp>
    </p:spTree>
    <p:extLst>
      <p:ext uri="{BB962C8B-B14F-4D97-AF65-F5344CB8AC3E}">
        <p14:creationId xmlns:p14="http://schemas.microsoft.com/office/powerpoint/2010/main" val="785608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14EEEF9-D6EF-EA3A-1A16-4183DDBEFC85}"/>
                  </a:ext>
                </a:extLst>
              </p:cNvPr>
              <p:cNvSpPr>
                <a:spLocks noGrp="1"/>
              </p:cNvSpPr>
              <p:nvPr>
                <p:ph idx="1"/>
              </p:nvPr>
            </p:nvSpPr>
            <p:spPr>
              <a:xfrm>
                <a:off x="413172" y="1530772"/>
                <a:ext cx="15497386" cy="7371687"/>
              </a:xfrm>
            </p:spPr>
            <p:txBody>
              <a:bodyPr>
                <a:normAutofit/>
              </a:bodyPr>
              <a:lstStyle/>
              <a:p>
                <a:pPr>
                  <a:lnSpc>
                    <a:spcPct val="110000"/>
                  </a:lnSpc>
                </a:pPr>
                <a:r>
                  <a:rPr lang="en-US" dirty="0"/>
                  <a:t>Aggregate </a:t>
                </a:r>
                <a14:m>
                  <m:oMath xmlns:m="http://schemas.openxmlformats.org/officeDocument/2006/math">
                    <m:r>
                      <a:rPr lang="en-US" b="0" i="1" smtClean="0">
                        <a:latin typeface="Cambria Math" panose="02040503050406030204" pitchFamily="18" charset="0"/>
                      </a:rPr>
                      <m:t>𝜅</m:t>
                    </m:r>
                  </m:oMath>
                </a14:m>
                <a:r>
                  <a:rPr lang="en-US" dirty="0"/>
                  <a:t>-weighted sum of (*)	</a:t>
                </a:r>
                <a:br>
                  <a:rPr lang="en-US" dirty="0"/>
                </a:b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solidFill>
                              <a:srgbClr val="589390"/>
                            </a:solidFill>
                            <a:latin typeface="Cambria Math" panose="02040503050406030204" pitchFamily="18" charset="0"/>
                          </a:rPr>
                        </m:ctrlPr>
                      </m:sSubPr>
                      <m:e>
                        <m:r>
                          <a:rPr lang="en-US" b="0" i="1" dirty="0" smtClean="0">
                            <a:solidFill>
                              <a:srgbClr val="589390"/>
                            </a:solidFill>
                            <a:latin typeface="Cambria Math" panose="02040503050406030204" pitchFamily="18" charset="0"/>
                          </a:rPr>
                          <m:t>𝜗</m:t>
                        </m:r>
                      </m:e>
                      <m:sub>
                        <m:r>
                          <a:rPr lang="en-US" b="0" i="1" dirty="0" smtClean="0">
                            <a:solidFill>
                              <a:srgbClr val="589390"/>
                            </a:solidFill>
                            <a:latin typeface="Cambria Math" panose="02040503050406030204" pitchFamily="18" charset="0"/>
                          </a:rPr>
                          <m:t>𝑡</m:t>
                        </m:r>
                      </m:sub>
                    </m:sSub>
                  </m:oMath>
                </a14:m>
                <a:r>
                  <a:rPr lang="en-US" dirty="0"/>
                  <a:t>   share of global nominal wealth</a:t>
                </a:r>
              </a:p>
              <a:p>
                <a:pPr>
                  <a:lnSpc>
                    <a:spcPct val="110000"/>
                  </a:lnSpc>
                </a:pPr>
                <a:r>
                  <a:rPr lang="en-US" dirty="0"/>
                  <a:t>Difference between (*A) and (*B)	</a:t>
                </a:r>
                <a:br>
                  <a:rPr lang="en-US" dirty="0"/>
                </a:b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solidFill>
                              <a:srgbClr val="589390"/>
                            </a:solidFill>
                            <a:latin typeface="Cambria Math" panose="02040503050406030204" pitchFamily="18" charset="0"/>
                          </a:rPr>
                        </m:ctrlPr>
                      </m:sSubPr>
                      <m:e>
                        <m:r>
                          <a:rPr lang="en-US" b="0" i="1" dirty="0" smtClean="0">
                            <a:solidFill>
                              <a:srgbClr val="589390"/>
                            </a:solidFill>
                            <a:latin typeface="Cambria Math" panose="02040503050406030204" pitchFamily="18" charset="0"/>
                          </a:rPr>
                          <m:t>𝜅</m:t>
                        </m:r>
                      </m:e>
                      <m:sub>
                        <m:r>
                          <a:rPr lang="en-US" b="0" i="1" dirty="0" smtClean="0">
                            <a:solidFill>
                              <a:srgbClr val="589390"/>
                            </a:solidFill>
                            <a:latin typeface="Cambria Math" panose="02040503050406030204" pitchFamily="18" charset="0"/>
                          </a:rPr>
                          <m:t>𝑡</m:t>
                        </m:r>
                      </m:sub>
                    </m:sSub>
                  </m:oMath>
                </a14:m>
                <a:r>
                  <a:rPr lang="en-US" dirty="0"/>
                  <a:t>   capital share of country </a:t>
                </a:r>
                <a14:m>
                  <m:oMath xmlns:m="http://schemas.openxmlformats.org/officeDocument/2006/math">
                    <m:r>
                      <a:rPr lang="en-US" i="1" dirty="0" smtClean="0">
                        <a:latin typeface="Cambria Math" panose="02040503050406030204" pitchFamily="18" charset="0"/>
                      </a:rPr>
                      <m:t>𝐴</m:t>
                    </m:r>
                  </m:oMath>
                </a14:m>
                <a:r>
                  <a:rPr lang="en-US" dirty="0"/>
                  <a:t>		</a:t>
                </a:r>
              </a:p>
              <a:p>
                <a:pPr>
                  <a:lnSpc>
                    <a:spcPct val="110000"/>
                  </a:lnSpc>
                </a:pPr>
                <a:r>
                  <a:rPr lang="en-US" dirty="0"/>
                  <a:t>…</a:t>
                </a:r>
                <a:br>
                  <a:rPr lang="en-US" dirty="0"/>
                </a:b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solidFill>
                              <a:srgbClr val="589390"/>
                            </a:solidFill>
                            <a:latin typeface="Cambria Math" panose="02040503050406030204" pitchFamily="18" charset="0"/>
                          </a:rPr>
                        </m:ctrlPr>
                      </m:sSubPr>
                      <m:e>
                        <m:r>
                          <a:rPr lang="en-US" b="0" i="1" dirty="0" smtClean="0">
                            <a:solidFill>
                              <a:srgbClr val="589390"/>
                            </a:solidFill>
                            <a:latin typeface="Cambria Math" panose="02040503050406030204" pitchFamily="18" charset="0"/>
                          </a:rPr>
                          <m:t>𝜂</m:t>
                        </m:r>
                      </m:e>
                      <m:sub>
                        <m:r>
                          <a:rPr lang="en-US" b="0" i="1" dirty="0" smtClean="0">
                            <a:solidFill>
                              <a:srgbClr val="589390"/>
                            </a:solidFill>
                            <a:latin typeface="Cambria Math" panose="02040503050406030204" pitchFamily="18" charset="0"/>
                          </a:rPr>
                          <m:t>𝑡</m:t>
                        </m:r>
                      </m:sub>
                    </m:sSub>
                  </m:oMath>
                </a14:m>
                <a:r>
                  <a:rPr lang="en-US" dirty="0"/>
                  <a:t>	   net worth share of country </a:t>
                </a:r>
                <a14:m>
                  <m:oMath xmlns:m="http://schemas.openxmlformats.org/officeDocument/2006/math">
                    <m:r>
                      <a:rPr lang="en-US" b="0" i="1" smtClean="0">
                        <a:latin typeface="Cambria Math" panose="02040503050406030204" pitchFamily="18" charset="0"/>
                      </a:rPr>
                      <m:t>𝐴</m:t>
                    </m:r>
                  </m:oMath>
                </a14:m>
                <a:r>
                  <a:rPr lang="en-US" dirty="0"/>
                  <a:t>  </a:t>
                </a:r>
              </a:p>
              <a:p>
                <a:pPr marL="0" indent="0">
                  <a:lnSpc>
                    <a:spcPct val="110000"/>
                  </a:lnSpc>
                  <a:buNone/>
                </a:pPr>
                <a:r>
                  <a:rPr lang="en-US" b="0" dirty="0"/>
                  <a:t>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𝜅</m:t>
                                        </m:r>
                                      </m:e>
                                      <m:sub>
                                        <m:r>
                                          <a:rPr lang="en-US" b="0" i="1" smtClean="0">
                                            <a:latin typeface="Cambria Math" panose="02040503050406030204" pitchFamily="18" charset="0"/>
                                          </a:rPr>
                                          <m:t>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rPr>
                                          <m:t>𝜅</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rPr>
                                          <m:t>𝜂</m:t>
                                        </m:r>
                                      </m:e>
                                      <m:sub>
                                        <m:r>
                                          <a:rPr lang="en-US" i="1">
                                            <a:latin typeface="Cambria Math" panose="02040503050406030204" pitchFamily="18" charset="0"/>
                                          </a:rPr>
                                          <m:t>𝑡</m:t>
                                        </m:r>
                                      </m:sub>
                                    </m:sSub>
                                  </m:den>
                                </m:f>
                              </m:e>
                            </m:d>
                          </m:e>
                          <m:sup>
                            <m:r>
                              <a:rPr lang="en-US" i="1">
                                <a:latin typeface="Cambria Math" panose="02040503050406030204" pitchFamily="18" charset="0"/>
                              </a:rPr>
                              <m:t>2</m:t>
                            </m:r>
                          </m:sup>
                        </m:sSup>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e>
                        </m:d>
                      </m:e>
                      <m:sup>
                        <m:r>
                          <a:rPr lang="en-US" b="0" i="1" smtClean="0">
                            <a:latin typeface="Cambria Math" panose="02040503050406030204" pitchFamily="18" charset="0"/>
                          </a:rPr>
                          <m:t>2</m:t>
                        </m:r>
                      </m:sup>
                    </m:sSup>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2</m:t>
                        </m:r>
                      </m:sup>
                    </m:sSup>
                    <m:r>
                      <a:rPr lang="en-US" b="0" i="1" dirty="0" smtClean="0">
                        <a:latin typeface="Cambria Math" panose="02040503050406030204" pitchFamily="18" charset="0"/>
                      </a:rPr>
                      <m:t>𝑑𝑡</m:t>
                    </m:r>
                  </m:oMath>
                </a14:m>
                <a:endParaRPr lang="en-US" dirty="0"/>
              </a:p>
              <a:p>
                <a:pPr marL="0" indent="0">
                  <a:lnSpc>
                    <a:spcPct val="110000"/>
                  </a:lnSpc>
                  <a:buNone/>
                </a:pPr>
                <a:endParaRPr lang="en-US" dirty="0"/>
              </a:p>
              <a:p>
                <a:pPr lvl="1">
                  <a:lnSpc>
                    <a:spcPct val="110000"/>
                  </a:lnSpc>
                </a:pPr>
                <a:r>
                  <a:rPr lang="en-US" dirty="0"/>
                  <a:t>Steady state</a:t>
                </a:r>
                <a:r>
                  <a:rPr lang="en-US" b="0" dirty="0"/>
                  <a:t>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r>
                      <a:rPr lang="en-US" b="0" i="1" smtClean="0">
                        <a:latin typeface="Cambria Math" panose="02040503050406030204" pitchFamily="18" charset="0"/>
                      </a:rPr>
                      <m:t>=0</m:t>
                    </m:r>
                  </m:oMath>
                </a14:m>
                <a:r>
                  <a:rPr lang="en-US" dirty="0"/>
                  <a:t>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𝜂</m:t>
                    </m:r>
                    <m:r>
                      <a:rPr lang="en-US" b="0" i="1" dirty="0" smtClean="0">
                        <a:latin typeface="Cambria Math" panose="02040503050406030204" pitchFamily="18" charset="0"/>
                      </a:rPr>
                      <m:t>=</m:t>
                    </m:r>
                    <m:r>
                      <a:rPr lang="en-US" b="0" i="1" dirty="0" smtClean="0">
                        <a:latin typeface="Cambria Math" panose="02040503050406030204" pitchFamily="18" charset="0"/>
                      </a:rPr>
                      <m:t>𝜅</m:t>
                    </m:r>
                  </m:oMath>
                </a14:m>
                <a:r>
                  <a:rPr lang="en-US" dirty="0"/>
                  <a:t>	and solves</a:t>
                </a:r>
              </a:p>
            </p:txBody>
          </p:sp>
        </mc:Choice>
        <mc:Fallback xmlns="">
          <p:sp>
            <p:nvSpPr>
              <p:cNvPr id="2" name="Content Placeholder 1">
                <a:extLst>
                  <a:ext uri="{FF2B5EF4-FFF2-40B4-BE49-F238E27FC236}">
                    <a16:creationId xmlns:a16="http://schemas.microsoft.com/office/drawing/2014/main" id="{214EEEF9-D6EF-EA3A-1A16-4183DDBEFC85}"/>
                  </a:ext>
                </a:extLst>
              </p:cNvPr>
              <p:cNvSpPr>
                <a:spLocks noGrp="1" noRot="1" noChangeAspect="1" noMove="1" noResize="1" noEditPoints="1" noAdjustHandles="1" noChangeArrowheads="1" noChangeShapeType="1" noTextEdit="1"/>
              </p:cNvSpPr>
              <p:nvPr>
                <p:ph idx="1"/>
              </p:nvPr>
            </p:nvSpPr>
            <p:spPr>
              <a:xfrm>
                <a:off x="413172" y="1530772"/>
                <a:ext cx="15497386" cy="7371687"/>
              </a:xfrm>
              <a:blipFill>
                <a:blip r:embed="rId2"/>
                <a:stretch>
                  <a:fillRect l="-1062" t="-91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78EC6C8-CF02-3FDC-F9FF-FA2160BB0480}"/>
              </a:ext>
            </a:extLst>
          </p:cNvPr>
          <p:cNvSpPr>
            <a:spLocks noGrp="1"/>
          </p:cNvSpPr>
          <p:nvPr>
            <p:ph type="sldNum" sz="quarter" idx="12"/>
          </p:nvPr>
        </p:nvSpPr>
        <p:spPr/>
        <p:txBody>
          <a:bodyPr/>
          <a:lstStyle/>
          <a:p>
            <a:fld id="{DDE82227-37B3-43BC-ADC8-5578DB9E1C27}" type="slidenum">
              <a:rPr lang="en-US" smtClean="0"/>
              <a:t>69</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5F7B0AC8-C8CF-E3D1-FB58-D9BB8E1BD769}"/>
                  </a:ext>
                </a:extLst>
              </p:cNvPr>
              <p:cNvSpPr>
                <a:spLocks noGrp="1"/>
              </p:cNvSpPr>
              <p:nvPr>
                <p:ph type="title"/>
              </p:nvPr>
            </p:nvSpPr>
            <p:spPr>
              <a:xfrm>
                <a:off x="379306" y="3024"/>
                <a:ext cx="15497387" cy="1138767"/>
              </a:xfrm>
            </p:spPr>
            <p:txBody>
              <a:bodyPr/>
              <a:lstStyle/>
              <a:p>
                <a:r>
                  <a:rPr lang="en-US" dirty="0"/>
                  <a:t>Evolution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𝜗</m:t>
                        </m:r>
                      </m:e>
                      <m:sub>
                        <m:r>
                          <a:rPr lang="en-US" b="0" i="1" smtClean="0">
                            <a:latin typeface="Cambria Math" panose="02040503050406030204" pitchFamily="18" charset="0"/>
                          </a:rPr>
                          <m:t>𝑡</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𝜅</m:t>
                        </m:r>
                      </m:e>
                      <m:sub>
                        <m:r>
                          <a:rPr lang="en-US" b="0" i="1" smtClean="0">
                            <a:latin typeface="Cambria Math" panose="02040503050406030204" pitchFamily="18" charset="0"/>
                          </a:rPr>
                          <m:t>𝑡</m:t>
                        </m:r>
                      </m:sub>
                    </m:sSub>
                  </m:oMath>
                </a14:m>
                <a:r>
                  <a:rPr lang="en-US" dirty="0"/>
                  <a:t>, and state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oMath>
                </a14:m>
                <a:endParaRPr lang="en-US" b="0" dirty="0"/>
              </a:p>
            </p:txBody>
          </p:sp>
        </mc:Choice>
        <mc:Fallback xmlns="">
          <p:sp>
            <p:nvSpPr>
              <p:cNvPr id="4" name="Title 3">
                <a:extLst>
                  <a:ext uri="{FF2B5EF4-FFF2-40B4-BE49-F238E27FC236}">
                    <a16:creationId xmlns:a16="http://schemas.microsoft.com/office/drawing/2014/main" id="{5F7B0AC8-C8CF-E3D1-FB58-D9BB8E1BD769}"/>
                  </a:ext>
                </a:extLst>
              </p:cNvPr>
              <p:cNvSpPr>
                <a:spLocks noGrp="1" noRot="1" noChangeAspect="1" noMove="1" noResize="1" noEditPoints="1" noAdjustHandles="1" noChangeArrowheads="1" noChangeShapeType="1" noTextEdit="1"/>
              </p:cNvSpPr>
              <p:nvPr>
                <p:ph type="title"/>
              </p:nvPr>
            </p:nvSpPr>
            <p:spPr>
              <a:xfrm>
                <a:off x="379306" y="3024"/>
                <a:ext cx="15497387" cy="1138767"/>
              </a:xfrm>
              <a:blipFill>
                <a:blip r:embed="rId3"/>
                <a:stretch>
                  <a:fillRect l="-1770" t="-1070"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617A87-79FF-20C9-59FA-5BA7E0C8661F}"/>
                  </a:ext>
                </a:extLst>
              </p:cNvPr>
              <p:cNvSpPr txBox="1"/>
              <p:nvPr/>
            </p:nvSpPr>
            <p:spPr>
              <a:xfrm>
                <a:off x="4116449" y="7085162"/>
                <a:ext cx="1364797" cy="830997"/>
              </a:xfrm>
              <a:prstGeom prst="rect">
                <a:avLst/>
              </a:prstGeom>
              <a:noFill/>
            </p:spPr>
            <p:txBody>
              <a:bodyPr wrap="none" rtlCol="0">
                <a:spAutoFit/>
              </a:bodyPr>
              <a:lstStyle/>
              <a:p>
                <a:pPr algn="ctr"/>
                <a:r>
                  <a:rPr lang="en-US" sz="2400" dirty="0">
                    <a:latin typeface="+mj-lt"/>
                  </a:rPr>
                  <a:t>Leverage</a:t>
                </a:r>
              </a:p>
              <a:p>
                <a:pPr algn="ctr"/>
                <a:r>
                  <a:rPr lang="en-US" sz="2400" dirty="0">
                    <a:latin typeface="+mj-lt"/>
                  </a:rPr>
                  <a:t>citizens </a:t>
                </a:r>
                <a14:m>
                  <m:oMath xmlns:m="http://schemas.openxmlformats.org/officeDocument/2006/math">
                    <m:r>
                      <a:rPr lang="en-US" sz="2400" i="1" dirty="0" smtClean="0">
                        <a:latin typeface="Cambria Math" panose="02040503050406030204" pitchFamily="18" charset="0"/>
                      </a:rPr>
                      <m:t>𝐴</m:t>
                    </m:r>
                  </m:oMath>
                </a14:m>
                <a:endParaRPr lang="en-US" sz="2400" dirty="0">
                  <a:latin typeface="+mj-lt"/>
                </a:endParaRPr>
              </a:p>
            </p:txBody>
          </p:sp>
        </mc:Choice>
        <mc:Fallback xmlns="">
          <p:sp>
            <p:nvSpPr>
              <p:cNvPr id="9" name="TextBox 8">
                <a:extLst>
                  <a:ext uri="{FF2B5EF4-FFF2-40B4-BE49-F238E27FC236}">
                    <a16:creationId xmlns:a16="http://schemas.microsoft.com/office/drawing/2014/main" id="{41617A87-79FF-20C9-59FA-5BA7E0C8661F}"/>
                  </a:ext>
                </a:extLst>
              </p:cNvPr>
              <p:cNvSpPr txBox="1">
                <a:spLocks noRot="1" noChangeAspect="1" noMove="1" noResize="1" noEditPoints="1" noAdjustHandles="1" noChangeArrowheads="1" noChangeShapeType="1" noTextEdit="1"/>
              </p:cNvSpPr>
              <p:nvPr/>
            </p:nvSpPr>
            <p:spPr>
              <a:xfrm>
                <a:off x="4116449" y="7085162"/>
                <a:ext cx="1364797" cy="830997"/>
              </a:xfrm>
              <a:prstGeom prst="rect">
                <a:avLst/>
              </a:prstGeom>
              <a:blipFill>
                <a:blip r:embed="rId4"/>
                <a:stretch>
                  <a:fillRect l="-6250" t="-5839" r="-401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7A7A05-8CD6-70ED-E610-A1C509337530}"/>
                  </a:ext>
                </a:extLst>
              </p:cNvPr>
              <p:cNvSpPr txBox="1"/>
              <p:nvPr/>
            </p:nvSpPr>
            <p:spPr>
              <a:xfrm>
                <a:off x="5856025" y="7085161"/>
                <a:ext cx="1376467" cy="830997"/>
              </a:xfrm>
              <a:prstGeom prst="rect">
                <a:avLst/>
              </a:prstGeom>
              <a:noFill/>
            </p:spPr>
            <p:txBody>
              <a:bodyPr wrap="none" rtlCol="0">
                <a:spAutoFit/>
              </a:bodyPr>
              <a:lstStyle/>
              <a:p>
                <a:pPr algn="ctr"/>
                <a:r>
                  <a:rPr lang="en-US" sz="2400" dirty="0">
                    <a:latin typeface="+mj-lt"/>
                  </a:rPr>
                  <a:t>Leverage</a:t>
                </a:r>
              </a:p>
              <a:p>
                <a:pPr algn="ctr"/>
                <a:r>
                  <a:rPr lang="en-US" sz="2400" dirty="0">
                    <a:latin typeface="+mj-lt"/>
                  </a:rPr>
                  <a:t>citizens </a:t>
                </a:r>
                <a14:m>
                  <m:oMath xmlns:m="http://schemas.openxmlformats.org/officeDocument/2006/math">
                    <m:r>
                      <a:rPr lang="en-US" sz="2400" i="1" dirty="0" smtClean="0">
                        <a:latin typeface="Cambria Math" panose="02040503050406030204" pitchFamily="18" charset="0"/>
                      </a:rPr>
                      <m:t>𝐵</m:t>
                    </m:r>
                  </m:oMath>
                </a14:m>
                <a:endParaRPr lang="en-US" sz="2400" dirty="0">
                  <a:latin typeface="+mj-lt"/>
                </a:endParaRPr>
              </a:p>
            </p:txBody>
          </p:sp>
        </mc:Choice>
        <mc:Fallback xmlns="">
          <p:sp>
            <p:nvSpPr>
              <p:cNvPr id="10" name="TextBox 9">
                <a:extLst>
                  <a:ext uri="{FF2B5EF4-FFF2-40B4-BE49-F238E27FC236}">
                    <a16:creationId xmlns:a16="http://schemas.microsoft.com/office/drawing/2014/main" id="{677A7A05-8CD6-70ED-E610-A1C509337530}"/>
                  </a:ext>
                </a:extLst>
              </p:cNvPr>
              <p:cNvSpPr txBox="1">
                <a:spLocks noRot="1" noChangeAspect="1" noMove="1" noResize="1" noEditPoints="1" noAdjustHandles="1" noChangeArrowheads="1" noChangeShapeType="1" noTextEdit="1"/>
              </p:cNvSpPr>
              <p:nvPr/>
            </p:nvSpPr>
            <p:spPr>
              <a:xfrm>
                <a:off x="5856025" y="7085161"/>
                <a:ext cx="1376467" cy="830997"/>
              </a:xfrm>
              <a:prstGeom prst="rect">
                <a:avLst/>
              </a:prstGeom>
              <a:blipFill>
                <a:blip r:embed="rId5"/>
                <a:stretch>
                  <a:fillRect l="-6667" t="-5839" r="-3556" b="-1532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3199C4F-109B-3DD1-6835-68A8C92C46C4}"/>
              </a:ext>
            </a:extLst>
          </p:cNvPr>
          <p:cNvSpPr txBox="1"/>
          <p:nvPr/>
        </p:nvSpPr>
        <p:spPr>
          <a:xfrm>
            <a:off x="11090834" y="5949351"/>
            <a:ext cx="2725041" cy="830997"/>
          </a:xfrm>
          <a:prstGeom prst="rect">
            <a:avLst/>
          </a:prstGeom>
          <a:noFill/>
        </p:spPr>
        <p:txBody>
          <a:bodyPr wrap="none" rtlCol="0">
            <a:spAutoFit/>
          </a:bodyPr>
          <a:lstStyle/>
          <a:p>
            <a:r>
              <a:rPr lang="en-US" sz="2400" dirty="0">
                <a:latin typeface="+mj-lt"/>
              </a:rPr>
              <a:t>Difference in </a:t>
            </a:r>
            <a:br>
              <a:rPr lang="en-US" sz="2400" dirty="0">
                <a:latin typeface="+mj-lt"/>
              </a:rPr>
            </a:br>
            <a:r>
              <a:rPr lang="en-US" sz="2400" dirty="0">
                <a:latin typeface="+mj-lt"/>
              </a:rPr>
              <a:t>“earned risk premia”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356C25-74D7-E877-67E1-7EC9F0B557E1}"/>
                  </a:ext>
                </a:extLst>
              </p:cNvPr>
              <p:cNvSpPr txBox="1"/>
              <p:nvPr/>
            </p:nvSpPr>
            <p:spPr>
              <a:xfrm>
                <a:off x="9045319" y="2185811"/>
                <a:ext cx="7100534" cy="13567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𝜌</m:t>
                      </m:r>
                      <m:f>
                        <m:fPr>
                          <m:ctrlPr>
                            <a:rPr lang="en-US" sz="3600" b="0" i="1" smtClean="0">
                              <a:latin typeface="Cambria Math" panose="02040503050406030204" pitchFamily="18" charset="0"/>
                            </a:rPr>
                          </m:ctrlPr>
                        </m:fPr>
                        <m:num>
                          <m:acc>
                            <m:accPr>
                              <m:chr m:val="̅"/>
                              <m:ctrlPr>
                                <a:rPr lang="en-US" sz="3600" i="1">
                                  <a:latin typeface="Cambria Math" panose="02040503050406030204" pitchFamily="18" charset="0"/>
                                </a:rPr>
                              </m:ctrlPr>
                            </m:accPr>
                            <m:e>
                              <m:r>
                                <a:rPr lang="en-US" sz="3600" i="1">
                                  <a:latin typeface="Cambria Math" panose="02040503050406030204" pitchFamily="18" charset="0"/>
                                </a:rPr>
                                <m:t>𝑎</m:t>
                              </m:r>
                            </m:e>
                          </m:acc>
                          <m:r>
                            <a:rPr lang="en-US" sz="3600" b="0" i="1" smtClean="0">
                              <a:latin typeface="Cambria Math" panose="02040503050406030204" pitchFamily="18" charset="0"/>
                            </a:rPr>
                            <m:t>′</m:t>
                          </m:r>
                          <m:r>
                            <a:rPr lang="en-US" sz="3600" i="1">
                              <a:latin typeface="Cambria Math" panose="02040503050406030204" pitchFamily="18" charset="0"/>
                            </a:rPr>
                            <m:t>(</m:t>
                          </m:r>
                          <m:sSub>
                            <m:sSubPr>
                              <m:ctrlPr>
                                <a:rPr lang="en-US" sz="3600" b="0" i="1" smtClean="0">
                                  <a:latin typeface="Cambria Math" panose="02040503050406030204" pitchFamily="18" charset="0"/>
                                </a:rPr>
                              </m:ctrlPr>
                            </m:sSubPr>
                            <m:e>
                              <m:r>
                                <a:rPr lang="en-US" sz="3600" i="1">
                                  <a:latin typeface="Cambria Math" panose="02040503050406030204" pitchFamily="18" charset="0"/>
                                </a:rPr>
                                <m:t>𝜅</m:t>
                              </m:r>
                            </m:e>
                            <m:sub>
                              <m:r>
                                <a:rPr lang="en-US" sz="3600" b="0" i="1" smtClean="0">
                                  <a:latin typeface="Cambria Math" panose="02040503050406030204" pitchFamily="18" charset="0"/>
                                </a:rPr>
                                <m:t>𝑡</m:t>
                              </m:r>
                            </m:sub>
                          </m:sSub>
                          <m:r>
                            <a:rPr lang="en-US" sz="3600" i="1">
                              <a:latin typeface="Cambria Math" panose="02040503050406030204" pitchFamily="18" charset="0"/>
                            </a:rPr>
                            <m:t>)</m:t>
                          </m:r>
                        </m:num>
                        <m:den>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𝑎</m:t>
                              </m:r>
                            </m:e>
                          </m:acc>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𝜅</m:t>
                              </m:r>
                            </m:e>
                            <m:sub>
                              <m:r>
                                <a:rPr lang="en-US" sz="3600" b="0" i="1" smtClean="0">
                                  <a:latin typeface="Cambria Math" panose="02040503050406030204" pitchFamily="18" charset="0"/>
                                </a:rPr>
                                <m:t>𝑡</m:t>
                              </m:r>
                            </m:sub>
                          </m:sSub>
                          <m:r>
                            <a:rPr lang="en-US" sz="3600" b="0" i="1" smtClean="0">
                              <a:latin typeface="Cambria Math" panose="02040503050406030204" pitchFamily="18" charset="0"/>
                            </a:rPr>
                            <m:t>)</m:t>
                          </m:r>
                        </m:den>
                      </m:f>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𝜗</m:t>
                                  </m:r>
                                </m:e>
                                <m:sub>
                                  <m:r>
                                    <a:rPr lang="en-US" sz="3600" b="0" i="1" smtClean="0">
                                      <a:latin typeface="Cambria Math" panose="02040503050406030204" pitchFamily="18" charset="0"/>
                                    </a:rPr>
                                    <m:t>𝑡</m:t>
                                  </m:r>
                                </m:sub>
                                <m:sup>
                                  <m:r>
                                    <a:rPr lang="en-US" sz="3600" b="0" i="1" smtClean="0">
                                      <a:latin typeface="Cambria Math" panose="02040503050406030204" pitchFamily="18" charset="0"/>
                                    </a:rPr>
                                    <m:t>𝐴</m:t>
                                  </m:r>
                                </m:sup>
                              </m:sSubSup>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𝜅</m:t>
                                  </m:r>
                                </m:e>
                                <m:sub>
                                  <m:r>
                                    <a:rPr lang="en-US" sz="3600" b="0" i="1" smtClean="0">
                                      <a:latin typeface="Cambria Math" panose="02040503050406030204" pitchFamily="18" charset="0"/>
                                    </a:rPr>
                                    <m:t>𝑡</m:t>
                                  </m:r>
                                </m:sub>
                              </m:sSub>
                            </m:den>
                          </m:f>
                          <m:r>
                            <a:rPr lang="en-US" sz="3600" b="0" i="1" smtClean="0">
                              <a:latin typeface="Cambria Math" panose="02040503050406030204" pitchFamily="18" charset="0"/>
                            </a:rPr>
                            <m:t>−</m:t>
                          </m:r>
                          <m:f>
                            <m:fPr>
                              <m:ctrlPr>
                                <a:rPr lang="en-US" sz="3600" i="1">
                                  <a:latin typeface="Cambria Math" panose="02040503050406030204" pitchFamily="18" charset="0"/>
                                </a:rPr>
                              </m:ctrlPr>
                            </m:fPr>
                            <m:num>
                              <m:sSubSup>
                                <m:sSubSupPr>
                                  <m:ctrlPr>
                                    <a:rPr lang="en-US" sz="3600" i="1">
                                      <a:latin typeface="Cambria Math" panose="02040503050406030204" pitchFamily="18" charset="0"/>
                                    </a:rPr>
                                  </m:ctrlPr>
                                </m:sSubSupPr>
                                <m:e>
                                  <m:r>
                                    <a:rPr lang="en-US" sz="3600" b="0" i="1" smtClean="0">
                                      <a:latin typeface="Cambria Math" panose="02040503050406030204" pitchFamily="18" charset="0"/>
                                    </a:rPr>
                                    <m:t>1−</m:t>
                                  </m:r>
                                  <m:r>
                                    <a:rPr lang="en-US" sz="3600" i="1">
                                      <a:latin typeface="Cambria Math" panose="02040503050406030204" pitchFamily="18" charset="0"/>
                                    </a:rPr>
                                    <m:t>𝜗</m:t>
                                  </m:r>
                                </m:e>
                                <m:sub>
                                  <m:r>
                                    <a:rPr lang="en-US" sz="3600" i="1">
                                      <a:latin typeface="Cambria Math" panose="02040503050406030204" pitchFamily="18" charset="0"/>
                                    </a:rPr>
                                    <m:t>𝑡</m:t>
                                  </m:r>
                                </m:sub>
                                <m:sup>
                                  <m:r>
                                    <a:rPr lang="en-US" sz="3600" i="1">
                                      <a:latin typeface="Cambria Math" panose="02040503050406030204" pitchFamily="18" charset="0"/>
                                    </a:rPr>
                                    <m:t>𝐴</m:t>
                                  </m:r>
                                </m:sup>
                              </m:sSubSup>
                            </m:num>
                            <m:den>
                              <m:r>
                                <a:rPr lang="en-US" sz="3600" b="0" i="1" smtClean="0">
                                  <a:latin typeface="Cambria Math" panose="02040503050406030204" pitchFamily="18" charset="0"/>
                                </a:rPr>
                                <m:t>1−</m:t>
                              </m:r>
                              <m:sSub>
                                <m:sSubPr>
                                  <m:ctrlPr>
                                    <a:rPr lang="en-US" sz="3600" i="1">
                                      <a:latin typeface="Cambria Math" panose="02040503050406030204" pitchFamily="18" charset="0"/>
                                    </a:rPr>
                                  </m:ctrlPr>
                                </m:sSubPr>
                                <m:e>
                                  <m:r>
                                    <a:rPr lang="en-US" sz="3600" i="1">
                                      <a:latin typeface="Cambria Math" panose="02040503050406030204" pitchFamily="18" charset="0"/>
                                    </a:rPr>
                                    <m:t>𝜅</m:t>
                                  </m:r>
                                </m:e>
                                <m:sub>
                                  <m:r>
                                    <a:rPr lang="en-US" sz="3600" i="1">
                                      <a:latin typeface="Cambria Math" panose="02040503050406030204" pitchFamily="18" charset="0"/>
                                    </a:rPr>
                                    <m:t>𝑡</m:t>
                                  </m:r>
                                </m:sub>
                              </m:sSub>
                            </m:den>
                          </m:f>
                        </m:e>
                      </m:d>
                      <m:r>
                        <a:rPr lang="en-US" sz="3600" b="0" i="1" smtClean="0">
                          <a:latin typeface="Cambria Math" panose="02040503050406030204" pitchFamily="18" charset="0"/>
                        </a:rPr>
                        <m:t>𝜗</m:t>
                      </m:r>
                      <m:sSubSup>
                        <m:sSubSupPr>
                          <m:ctrlPr>
                            <a:rPr lang="en-US" sz="3600" b="0" i="1" smtClean="0">
                              <a:latin typeface="Cambria Math" panose="02040503050406030204" pitchFamily="18" charset="0"/>
                            </a:rPr>
                          </m:ctrlPr>
                        </m:sSubSupPr>
                        <m:e>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𝜇</m:t>
                              </m:r>
                            </m:e>
                          </m:acc>
                        </m:e>
                        <m:sub>
                          <m:r>
                            <a:rPr lang="en-US" sz="3600" b="0" i="1" smtClean="0">
                              <a:latin typeface="Cambria Math" panose="02040503050406030204" pitchFamily="18" charset="0"/>
                            </a:rPr>
                            <m:t>𝑡</m:t>
                          </m:r>
                        </m:sub>
                        <m:sup>
                          <m:r>
                            <a:rPr lang="en-US" sz="3600" b="0" i="1" smtClean="0">
                              <a:latin typeface="Cambria Math" panose="02040503050406030204" pitchFamily="18" charset="0"/>
                              <a:ea typeface="Cambria Math" panose="02040503050406030204" pitchFamily="18" charset="0"/>
                            </a:rPr>
                            <m:t>ℬ</m:t>
                          </m:r>
                        </m:sup>
                      </m:sSubSup>
                      <m:r>
                        <a:rPr lang="en-US" sz="3600" b="0" i="1" smtClean="0">
                          <a:latin typeface="Cambria Math" panose="02040503050406030204" pitchFamily="18" charset="0"/>
                        </a:rPr>
                        <m:t>=0</m:t>
                      </m:r>
                    </m:oMath>
                  </m:oMathPara>
                </a14:m>
                <a:endParaRPr lang="en-US" sz="2000" dirty="0"/>
              </a:p>
            </p:txBody>
          </p:sp>
        </mc:Choice>
        <mc:Fallback xmlns="">
          <p:sp>
            <p:nvSpPr>
              <p:cNvPr id="5" name="TextBox 4">
                <a:extLst>
                  <a:ext uri="{FF2B5EF4-FFF2-40B4-BE49-F238E27FC236}">
                    <a16:creationId xmlns:a16="http://schemas.microsoft.com/office/drawing/2014/main" id="{8F356C25-74D7-E877-67E1-7EC9F0B557E1}"/>
                  </a:ext>
                </a:extLst>
              </p:cNvPr>
              <p:cNvSpPr txBox="1">
                <a:spLocks noRot="1" noChangeAspect="1" noMove="1" noResize="1" noEditPoints="1" noAdjustHandles="1" noChangeArrowheads="1" noChangeShapeType="1" noTextEdit="1"/>
              </p:cNvSpPr>
              <p:nvPr/>
            </p:nvSpPr>
            <p:spPr>
              <a:xfrm>
                <a:off x="9045319" y="2185811"/>
                <a:ext cx="7100534" cy="1356718"/>
              </a:xfrm>
              <a:prstGeom prst="rect">
                <a:avLst/>
              </a:prstGeom>
              <a:blipFill>
                <a:blip r:embed="rId6"/>
                <a:stretch>
                  <a:fillRect/>
                </a:stretch>
              </a:blipFill>
            </p:spPr>
            <p:txBody>
              <a:bodyPr/>
              <a:lstStyle/>
              <a:p>
                <a:r>
                  <a:rPr lang="en-US">
                    <a:noFill/>
                  </a:rPr>
                  <a:t> </a:t>
                </a:r>
              </a:p>
            </p:txBody>
          </p:sp>
        </mc:Fallback>
      </mc:AlternateContent>
      <p:sp>
        <p:nvSpPr>
          <p:cNvPr id="6" name="Right Brace 5">
            <a:extLst>
              <a:ext uri="{FF2B5EF4-FFF2-40B4-BE49-F238E27FC236}">
                <a16:creationId xmlns:a16="http://schemas.microsoft.com/office/drawing/2014/main" id="{256E605F-D599-4852-8628-D536F4796109}"/>
              </a:ext>
            </a:extLst>
          </p:cNvPr>
          <p:cNvSpPr/>
          <p:nvPr/>
        </p:nvSpPr>
        <p:spPr>
          <a:xfrm>
            <a:off x="8646738" y="1901371"/>
            <a:ext cx="326571" cy="19739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8D079D0-7302-E744-6386-013CAF9DCF76}"/>
              </a:ext>
            </a:extLst>
          </p:cNvPr>
          <p:cNvSpPr txBox="1"/>
          <p:nvPr/>
        </p:nvSpPr>
        <p:spPr>
          <a:xfrm>
            <a:off x="9586685" y="3875313"/>
            <a:ext cx="1597297" cy="369332"/>
          </a:xfrm>
          <a:prstGeom prst="rect">
            <a:avLst/>
          </a:prstGeom>
          <a:noFill/>
        </p:spPr>
        <p:txBody>
          <a:bodyPr wrap="none" rtlCol="0">
            <a:spAutoFit/>
          </a:bodyPr>
          <a:lstStyle/>
          <a:p>
            <a:r>
              <a:rPr lang="en-US" dirty="0"/>
              <a:t>Terms of trade </a:t>
            </a:r>
          </a:p>
        </p:txBody>
      </p:sp>
      <p:sp>
        <p:nvSpPr>
          <p:cNvPr id="8" name="TextBox 7">
            <a:extLst>
              <a:ext uri="{FF2B5EF4-FFF2-40B4-BE49-F238E27FC236}">
                <a16:creationId xmlns:a16="http://schemas.microsoft.com/office/drawing/2014/main" id="{1AB2D3A3-8B71-01DE-21A4-3FFA991AB043}"/>
              </a:ext>
            </a:extLst>
          </p:cNvPr>
          <p:cNvSpPr txBox="1"/>
          <p:nvPr/>
        </p:nvSpPr>
        <p:spPr>
          <a:xfrm>
            <a:off x="11949972" y="3875313"/>
            <a:ext cx="2382575" cy="369332"/>
          </a:xfrm>
          <a:prstGeom prst="rect">
            <a:avLst/>
          </a:prstGeom>
          <a:noFill/>
        </p:spPr>
        <p:txBody>
          <a:bodyPr wrap="none" rtlCol="0">
            <a:spAutoFit/>
          </a:bodyPr>
          <a:lstStyle/>
          <a:p>
            <a:r>
              <a:rPr lang="en-US" dirty="0"/>
              <a:t>Tax (in the background)</a:t>
            </a:r>
          </a:p>
        </p:txBody>
      </p:sp>
    </p:spTree>
    <p:extLst>
      <p:ext uri="{BB962C8B-B14F-4D97-AF65-F5344CB8AC3E}">
        <p14:creationId xmlns:p14="http://schemas.microsoft.com/office/powerpoint/2010/main" val="250025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BE2D4C-BD01-4D2C-B614-FE7B238A09B4}"/>
              </a:ext>
            </a:extLst>
          </p:cNvPr>
          <p:cNvSpPr>
            <a:spLocks noGrp="1"/>
          </p:cNvSpPr>
          <p:nvPr>
            <p:ph idx="1"/>
          </p:nvPr>
        </p:nvSpPr>
        <p:spPr>
          <a:xfrm>
            <a:off x="413172" y="1530772"/>
            <a:ext cx="15497386" cy="7951158"/>
          </a:xfrm>
        </p:spPr>
        <p:txBody>
          <a:bodyPr>
            <a:normAutofit/>
          </a:bodyPr>
          <a:lstStyle/>
          <a:p>
            <a:pPr>
              <a:lnSpc>
                <a:spcPct val="60000"/>
              </a:lnSpc>
            </a:pPr>
            <a:r>
              <a:rPr lang="en-US" sz="3200" dirty="0"/>
              <a:t>Safe asset = good friend</a:t>
            </a:r>
          </a:p>
          <a:p>
            <a:pPr lvl="1">
              <a:lnSpc>
                <a:spcPct val="60000"/>
              </a:lnSpc>
            </a:pPr>
            <a:r>
              <a:rPr lang="en-US" sz="2800" dirty="0"/>
              <a:t>Idiosyncratic risk: provides partial insurance through </a:t>
            </a:r>
            <a:r>
              <a:rPr lang="en-US" sz="2800" dirty="0">
                <a:solidFill>
                  <a:srgbClr val="C00000"/>
                </a:solidFill>
              </a:rPr>
              <a:t>re-trading</a:t>
            </a:r>
          </a:p>
          <a:p>
            <a:pPr marL="335288" lvl="1" indent="0">
              <a:lnSpc>
                <a:spcPct val="60000"/>
              </a:lnSpc>
              <a:buNone/>
            </a:pPr>
            <a:endParaRPr lang="en-US" sz="2800" dirty="0">
              <a:solidFill>
                <a:srgbClr val="C00000"/>
              </a:solidFill>
            </a:endParaRPr>
          </a:p>
        </p:txBody>
      </p:sp>
      <p:sp>
        <p:nvSpPr>
          <p:cNvPr id="3" name="Slide Number Placeholder 2">
            <a:extLst>
              <a:ext uri="{FF2B5EF4-FFF2-40B4-BE49-F238E27FC236}">
                <a16:creationId xmlns:a16="http://schemas.microsoft.com/office/drawing/2014/main" id="{80A8FF99-3593-4F14-AEE0-236DC532FB65}"/>
              </a:ext>
            </a:extLst>
          </p:cNvPr>
          <p:cNvSpPr>
            <a:spLocks noGrp="1"/>
          </p:cNvSpPr>
          <p:nvPr>
            <p:ph type="sldNum" sz="quarter" idx="12"/>
          </p:nvPr>
        </p:nvSpPr>
        <p:spPr/>
        <p:txBody>
          <a:bodyPr/>
          <a:lstStyle/>
          <a:p>
            <a:fld id="{DDE82227-37B3-43BC-ADC8-5578DB9E1C27}" type="slidenum">
              <a:rPr lang="en-US" smtClean="0"/>
              <a:t>7</a:t>
            </a:fld>
            <a:endParaRPr lang="en-US"/>
          </a:p>
        </p:txBody>
      </p:sp>
      <p:sp>
        <p:nvSpPr>
          <p:cNvPr id="4" name="Title 3">
            <a:extLst>
              <a:ext uri="{FF2B5EF4-FFF2-40B4-BE49-F238E27FC236}">
                <a16:creationId xmlns:a16="http://schemas.microsoft.com/office/drawing/2014/main" id="{CD6C8083-77AB-44C7-B77E-748BD597711D}"/>
              </a:ext>
            </a:extLst>
          </p:cNvPr>
          <p:cNvSpPr>
            <a:spLocks noGrp="1"/>
          </p:cNvSpPr>
          <p:nvPr>
            <p:ph type="title"/>
          </p:nvPr>
        </p:nvSpPr>
        <p:spPr/>
        <p:txBody>
          <a:bodyPr/>
          <a:lstStyle/>
          <a:p>
            <a:r>
              <a:rPr lang="en-US" dirty="0"/>
              <a:t>What’s is a Safe Asset Service Flow?</a:t>
            </a:r>
          </a:p>
        </p:txBody>
      </p:sp>
      <p:grpSp>
        <p:nvGrpSpPr>
          <p:cNvPr id="11" name="Group 10">
            <a:extLst>
              <a:ext uri="{FF2B5EF4-FFF2-40B4-BE49-F238E27FC236}">
                <a16:creationId xmlns:a16="http://schemas.microsoft.com/office/drawing/2014/main" id="{B827D540-7C2D-47B3-B07E-CD65BDD4E7B8}"/>
              </a:ext>
            </a:extLst>
          </p:cNvPr>
          <p:cNvGrpSpPr/>
          <p:nvPr/>
        </p:nvGrpSpPr>
        <p:grpSpPr>
          <a:xfrm>
            <a:off x="1974572" y="2550546"/>
            <a:ext cx="11052124" cy="6134976"/>
            <a:chOff x="1974572" y="2790314"/>
            <a:chExt cx="11052124" cy="6134976"/>
          </a:xfrm>
        </p:grpSpPr>
        <p:sp>
          <p:nvSpPr>
            <p:cNvPr id="5" name="Rectangle 4">
              <a:extLst>
                <a:ext uri="{FF2B5EF4-FFF2-40B4-BE49-F238E27FC236}">
                  <a16:creationId xmlns:a16="http://schemas.microsoft.com/office/drawing/2014/main" id="{34B00537-F863-4525-A136-B13CAD845B53}"/>
                </a:ext>
              </a:extLst>
            </p:cNvPr>
            <p:cNvSpPr>
              <a:spLocks/>
            </p:cNvSpPr>
            <p:nvPr/>
          </p:nvSpPr>
          <p:spPr>
            <a:xfrm>
              <a:off x="1974572" y="518723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endParaRPr lang="en-US" sz="1600" dirty="0">
                <a:latin typeface="+mj-lt"/>
              </a:endParaRPr>
            </a:p>
          </p:txBody>
        </p:sp>
        <p:sp>
          <p:nvSpPr>
            <p:cNvPr id="6" name="Rectangle 5">
              <a:extLst>
                <a:ext uri="{FF2B5EF4-FFF2-40B4-BE49-F238E27FC236}">
                  <a16:creationId xmlns:a16="http://schemas.microsoft.com/office/drawing/2014/main" id="{D34B36A7-5AE5-4DCF-9371-B5A65CEA6DD4}"/>
                </a:ext>
              </a:extLst>
            </p:cNvPr>
            <p:cNvSpPr>
              <a:spLocks/>
            </p:cNvSpPr>
            <p:nvPr/>
          </p:nvSpPr>
          <p:spPr>
            <a:xfrm>
              <a:off x="1974572" y="6101634"/>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endParaRPr lang="en-US" sz="1600" dirty="0"/>
            </a:p>
          </p:txBody>
        </p:sp>
        <p:sp>
          <p:nvSpPr>
            <p:cNvPr id="7" name="Rectangle 6">
              <a:extLst>
                <a:ext uri="{FF2B5EF4-FFF2-40B4-BE49-F238E27FC236}">
                  <a16:creationId xmlns:a16="http://schemas.microsoft.com/office/drawing/2014/main" id="{7674F4CE-09D2-44CB-AD6B-033E23199786}"/>
                </a:ext>
              </a:extLst>
            </p:cNvPr>
            <p:cNvSpPr>
              <a:spLocks/>
            </p:cNvSpPr>
            <p:nvPr/>
          </p:nvSpPr>
          <p:spPr>
            <a:xfrm>
              <a:off x="2869922" y="519358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8" name="Rectangle 7">
              <a:extLst>
                <a:ext uri="{FF2B5EF4-FFF2-40B4-BE49-F238E27FC236}">
                  <a16:creationId xmlns:a16="http://schemas.microsoft.com/office/drawing/2014/main" id="{DC115CD7-2ADB-4217-AC13-808D3FCE8439}"/>
                </a:ext>
              </a:extLst>
            </p:cNvPr>
            <p:cNvSpPr>
              <a:spLocks/>
            </p:cNvSpPr>
            <p:nvPr/>
          </p:nvSpPr>
          <p:spPr>
            <a:xfrm>
              <a:off x="2869922" y="6107984"/>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13" name="Rectangle 12">
              <a:extLst>
                <a:ext uri="{FF2B5EF4-FFF2-40B4-BE49-F238E27FC236}">
                  <a16:creationId xmlns:a16="http://schemas.microsoft.com/office/drawing/2014/main" id="{00C0E88E-F18F-481A-BF5A-003398E346A2}"/>
                </a:ext>
              </a:extLst>
            </p:cNvPr>
            <p:cNvSpPr>
              <a:spLocks/>
            </p:cNvSpPr>
            <p:nvPr/>
          </p:nvSpPr>
          <p:spPr>
            <a:xfrm>
              <a:off x="5940839" y="361541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14" name="Rectangle 13">
              <a:extLst>
                <a:ext uri="{FF2B5EF4-FFF2-40B4-BE49-F238E27FC236}">
                  <a16:creationId xmlns:a16="http://schemas.microsoft.com/office/drawing/2014/main" id="{EB694775-FE4E-40F8-9A49-CA5183A14F2B}"/>
                </a:ext>
              </a:extLst>
            </p:cNvPr>
            <p:cNvSpPr>
              <a:spLocks/>
            </p:cNvSpPr>
            <p:nvPr/>
          </p:nvSpPr>
          <p:spPr>
            <a:xfrm>
              <a:off x="5940839" y="4529814"/>
              <a:ext cx="4572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4F261E-CBC1-4164-839D-18D9AAF1A5AE}"/>
                </a:ext>
              </a:extLst>
            </p:cNvPr>
            <p:cNvSpPr>
              <a:spLocks/>
            </p:cNvSpPr>
            <p:nvPr/>
          </p:nvSpPr>
          <p:spPr>
            <a:xfrm>
              <a:off x="6836189" y="362176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16" name="Rectangle 15">
              <a:extLst>
                <a:ext uri="{FF2B5EF4-FFF2-40B4-BE49-F238E27FC236}">
                  <a16:creationId xmlns:a16="http://schemas.microsoft.com/office/drawing/2014/main" id="{9D74BD78-2E61-481D-9803-343F54542189}"/>
                </a:ext>
              </a:extLst>
            </p:cNvPr>
            <p:cNvSpPr>
              <a:spLocks/>
            </p:cNvSpPr>
            <p:nvPr/>
          </p:nvSpPr>
          <p:spPr>
            <a:xfrm>
              <a:off x="6836189" y="4536164"/>
              <a:ext cx="457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754C5E8-BE31-4535-85CA-40D90E007DF5}"/>
                </a:ext>
              </a:extLst>
            </p:cNvPr>
            <p:cNvSpPr>
              <a:spLocks/>
            </p:cNvSpPr>
            <p:nvPr/>
          </p:nvSpPr>
          <p:spPr>
            <a:xfrm>
              <a:off x="5940839" y="4509663"/>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18" name="Rectangle 17">
              <a:extLst>
                <a:ext uri="{FF2B5EF4-FFF2-40B4-BE49-F238E27FC236}">
                  <a16:creationId xmlns:a16="http://schemas.microsoft.com/office/drawing/2014/main" id="{9AF6288C-8835-4205-B214-7DFC9C74F662}"/>
                </a:ext>
              </a:extLst>
            </p:cNvPr>
            <p:cNvSpPr>
              <a:spLocks/>
            </p:cNvSpPr>
            <p:nvPr/>
          </p:nvSpPr>
          <p:spPr>
            <a:xfrm>
              <a:off x="6829839" y="452981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endParaRPr lang="en-US" b="1" dirty="0"/>
            </a:p>
          </p:txBody>
        </p:sp>
        <p:sp>
          <p:nvSpPr>
            <p:cNvPr id="21" name="Rectangle 20">
              <a:extLst>
                <a:ext uri="{FF2B5EF4-FFF2-40B4-BE49-F238E27FC236}">
                  <a16:creationId xmlns:a16="http://schemas.microsoft.com/office/drawing/2014/main" id="{B701514F-9328-415D-B832-3ABB32A6BAD1}"/>
                </a:ext>
              </a:extLst>
            </p:cNvPr>
            <p:cNvSpPr>
              <a:spLocks/>
            </p:cNvSpPr>
            <p:nvPr/>
          </p:nvSpPr>
          <p:spPr>
            <a:xfrm>
              <a:off x="6856565" y="6566673"/>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0</a:t>
              </a:r>
            </a:p>
          </p:txBody>
        </p:sp>
        <p:sp>
          <p:nvSpPr>
            <p:cNvPr id="22" name="Rectangle 21">
              <a:extLst>
                <a:ext uri="{FF2B5EF4-FFF2-40B4-BE49-F238E27FC236}">
                  <a16:creationId xmlns:a16="http://schemas.microsoft.com/office/drawing/2014/main" id="{AFD745EF-6ACD-4E9B-8E86-31768C4062C7}"/>
                </a:ext>
              </a:extLst>
            </p:cNvPr>
            <p:cNvSpPr>
              <a:spLocks/>
            </p:cNvSpPr>
            <p:nvPr/>
          </p:nvSpPr>
          <p:spPr>
            <a:xfrm>
              <a:off x="6856565" y="7481073"/>
              <a:ext cx="4572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4CB97E-430D-4863-AAAA-8F58689598D1}"/>
                </a:ext>
              </a:extLst>
            </p:cNvPr>
            <p:cNvSpPr>
              <a:spLocks/>
            </p:cNvSpPr>
            <p:nvPr/>
          </p:nvSpPr>
          <p:spPr>
            <a:xfrm>
              <a:off x="5931068" y="6573023"/>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0</a:t>
              </a:r>
            </a:p>
          </p:txBody>
        </p:sp>
        <p:sp>
          <p:nvSpPr>
            <p:cNvPr id="24" name="Rectangle 23">
              <a:extLst>
                <a:ext uri="{FF2B5EF4-FFF2-40B4-BE49-F238E27FC236}">
                  <a16:creationId xmlns:a16="http://schemas.microsoft.com/office/drawing/2014/main" id="{1F2EF1CA-58BF-4F98-876C-5047328FAED5}"/>
                </a:ext>
              </a:extLst>
            </p:cNvPr>
            <p:cNvSpPr>
              <a:spLocks/>
            </p:cNvSpPr>
            <p:nvPr/>
          </p:nvSpPr>
          <p:spPr>
            <a:xfrm>
              <a:off x="5931068" y="7487423"/>
              <a:ext cx="457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AA6B5A5-A044-4B11-BCB2-BC0CECC01817}"/>
                </a:ext>
              </a:extLst>
            </p:cNvPr>
            <p:cNvSpPr>
              <a:spLocks/>
            </p:cNvSpPr>
            <p:nvPr/>
          </p:nvSpPr>
          <p:spPr>
            <a:xfrm>
              <a:off x="6856565" y="7460922"/>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26" name="Rectangle 25">
              <a:extLst>
                <a:ext uri="{FF2B5EF4-FFF2-40B4-BE49-F238E27FC236}">
                  <a16:creationId xmlns:a16="http://schemas.microsoft.com/office/drawing/2014/main" id="{9D5F8311-676B-4D89-8DA5-E17180343F23}"/>
                </a:ext>
              </a:extLst>
            </p:cNvPr>
            <p:cNvSpPr>
              <a:spLocks/>
            </p:cNvSpPr>
            <p:nvPr/>
          </p:nvSpPr>
          <p:spPr>
            <a:xfrm>
              <a:off x="5924718" y="7481073"/>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29" name="Arrow: Right 28">
              <a:extLst>
                <a:ext uri="{FF2B5EF4-FFF2-40B4-BE49-F238E27FC236}">
                  <a16:creationId xmlns:a16="http://schemas.microsoft.com/office/drawing/2014/main" id="{325DFD49-6625-4B81-9795-F84D1D1AFBC9}"/>
                </a:ext>
              </a:extLst>
            </p:cNvPr>
            <p:cNvSpPr/>
            <p:nvPr/>
          </p:nvSpPr>
          <p:spPr>
            <a:xfrm rot="20227421">
              <a:off x="3735794" y="5176408"/>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52534E28-24B3-44F4-A5ED-0ED46693F729}"/>
                </a:ext>
              </a:extLst>
            </p:cNvPr>
            <p:cNvSpPr/>
            <p:nvPr/>
          </p:nvSpPr>
          <p:spPr>
            <a:xfrm rot="1372579" flipV="1">
              <a:off x="3745071" y="6457896"/>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9E9C0730-9E3C-485E-9FE0-E99417C9F0A7}"/>
                </a:ext>
              </a:extLst>
            </p:cNvPr>
            <p:cNvSpPr/>
            <p:nvPr/>
          </p:nvSpPr>
          <p:spPr>
            <a:xfrm rot="20227421">
              <a:off x="8070579" y="3539765"/>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0F7271C2-EB85-43F1-A9AA-3FB4F7A7DDEC}"/>
                </a:ext>
              </a:extLst>
            </p:cNvPr>
            <p:cNvSpPr/>
            <p:nvPr/>
          </p:nvSpPr>
          <p:spPr>
            <a:xfrm rot="20227421">
              <a:off x="8087808" y="6626193"/>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45C8D1A2-C88E-444F-A1C6-3FC3D0D44BCE}"/>
                </a:ext>
              </a:extLst>
            </p:cNvPr>
            <p:cNvSpPr/>
            <p:nvPr/>
          </p:nvSpPr>
          <p:spPr>
            <a:xfrm rot="1372579" flipV="1">
              <a:off x="8096702" y="4836456"/>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FD207F3D-11BE-459F-9FF3-56F84973D28B}"/>
                </a:ext>
              </a:extLst>
            </p:cNvPr>
            <p:cNvSpPr/>
            <p:nvPr/>
          </p:nvSpPr>
          <p:spPr>
            <a:xfrm rot="1372579" flipV="1">
              <a:off x="8058271" y="7755909"/>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821C009-BEF6-4C4F-9FD1-91095B9D64FE}"/>
                </a:ext>
              </a:extLst>
            </p:cNvPr>
            <p:cNvSpPr txBox="1"/>
            <p:nvPr/>
          </p:nvSpPr>
          <p:spPr>
            <a:xfrm>
              <a:off x="2901725" y="4673448"/>
              <a:ext cx="377026" cy="523220"/>
            </a:xfrm>
            <a:prstGeom prst="rect">
              <a:avLst/>
            </a:prstGeom>
            <a:noFill/>
          </p:spPr>
          <p:txBody>
            <a:bodyPr wrap="none" rtlCol="0">
              <a:spAutoFit/>
            </a:bodyPr>
            <a:lstStyle/>
            <a:p>
              <a:r>
                <a:rPr lang="en-US" sz="2800" dirty="0">
                  <a:latin typeface="+mj-lt"/>
                </a:rPr>
                <a:t>B</a:t>
              </a:r>
              <a:endParaRPr lang="en-US" dirty="0">
                <a:latin typeface="+mj-lt"/>
              </a:endParaRPr>
            </a:p>
          </p:txBody>
        </p:sp>
        <p:sp>
          <p:nvSpPr>
            <p:cNvPr id="39" name="TextBox 38">
              <a:extLst>
                <a:ext uri="{FF2B5EF4-FFF2-40B4-BE49-F238E27FC236}">
                  <a16:creationId xmlns:a16="http://schemas.microsoft.com/office/drawing/2014/main" id="{6BE471FF-ABE0-460C-BD2C-FD1D7B77F8DE}"/>
                </a:ext>
              </a:extLst>
            </p:cNvPr>
            <p:cNvSpPr txBox="1"/>
            <p:nvPr/>
          </p:nvSpPr>
          <p:spPr>
            <a:xfrm>
              <a:off x="2010192" y="4674176"/>
              <a:ext cx="386644" cy="523220"/>
            </a:xfrm>
            <a:prstGeom prst="rect">
              <a:avLst/>
            </a:prstGeom>
            <a:noFill/>
          </p:spPr>
          <p:txBody>
            <a:bodyPr wrap="none" rtlCol="0">
              <a:spAutoFit/>
            </a:bodyPr>
            <a:lstStyle/>
            <a:p>
              <a:r>
                <a:rPr lang="en-US" sz="2800" dirty="0">
                  <a:latin typeface="+mj-lt"/>
                </a:rPr>
                <a:t>A</a:t>
              </a:r>
              <a:endParaRPr lang="en-US" dirty="0">
                <a:latin typeface="+mj-lt"/>
              </a:endParaRPr>
            </a:p>
          </p:txBody>
        </p:sp>
        <p:sp>
          <p:nvSpPr>
            <p:cNvPr id="40" name="TextBox 39">
              <a:extLst>
                <a:ext uri="{FF2B5EF4-FFF2-40B4-BE49-F238E27FC236}">
                  <a16:creationId xmlns:a16="http://schemas.microsoft.com/office/drawing/2014/main" id="{F4C82B3E-5255-487A-8F41-F27335447F0F}"/>
                </a:ext>
              </a:extLst>
            </p:cNvPr>
            <p:cNvSpPr txBox="1"/>
            <p:nvPr/>
          </p:nvSpPr>
          <p:spPr>
            <a:xfrm>
              <a:off x="6894602" y="2790314"/>
              <a:ext cx="377026" cy="523220"/>
            </a:xfrm>
            <a:prstGeom prst="rect">
              <a:avLst/>
            </a:prstGeom>
            <a:noFill/>
          </p:spPr>
          <p:txBody>
            <a:bodyPr wrap="none" rtlCol="0">
              <a:spAutoFit/>
            </a:bodyPr>
            <a:lstStyle/>
            <a:p>
              <a:r>
                <a:rPr lang="en-US" sz="2800" dirty="0">
                  <a:latin typeface="+mj-lt"/>
                </a:rPr>
                <a:t>B</a:t>
              </a:r>
              <a:endParaRPr lang="en-US" dirty="0">
                <a:latin typeface="+mj-lt"/>
              </a:endParaRPr>
            </a:p>
          </p:txBody>
        </p:sp>
        <p:sp>
          <p:nvSpPr>
            <p:cNvPr id="41" name="TextBox 40">
              <a:extLst>
                <a:ext uri="{FF2B5EF4-FFF2-40B4-BE49-F238E27FC236}">
                  <a16:creationId xmlns:a16="http://schemas.microsoft.com/office/drawing/2014/main" id="{CCD8896D-BA8E-4924-ADB1-FEE5AA51C859}"/>
                </a:ext>
              </a:extLst>
            </p:cNvPr>
            <p:cNvSpPr txBox="1"/>
            <p:nvPr/>
          </p:nvSpPr>
          <p:spPr>
            <a:xfrm>
              <a:off x="6003069" y="2791042"/>
              <a:ext cx="386644" cy="523220"/>
            </a:xfrm>
            <a:prstGeom prst="rect">
              <a:avLst/>
            </a:prstGeom>
            <a:noFill/>
          </p:spPr>
          <p:txBody>
            <a:bodyPr wrap="none" rtlCol="0">
              <a:spAutoFit/>
            </a:bodyPr>
            <a:lstStyle/>
            <a:p>
              <a:r>
                <a:rPr lang="en-US" sz="2800" dirty="0">
                  <a:latin typeface="+mj-lt"/>
                </a:rPr>
                <a:t>A</a:t>
              </a:r>
              <a:endParaRPr lang="en-US" dirty="0">
                <a:latin typeface="+mj-lt"/>
              </a:endParaRPr>
            </a:p>
          </p:txBody>
        </p:sp>
        <p:sp>
          <p:nvSpPr>
            <p:cNvPr id="33" name="Rectangle 32">
              <a:extLst>
                <a:ext uri="{FF2B5EF4-FFF2-40B4-BE49-F238E27FC236}">
                  <a16:creationId xmlns:a16="http://schemas.microsoft.com/office/drawing/2014/main" id="{E8661919-339D-413F-BEC5-9F00D9BFE714}"/>
                </a:ext>
              </a:extLst>
            </p:cNvPr>
            <p:cNvSpPr>
              <a:spLocks/>
            </p:cNvSpPr>
            <p:nvPr/>
          </p:nvSpPr>
          <p:spPr>
            <a:xfrm>
              <a:off x="5940511" y="5606943"/>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4" name="Rectangle 33">
              <a:extLst>
                <a:ext uri="{FF2B5EF4-FFF2-40B4-BE49-F238E27FC236}">
                  <a16:creationId xmlns:a16="http://schemas.microsoft.com/office/drawing/2014/main" id="{ABDFA532-80CF-43D3-87F4-0A522F52D297}"/>
                </a:ext>
              </a:extLst>
            </p:cNvPr>
            <p:cNvSpPr>
              <a:spLocks/>
            </p:cNvSpPr>
            <p:nvPr/>
          </p:nvSpPr>
          <p:spPr>
            <a:xfrm>
              <a:off x="6839155" y="3615313"/>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36" name="Rectangle 35">
              <a:extLst>
                <a:ext uri="{FF2B5EF4-FFF2-40B4-BE49-F238E27FC236}">
                  <a16:creationId xmlns:a16="http://schemas.microsoft.com/office/drawing/2014/main" id="{8E9DC7C1-A5C8-4D5B-B1F6-1B8D785AB523}"/>
                </a:ext>
              </a:extLst>
            </p:cNvPr>
            <p:cNvSpPr>
              <a:spLocks/>
            </p:cNvSpPr>
            <p:nvPr/>
          </p:nvSpPr>
          <p:spPr>
            <a:xfrm>
              <a:off x="5940511" y="3425804"/>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42" name="Rectangle 41">
              <a:extLst>
                <a:ext uri="{FF2B5EF4-FFF2-40B4-BE49-F238E27FC236}">
                  <a16:creationId xmlns:a16="http://schemas.microsoft.com/office/drawing/2014/main" id="{0C8F189F-81E7-43D7-9BC2-33E8E0088F49}"/>
                </a:ext>
              </a:extLst>
            </p:cNvPr>
            <p:cNvSpPr>
              <a:spLocks/>
            </p:cNvSpPr>
            <p:nvPr/>
          </p:nvSpPr>
          <p:spPr>
            <a:xfrm>
              <a:off x="6832384" y="5075529"/>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9" name="Freeform: Shape 8">
              <a:extLst>
                <a:ext uri="{FF2B5EF4-FFF2-40B4-BE49-F238E27FC236}">
                  <a16:creationId xmlns:a16="http://schemas.microsoft.com/office/drawing/2014/main" id="{F078655E-035A-4F88-AAE6-04507F6A34B9}"/>
                </a:ext>
              </a:extLst>
            </p:cNvPr>
            <p:cNvSpPr/>
            <p:nvPr/>
          </p:nvSpPr>
          <p:spPr>
            <a:xfrm>
              <a:off x="6384895" y="3546281"/>
              <a:ext cx="485030" cy="127221"/>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Lst>
              <a:ahLst/>
              <a:cxnLst>
                <a:cxn ang="0">
                  <a:pos x="connsiteX0" y="connsiteY0"/>
                </a:cxn>
                <a:cxn ang="0">
                  <a:pos x="connsiteX1" y="connsiteY1"/>
                </a:cxn>
                <a:cxn ang="0">
                  <a:pos x="connsiteX2" y="connsiteY2"/>
                </a:cxn>
              </a:cxnLst>
              <a:rect l="l" t="t" r="r" b="b"/>
              <a:pathLst>
                <a:path w="432309" h="116158">
                  <a:moveTo>
                    <a:pt x="432309" y="116158"/>
                  </a:moveTo>
                  <a:cubicBezTo>
                    <a:pt x="399841" y="62487"/>
                    <a:pt x="278784" y="51166"/>
                    <a:pt x="206733" y="31806"/>
                  </a:cubicBezTo>
                  <a:cubicBezTo>
                    <a:pt x="134682" y="12446"/>
                    <a:pt x="76199" y="1988"/>
                    <a:pt x="0" y="0"/>
                  </a:cubicBezTo>
                </a:path>
              </a:pathLst>
            </a:custGeom>
            <a:solidFill>
              <a:srgbClr val="C00000"/>
            </a:solid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9218D8A6-C7A5-474A-8B3F-DE13583C2749}"/>
                </a:ext>
              </a:extLst>
            </p:cNvPr>
            <p:cNvSpPr/>
            <p:nvPr/>
          </p:nvSpPr>
          <p:spPr>
            <a:xfrm flipH="1">
              <a:off x="6409572" y="5257081"/>
              <a:ext cx="485030" cy="572493"/>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 name="connsiteX0" fmla="*/ 418135 w 418135"/>
                <a:gd name="connsiteY0" fmla="*/ 578210 h 578211"/>
                <a:gd name="connsiteX1" fmla="*/ 206733 w 418135"/>
                <a:gd name="connsiteY1" fmla="*/ 51007 h 578211"/>
                <a:gd name="connsiteX2" fmla="*/ 0 w 418135"/>
                <a:gd name="connsiteY2" fmla="*/ 19201 h 578211"/>
                <a:gd name="connsiteX0" fmla="*/ 418135 w 418135"/>
                <a:gd name="connsiteY0" fmla="*/ 559009 h 559009"/>
                <a:gd name="connsiteX1" fmla="*/ 284691 w 418135"/>
                <a:gd name="connsiteY1" fmla="*/ 191523 h 559009"/>
                <a:gd name="connsiteX2" fmla="*/ 0 w 418135"/>
                <a:gd name="connsiteY2" fmla="*/ 0 h 559009"/>
                <a:gd name="connsiteX0" fmla="*/ 418135 w 418135"/>
                <a:gd name="connsiteY0" fmla="*/ 559009 h 559009"/>
                <a:gd name="connsiteX1" fmla="*/ 206733 w 418135"/>
                <a:gd name="connsiteY1" fmla="*/ 394799 h 559009"/>
                <a:gd name="connsiteX2" fmla="*/ 0 w 418135"/>
                <a:gd name="connsiteY2" fmla="*/ 0 h 559009"/>
                <a:gd name="connsiteX0" fmla="*/ 432309 w 432309"/>
                <a:gd name="connsiteY0" fmla="*/ 522710 h 522710"/>
                <a:gd name="connsiteX1" fmla="*/ 206733 w 432309"/>
                <a:gd name="connsiteY1" fmla="*/ 394799 h 522710"/>
                <a:gd name="connsiteX2" fmla="*/ 0 w 432309"/>
                <a:gd name="connsiteY2" fmla="*/ 0 h 522710"/>
                <a:gd name="connsiteX0" fmla="*/ 432309 w 432309"/>
                <a:gd name="connsiteY0" fmla="*/ 522710 h 522710"/>
                <a:gd name="connsiteX1" fmla="*/ 135863 w 432309"/>
                <a:gd name="connsiteY1" fmla="*/ 358500 h 522710"/>
                <a:gd name="connsiteX2" fmla="*/ 0 w 432309"/>
                <a:gd name="connsiteY2" fmla="*/ 0 h 522710"/>
              </a:gdLst>
              <a:ahLst/>
              <a:cxnLst>
                <a:cxn ang="0">
                  <a:pos x="connsiteX0" y="connsiteY0"/>
                </a:cxn>
                <a:cxn ang="0">
                  <a:pos x="connsiteX1" y="connsiteY1"/>
                </a:cxn>
                <a:cxn ang="0">
                  <a:pos x="connsiteX2" y="connsiteY2"/>
                </a:cxn>
              </a:cxnLst>
              <a:rect l="l" t="t" r="r" b="b"/>
              <a:pathLst>
                <a:path w="432309" h="522710">
                  <a:moveTo>
                    <a:pt x="432309" y="522710"/>
                  </a:moveTo>
                  <a:cubicBezTo>
                    <a:pt x="399841" y="469039"/>
                    <a:pt x="207915" y="445618"/>
                    <a:pt x="135863" y="358500"/>
                  </a:cubicBezTo>
                  <a:cubicBezTo>
                    <a:pt x="63812" y="271382"/>
                    <a:pt x="76199" y="1988"/>
                    <a:pt x="0" y="0"/>
                  </a:cubicBez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CB48965-3885-44DB-A643-7654CF6FCC12}"/>
                </a:ext>
              </a:extLst>
            </p:cNvPr>
            <p:cNvSpPr>
              <a:spLocks/>
            </p:cNvSpPr>
            <p:nvPr/>
          </p:nvSpPr>
          <p:spPr>
            <a:xfrm>
              <a:off x="6862869" y="6367789"/>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45" name="Rectangle 44">
              <a:extLst>
                <a:ext uri="{FF2B5EF4-FFF2-40B4-BE49-F238E27FC236}">
                  <a16:creationId xmlns:a16="http://schemas.microsoft.com/office/drawing/2014/main" id="{773F857E-E338-4185-B1A1-E10006C5771C}"/>
                </a:ext>
              </a:extLst>
            </p:cNvPr>
            <p:cNvSpPr>
              <a:spLocks/>
            </p:cNvSpPr>
            <p:nvPr/>
          </p:nvSpPr>
          <p:spPr>
            <a:xfrm>
              <a:off x="5933886" y="6575846"/>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47" name="Freeform: Shape 46">
              <a:extLst>
                <a:ext uri="{FF2B5EF4-FFF2-40B4-BE49-F238E27FC236}">
                  <a16:creationId xmlns:a16="http://schemas.microsoft.com/office/drawing/2014/main" id="{69BB7DBC-1B68-432E-A044-C68DB2830584}"/>
                </a:ext>
              </a:extLst>
            </p:cNvPr>
            <p:cNvSpPr/>
            <p:nvPr/>
          </p:nvSpPr>
          <p:spPr>
            <a:xfrm flipH="1">
              <a:off x="6410070" y="6457785"/>
              <a:ext cx="485030" cy="127221"/>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Lst>
              <a:ahLst/>
              <a:cxnLst>
                <a:cxn ang="0">
                  <a:pos x="connsiteX0" y="connsiteY0"/>
                </a:cxn>
                <a:cxn ang="0">
                  <a:pos x="connsiteX1" y="connsiteY1"/>
                </a:cxn>
                <a:cxn ang="0">
                  <a:pos x="connsiteX2" y="connsiteY2"/>
                </a:cxn>
              </a:cxnLst>
              <a:rect l="l" t="t" r="r" b="b"/>
              <a:pathLst>
                <a:path w="432309" h="116158">
                  <a:moveTo>
                    <a:pt x="432309" y="116158"/>
                  </a:moveTo>
                  <a:cubicBezTo>
                    <a:pt x="399841" y="62487"/>
                    <a:pt x="278784" y="51166"/>
                    <a:pt x="206733" y="31806"/>
                  </a:cubicBezTo>
                  <a:cubicBezTo>
                    <a:pt x="134682" y="12446"/>
                    <a:pt x="76199" y="1988"/>
                    <a:pt x="0" y="0"/>
                  </a:cubicBezTo>
                </a:path>
              </a:pathLst>
            </a:custGeom>
            <a:solidFill>
              <a:srgbClr val="C00000"/>
            </a:solid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D5394BB-519B-49D2-A0CA-A246B8838ED5}"/>
                </a:ext>
              </a:extLst>
            </p:cNvPr>
            <p:cNvSpPr>
              <a:spLocks/>
            </p:cNvSpPr>
            <p:nvPr/>
          </p:nvSpPr>
          <p:spPr>
            <a:xfrm>
              <a:off x="5933885" y="8033413"/>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9" name="Rectangle 48">
              <a:extLst>
                <a:ext uri="{FF2B5EF4-FFF2-40B4-BE49-F238E27FC236}">
                  <a16:creationId xmlns:a16="http://schemas.microsoft.com/office/drawing/2014/main" id="{42801D85-5849-4A95-8E25-EB787255F10C}"/>
                </a:ext>
              </a:extLst>
            </p:cNvPr>
            <p:cNvSpPr>
              <a:spLocks/>
            </p:cNvSpPr>
            <p:nvPr/>
          </p:nvSpPr>
          <p:spPr>
            <a:xfrm>
              <a:off x="6853162" y="8742410"/>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0" name="Freeform: Shape 49">
              <a:extLst>
                <a:ext uri="{FF2B5EF4-FFF2-40B4-BE49-F238E27FC236}">
                  <a16:creationId xmlns:a16="http://schemas.microsoft.com/office/drawing/2014/main" id="{D6D4D1DE-D694-41CF-AEE5-DB17F01C421A}"/>
                </a:ext>
              </a:extLst>
            </p:cNvPr>
            <p:cNvSpPr/>
            <p:nvPr/>
          </p:nvSpPr>
          <p:spPr>
            <a:xfrm>
              <a:off x="6364083" y="8265284"/>
              <a:ext cx="485030" cy="572493"/>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 name="connsiteX0" fmla="*/ 418135 w 418135"/>
                <a:gd name="connsiteY0" fmla="*/ 578210 h 578211"/>
                <a:gd name="connsiteX1" fmla="*/ 206733 w 418135"/>
                <a:gd name="connsiteY1" fmla="*/ 51007 h 578211"/>
                <a:gd name="connsiteX2" fmla="*/ 0 w 418135"/>
                <a:gd name="connsiteY2" fmla="*/ 19201 h 578211"/>
                <a:gd name="connsiteX0" fmla="*/ 418135 w 418135"/>
                <a:gd name="connsiteY0" fmla="*/ 559009 h 559009"/>
                <a:gd name="connsiteX1" fmla="*/ 284691 w 418135"/>
                <a:gd name="connsiteY1" fmla="*/ 191523 h 559009"/>
                <a:gd name="connsiteX2" fmla="*/ 0 w 418135"/>
                <a:gd name="connsiteY2" fmla="*/ 0 h 559009"/>
                <a:gd name="connsiteX0" fmla="*/ 418135 w 418135"/>
                <a:gd name="connsiteY0" fmla="*/ 559009 h 559009"/>
                <a:gd name="connsiteX1" fmla="*/ 206733 w 418135"/>
                <a:gd name="connsiteY1" fmla="*/ 394799 h 559009"/>
                <a:gd name="connsiteX2" fmla="*/ 0 w 418135"/>
                <a:gd name="connsiteY2" fmla="*/ 0 h 559009"/>
                <a:gd name="connsiteX0" fmla="*/ 432309 w 432309"/>
                <a:gd name="connsiteY0" fmla="*/ 522710 h 522710"/>
                <a:gd name="connsiteX1" fmla="*/ 206733 w 432309"/>
                <a:gd name="connsiteY1" fmla="*/ 394799 h 522710"/>
                <a:gd name="connsiteX2" fmla="*/ 0 w 432309"/>
                <a:gd name="connsiteY2" fmla="*/ 0 h 522710"/>
                <a:gd name="connsiteX0" fmla="*/ 432309 w 432309"/>
                <a:gd name="connsiteY0" fmla="*/ 522710 h 522710"/>
                <a:gd name="connsiteX1" fmla="*/ 135863 w 432309"/>
                <a:gd name="connsiteY1" fmla="*/ 358500 h 522710"/>
                <a:gd name="connsiteX2" fmla="*/ 0 w 432309"/>
                <a:gd name="connsiteY2" fmla="*/ 0 h 522710"/>
              </a:gdLst>
              <a:ahLst/>
              <a:cxnLst>
                <a:cxn ang="0">
                  <a:pos x="connsiteX0" y="connsiteY0"/>
                </a:cxn>
                <a:cxn ang="0">
                  <a:pos x="connsiteX1" y="connsiteY1"/>
                </a:cxn>
                <a:cxn ang="0">
                  <a:pos x="connsiteX2" y="connsiteY2"/>
                </a:cxn>
              </a:cxnLst>
              <a:rect l="l" t="t" r="r" b="b"/>
              <a:pathLst>
                <a:path w="432309" h="522710">
                  <a:moveTo>
                    <a:pt x="432309" y="522710"/>
                  </a:moveTo>
                  <a:cubicBezTo>
                    <a:pt x="399841" y="469039"/>
                    <a:pt x="207915" y="445618"/>
                    <a:pt x="135863" y="358500"/>
                  </a:cubicBezTo>
                  <a:cubicBezTo>
                    <a:pt x="63812" y="271382"/>
                    <a:pt x="76199" y="1988"/>
                    <a:pt x="0" y="0"/>
                  </a:cubicBez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2471A8D-8F87-42C1-8843-9489C3DEB716}"/>
                </a:ext>
              </a:extLst>
            </p:cNvPr>
            <p:cNvSpPr txBox="1"/>
            <p:nvPr/>
          </p:nvSpPr>
          <p:spPr>
            <a:xfrm>
              <a:off x="10726450" y="2829073"/>
              <a:ext cx="2300246" cy="5940088"/>
            </a:xfrm>
            <a:prstGeom prst="rect">
              <a:avLst/>
            </a:prstGeom>
            <a:noFill/>
          </p:spPr>
          <p:txBody>
            <a:bodyPr wrap="square" rtlCol="0">
              <a:spAutoFit/>
            </a:bodyPr>
            <a:lstStyle/>
            <a:p>
              <a:r>
                <a:rPr lang="en-US" sz="3600" dirty="0"/>
                <a:t>…</a:t>
              </a:r>
            </a:p>
            <a:p>
              <a:endParaRPr lang="en-US" sz="3600" dirty="0"/>
            </a:p>
            <a:p>
              <a:endParaRPr lang="en-US" sz="3600" dirty="0"/>
            </a:p>
            <a:p>
              <a:endParaRPr lang="en-US" sz="3600" dirty="0"/>
            </a:p>
            <a:p>
              <a:endParaRPr lang="en-US" sz="2000" dirty="0"/>
            </a:p>
            <a:p>
              <a:r>
                <a:rPr lang="en-US" sz="3600" dirty="0"/>
                <a:t>…</a:t>
              </a:r>
            </a:p>
            <a:p>
              <a:endParaRPr lang="en-US" sz="3600" dirty="0"/>
            </a:p>
            <a:p>
              <a:endParaRPr lang="en-US" sz="3600" dirty="0"/>
            </a:p>
            <a:p>
              <a:endParaRPr lang="en-US" sz="3600" dirty="0"/>
            </a:p>
            <a:p>
              <a:endParaRPr lang="en-US" sz="3200" dirty="0"/>
            </a:p>
            <a:p>
              <a:r>
                <a:rPr lang="en-US" sz="3600" dirty="0"/>
                <a:t>…</a:t>
              </a:r>
            </a:p>
          </p:txBody>
        </p:sp>
      </p:grpSp>
      <p:sp>
        <p:nvSpPr>
          <p:cNvPr id="10" name="TextBox 9">
            <a:extLst>
              <a:ext uri="{FF2B5EF4-FFF2-40B4-BE49-F238E27FC236}">
                <a16:creationId xmlns:a16="http://schemas.microsoft.com/office/drawing/2014/main" id="{BC88512E-9B95-2A53-02B3-935548713E58}"/>
              </a:ext>
            </a:extLst>
          </p:cNvPr>
          <p:cNvSpPr txBox="1"/>
          <p:nvPr/>
        </p:nvSpPr>
        <p:spPr>
          <a:xfrm>
            <a:off x="11987092" y="1459966"/>
            <a:ext cx="353654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mj-lt"/>
              </a:rPr>
              <a:t>Based on </a:t>
            </a:r>
            <a:r>
              <a:rPr lang="en-US" sz="2400" dirty="0" err="1">
                <a:latin typeface="+mj-lt"/>
              </a:rPr>
              <a:t>BruMerSan</a:t>
            </a:r>
            <a:r>
              <a:rPr lang="en-US" sz="2400" dirty="0">
                <a:latin typeface="+mj-lt"/>
              </a:rPr>
              <a:t> 2024 </a:t>
            </a:r>
            <a:br>
              <a:rPr lang="en-US" sz="2400" dirty="0">
                <a:latin typeface="+mj-lt"/>
              </a:rPr>
            </a:br>
            <a:r>
              <a:rPr lang="en-US" sz="2400" dirty="0">
                <a:latin typeface="+mj-lt"/>
              </a:rPr>
              <a:t>“Safe Assets”</a:t>
            </a:r>
          </a:p>
        </p:txBody>
      </p:sp>
    </p:spTree>
    <p:extLst>
      <p:ext uri="{BB962C8B-B14F-4D97-AF65-F5344CB8AC3E}">
        <p14:creationId xmlns:p14="http://schemas.microsoft.com/office/powerpoint/2010/main" val="3933037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AC72B3-42EE-AEC2-C20E-D6A12DA780D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EC9BFE3-B656-8300-6BA5-02CB19C23FA3}"/>
                  </a:ext>
                </a:extLst>
              </p:cNvPr>
              <p:cNvSpPr>
                <a:spLocks noGrp="1"/>
              </p:cNvSpPr>
              <p:nvPr>
                <p:ph idx="1"/>
              </p:nvPr>
            </p:nvSpPr>
            <p:spPr>
              <a:xfrm>
                <a:off x="413172" y="1530773"/>
                <a:ext cx="15497386" cy="7411944"/>
              </a:xfrm>
            </p:spPr>
            <p:txBody>
              <a:bodyPr>
                <a:normAutofit lnSpcReduction="10000"/>
              </a:bodyPr>
              <a:lstStyle/>
              <a:p>
                <a:r>
                  <a:rPr lang="en-US" dirty="0"/>
                  <a:t>Standard asset pricing with bubbles: </a:t>
                </a:r>
                <a:r>
                  <a:rPr lang="en-US" b="1" dirty="0">
                    <a:solidFill>
                      <a:srgbClr val="667E84"/>
                    </a:solidFill>
                  </a:rPr>
                  <a:t>Buy and Hold Perspective</a:t>
                </a:r>
              </a:p>
              <a:p>
                <a:pPr lvl="1"/>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𝑝𝑟𝑖𝑐𝑒</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solidFill>
                                        <a:srgbClr val="667E84"/>
                                      </a:solidFill>
                                      <a:latin typeface="Cambria Math" panose="02040503050406030204" pitchFamily="18" charset="0"/>
                                    </a:rPr>
                                    <m:t>𝜉</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𝑐𝑎𝑠h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𝑓𝑙𝑜𝑤</m:t>
                                  </m:r>
                                </m:e>
                              </m:d>
                              <m:r>
                                <a:rPr lang="en-US" b="0" i="1" smtClean="0">
                                  <a:latin typeface="Cambria Math" panose="02040503050406030204" pitchFamily="18" charset="0"/>
                                  <a:ea typeface="Cambria Math" panose="02040503050406030204" pitchFamily="18" charset="0"/>
                                </a:rPr>
                                <m:t>]</m:t>
                              </m:r>
                            </m:e>
                          </m:groupChr>
                        </m:e>
                        <m:lim>
                          <m:r>
                            <a:rPr lang="en-US" b="0" i="1" smtClean="0">
                              <a:latin typeface="Cambria Math" panose="02040503050406030204" pitchFamily="18" charset="0"/>
                            </a:rPr>
                            <m:t>=−∞ </m:t>
                          </m:r>
                        </m:lim>
                      </m:limLow>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rPr>
                                <m:t>𝑏𝑢𝑏𝑏𝑙𝑒</m:t>
                              </m:r>
                            </m:e>
                          </m:groupChr>
                        </m:e>
                        <m:lim>
                          <m:r>
                            <a:rPr lang="en-US" b="0" i="1" smtClean="0">
                              <a:latin typeface="Cambria Math" panose="02040503050406030204" pitchFamily="18" charset="0"/>
                            </a:rPr>
                            <m:t>=∞</m:t>
                          </m:r>
                        </m:lim>
                      </m:limLow>
                    </m:oMath>
                  </m:oMathPara>
                </a14:m>
                <a:endParaRPr lang="en-US" dirty="0"/>
              </a:p>
              <a:p>
                <a:pPr lvl="1"/>
                <a:r>
                  <a:rPr lang="en-US" dirty="0"/>
                  <a:t>Bubble if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&lt;</m:t>
                    </m:r>
                    <m:r>
                      <a:rPr lang="en-US" b="0" i="1" smtClean="0">
                        <a:latin typeface="Cambria Math" panose="02040503050406030204" pitchFamily="18" charset="0"/>
                      </a:rPr>
                      <m:t>𝑔</m:t>
                    </m:r>
                  </m:oMath>
                </a14:m>
                <a:r>
                  <a:rPr lang="en-US" dirty="0"/>
                  <a:t> (due to precautionary motive)</a:t>
                </a:r>
              </a:p>
              <a:p>
                <a:pPr lvl="1"/>
                <a:r>
                  <a:rPr lang="en-US" dirty="0"/>
                  <a:t>Effectively prices a buy-and-hold strategy</a:t>
                </a:r>
              </a:p>
              <a:p>
                <a:pPr lvl="1"/>
                <a:r>
                  <a:rPr lang="en-US" dirty="0"/>
                  <a:t>But in incomplete markets, agents trade</a:t>
                </a:r>
              </a:p>
              <a:p>
                <a:r>
                  <a:rPr lang="en-US" dirty="0"/>
                  <a:t>Alternative approach: 		        </a:t>
                </a:r>
                <a:r>
                  <a:rPr lang="en-US" b="1" dirty="0">
                    <a:solidFill>
                      <a:srgbClr val="667E84"/>
                    </a:solidFill>
                  </a:rPr>
                  <a:t>Dynamic Trading Perspective</a:t>
                </a:r>
              </a:p>
              <a:p>
                <a:pPr lvl="1"/>
                <a:r>
                  <a:rPr lang="en-US" dirty="0"/>
                  <a:t>Value agents’ actual portfolio strategies, then aggregate</a:t>
                </a:r>
              </a:p>
              <a:p>
                <a:pPr lvl="1"/>
                <a:r>
                  <a:rPr lang="en-US" dirty="0"/>
                  <a:t>Discounts at higher effective rate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&gt;</m:t>
                    </m:r>
                    <m:r>
                      <a:rPr lang="en-US" b="0" i="1" smtClean="0">
                        <a:latin typeface="Cambria Math" panose="02040503050406030204" pitchFamily="18" charset="0"/>
                      </a:rPr>
                      <m:t>𝑔</m:t>
                    </m:r>
                    <m:r>
                      <a:rPr lang="en-US" b="0" i="1" smtClean="0">
                        <a:latin typeface="Cambria Math" panose="02040503050406030204" pitchFamily="18" charset="0"/>
                      </a:rPr>
                      <m:t> </m:t>
                    </m:r>
                  </m:oMath>
                </a14:m>
                <a:endParaRPr lang="en-US" b="0" dirty="0"/>
              </a:p>
              <a:p>
                <a:pPr lvl="1"/>
                <a:endParaRPr lang="en-US" dirty="0"/>
              </a:p>
              <a:p>
                <a:pPr marL="33528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𝑝𝑟𝑖𝑐𝑒</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𝜉</m:t>
                                      </m:r>
                                    </m:e>
                                    <m:sup>
                                      <m:r>
                                        <a:rPr lang="en-US" i="1">
                                          <a:solidFill>
                                            <a:srgbClr val="C00000"/>
                                          </a:solidFill>
                                          <a:latin typeface="Cambria Math" panose="02040503050406030204" pitchFamily="18" charset="0"/>
                                        </a:rPr>
                                        <m:t>∗∗</m:t>
                                      </m:r>
                                    </m:sup>
                                  </m:sSup>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𝑐𝑎𝑠h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𝑓𝑙𝑜𝑤</m:t>
                                  </m:r>
                                </m:e>
                              </m:d>
                              <m:r>
                                <a:rPr lang="en-US" b="0" i="1" smtClean="0">
                                  <a:latin typeface="Cambria Math" panose="02040503050406030204" pitchFamily="18" charset="0"/>
                                  <a:ea typeface="Cambria Math" panose="02040503050406030204" pitchFamily="18" charset="0"/>
                                </a:rPr>
                                <m:t>]</m:t>
                              </m:r>
                            </m:e>
                          </m:groupChr>
                        </m:e>
                        <m:lim>
                          <m:r>
                            <a:rPr lang="en-US" b="0" i="1" smtClean="0">
                              <a:latin typeface="Cambria Math" panose="02040503050406030204" pitchFamily="18" charset="0"/>
                            </a:rPr>
                            <m:t>&gt;−∞ </m:t>
                          </m:r>
                        </m:lim>
                      </m:limLow>
                      <m:r>
                        <a:rPr lang="en-US" b="0" i="1" smtClean="0">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r>
                                <a:rPr lang="en-US" i="1">
                                  <a:latin typeface="Cambria Math" panose="02040503050406030204" pitchFamily="18" charset="0"/>
                                  <a:ea typeface="Cambria Math" panose="02040503050406030204" pitchFamily="18" charset="0"/>
                                </a:rPr>
                                <m:t>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𝜉</m:t>
                                      </m:r>
                                    </m:e>
                                    <m:sup>
                                      <m:r>
                                        <a:rPr lang="en-US" i="1">
                                          <a:solidFill>
                                            <a:srgbClr val="C00000"/>
                                          </a:solidFill>
                                          <a:latin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𝑠𝑒𝑟𝑣𝑖𝑐𝑒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𝑓𝑙𝑜𝑤</m:t>
                                  </m:r>
                                </m:e>
                              </m:d>
                              <m:r>
                                <a:rPr lang="en-US" i="1">
                                  <a:latin typeface="Cambria Math" panose="02040503050406030204" pitchFamily="18" charset="0"/>
                                  <a:ea typeface="Cambria Math" panose="02040503050406030204" pitchFamily="18" charset="0"/>
                                </a:rPr>
                                <m:t>]</m:t>
                              </m:r>
                            </m:e>
                          </m:groupChr>
                        </m:e>
                        <m:lim>
                          <m:r>
                            <a:rPr lang="en-US" b="0" i="1" smtClean="0">
                              <a:latin typeface="Cambria Math" panose="02040503050406030204" pitchFamily="18" charset="0"/>
                            </a:rPr>
                            <m:t>&lt;</m:t>
                          </m:r>
                          <m:r>
                            <a:rPr lang="en-US" i="1">
                              <a:latin typeface="Cambria Math" panose="02040503050406030204" pitchFamily="18" charset="0"/>
                            </a:rPr>
                            <m:t>−∞ </m:t>
                          </m:r>
                        </m:lim>
                      </m:limLow>
                    </m:oMath>
                  </m:oMathPara>
                </a14:m>
                <a:endParaRPr lang="en-US" dirty="0"/>
              </a:p>
              <a:p>
                <a:pPr marL="335288" lvl="1" indent="0">
                  <a:buNone/>
                </a:pPr>
                <a:endParaRPr lang="en-US" dirty="0"/>
              </a:p>
              <a:p>
                <a:pPr marL="335288" lvl="1" indent="0">
                  <a:buNone/>
                </a:pPr>
                <a:r>
                  <a:rPr lang="en-US" dirty="0"/>
                  <a:t>Note: SDF </a:t>
                </a:r>
                <a14:m>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𝜉</m:t>
                        </m:r>
                      </m:e>
                      <m:sup>
                        <m:r>
                          <a:rPr lang="en-US" i="1">
                            <a:solidFill>
                              <a:srgbClr val="C00000"/>
                            </a:solidFill>
                            <a:latin typeface="Cambria Math" panose="02040503050406030204" pitchFamily="18" charset="0"/>
                          </a:rPr>
                          <m:t>∗∗</m:t>
                        </m:r>
                      </m:sup>
                    </m:sSup>
                    <m:r>
                      <a:rPr lang="en-US" i="1">
                        <a:solidFill>
                          <a:srgbClr val="C00000"/>
                        </a:solidFill>
                        <a:latin typeface="Cambria Math" panose="02040503050406030204" pitchFamily="18" charset="0"/>
                      </a:rPr>
                      <m:t> </m:t>
                    </m:r>
                  </m:oMath>
                </a14:m>
                <a:r>
                  <a:rPr lang="en-US" dirty="0"/>
                  <a:t>= “representative agent” discount rate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(Reis 2022)</a:t>
                </a:r>
              </a:p>
            </p:txBody>
          </p:sp>
        </mc:Choice>
        <mc:Fallback xmlns="">
          <p:sp>
            <p:nvSpPr>
              <p:cNvPr id="2" name="Content Placeholder 1">
                <a:extLst>
                  <a:ext uri="{FF2B5EF4-FFF2-40B4-BE49-F238E27FC236}">
                    <a16:creationId xmlns:a16="http://schemas.microsoft.com/office/drawing/2014/main" id="{FECCB39B-DD72-7CBB-0E4C-A4EE1A155EAC}"/>
                  </a:ext>
                </a:extLst>
              </p:cNvPr>
              <p:cNvSpPr>
                <a:spLocks noGrp="1" noRot="1" noChangeAspect="1" noMove="1" noResize="1" noEditPoints="1" noAdjustHandles="1" noChangeArrowheads="1" noChangeShapeType="1" noTextEdit="1"/>
              </p:cNvSpPr>
              <p:nvPr>
                <p:ph idx="1"/>
              </p:nvPr>
            </p:nvSpPr>
            <p:spPr>
              <a:xfrm>
                <a:off x="413172" y="1530773"/>
                <a:ext cx="15497386" cy="7411944"/>
              </a:xfrm>
              <a:blipFill>
                <a:blip r:embed="rId2"/>
                <a:stretch>
                  <a:fillRect l="-1062" t="-2549" b="-4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C45E24D-95E8-FAA2-89D6-78811253683E}"/>
              </a:ext>
            </a:extLst>
          </p:cNvPr>
          <p:cNvSpPr>
            <a:spLocks noGrp="1"/>
          </p:cNvSpPr>
          <p:nvPr>
            <p:ph type="sldNum" sz="quarter" idx="12"/>
          </p:nvPr>
        </p:nvSpPr>
        <p:spPr/>
        <p:txBody>
          <a:bodyPr/>
          <a:lstStyle/>
          <a:p>
            <a:fld id="{DDE82227-37B3-43BC-ADC8-5578DB9E1C27}" type="slidenum">
              <a:rPr lang="en-US" smtClean="0"/>
              <a:t>70</a:t>
            </a:fld>
            <a:endParaRPr lang="en-US"/>
          </a:p>
        </p:txBody>
      </p:sp>
      <p:sp>
        <p:nvSpPr>
          <p:cNvPr id="4" name="Title 3">
            <a:extLst>
              <a:ext uri="{FF2B5EF4-FFF2-40B4-BE49-F238E27FC236}">
                <a16:creationId xmlns:a16="http://schemas.microsoft.com/office/drawing/2014/main" id="{1FC7B5C4-689B-B069-10BE-B2B6DB273519}"/>
              </a:ext>
            </a:extLst>
          </p:cNvPr>
          <p:cNvSpPr>
            <a:spLocks noGrp="1"/>
          </p:cNvSpPr>
          <p:nvPr>
            <p:ph type="title"/>
          </p:nvPr>
        </p:nvSpPr>
        <p:spPr/>
        <p:txBody>
          <a:bodyPr/>
          <a:lstStyle/>
          <a:p>
            <a:r>
              <a:rPr lang="en-US" dirty="0"/>
              <a:t>Asset Pricing with Safe Assets</a:t>
            </a:r>
          </a:p>
        </p:txBody>
      </p:sp>
    </p:spTree>
    <p:extLst>
      <p:ext uri="{BB962C8B-B14F-4D97-AF65-F5344CB8AC3E}">
        <p14:creationId xmlns:p14="http://schemas.microsoft.com/office/powerpoint/2010/main" val="2451196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85B137-0640-FD14-54D9-8E2BFE3CA8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97D8E2-907C-77AB-4243-86EE2E13055E}"/>
              </a:ext>
            </a:extLst>
          </p:cNvPr>
          <p:cNvSpPr>
            <a:spLocks noGrp="1"/>
          </p:cNvSpPr>
          <p:nvPr>
            <p:ph idx="1"/>
          </p:nvPr>
        </p:nvSpPr>
        <p:spPr/>
        <p:txBody>
          <a:bodyPr>
            <a:normAutofit/>
          </a:bodyPr>
          <a:lstStyle/>
          <a:p>
            <a:r>
              <a:rPr lang="en-US" b="1" dirty="0">
                <a:solidFill>
                  <a:srgbClr val="667E84"/>
                </a:solidFill>
              </a:rPr>
              <a:t>FTPL literature:</a:t>
            </a:r>
            <a:r>
              <a:rPr lang="en-US" dirty="0"/>
              <a:t> Leeper, Sims, Woodford, Cochrane, … </a:t>
            </a:r>
          </a:p>
          <a:p>
            <a:r>
              <a:rPr lang="en-US" dirty="0"/>
              <a:t>Cui </a:t>
            </a:r>
            <a:r>
              <a:rPr lang="en-US" dirty="0" err="1"/>
              <a:t>Bassetto</a:t>
            </a:r>
            <a:r>
              <a:rPr lang="en-US" dirty="0"/>
              <a:t> (2018), Sims (2020), </a:t>
            </a:r>
            <a:r>
              <a:rPr lang="en-US" dirty="0" err="1"/>
              <a:t>Angeletos</a:t>
            </a:r>
            <a:r>
              <a:rPr lang="en-US" dirty="0"/>
              <a:t> et al. (2020), Obstfeld Rogoff (1983), …</a:t>
            </a:r>
          </a:p>
        </p:txBody>
      </p:sp>
      <p:sp>
        <p:nvSpPr>
          <p:cNvPr id="3" name="Slide Number Placeholder 2">
            <a:extLst>
              <a:ext uri="{FF2B5EF4-FFF2-40B4-BE49-F238E27FC236}">
                <a16:creationId xmlns:a16="http://schemas.microsoft.com/office/drawing/2014/main" id="{0A881288-55DD-BBCF-7534-6192AEC9F557}"/>
              </a:ext>
            </a:extLst>
          </p:cNvPr>
          <p:cNvSpPr>
            <a:spLocks noGrp="1"/>
          </p:cNvSpPr>
          <p:nvPr>
            <p:ph type="sldNum" sz="quarter" idx="12"/>
          </p:nvPr>
        </p:nvSpPr>
        <p:spPr/>
        <p:txBody>
          <a:bodyPr/>
          <a:lstStyle/>
          <a:p>
            <a:fld id="{DDE82227-37B3-43BC-ADC8-5578DB9E1C27}" type="slidenum">
              <a:rPr lang="en-US" smtClean="0"/>
              <a:t>71</a:t>
            </a:fld>
            <a:endParaRPr lang="en-US"/>
          </a:p>
        </p:txBody>
      </p:sp>
      <p:sp>
        <p:nvSpPr>
          <p:cNvPr id="4" name="Title 3">
            <a:extLst>
              <a:ext uri="{FF2B5EF4-FFF2-40B4-BE49-F238E27FC236}">
                <a16:creationId xmlns:a16="http://schemas.microsoft.com/office/drawing/2014/main" id="{44B1496B-DFF7-2CAA-8C0D-4C8FCF7B2C00}"/>
              </a:ext>
            </a:extLst>
          </p:cNvPr>
          <p:cNvSpPr>
            <a:spLocks noGrp="1"/>
          </p:cNvSpPr>
          <p:nvPr>
            <p:ph type="title"/>
          </p:nvPr>
        </p:nvSpPr>
        <p:spPr/>
        <p:txBody>
          <a:bodyPr/>
          <a:lstStyle/>
          <a:p>
            <a:r>
              <a:rPr lang="en-US" dirty="0"/>
              <a:t>Related Literature 1</a:t>
            </a:r>
          </a:p>
        </p:txBody>
      </p:sp>
      <p:graphicFrame>
        <p:nvGraphicFramePr>
          <p:cNvPr id="5" name="Content Placeholder 3">
            <a:extLst>
              <a:ext uri="{FF2B5EF4-FFF2-40B4-BE49-F238E27FC236}">
                <a16:creationId xmlns:a16="http://schemas.microsoft.com/office/drawing/2014/main" id="{D4F8FD22-10E8-B884-B41A-1DA1AB9E5E5A}"/>
              </a:ext>
            </a:extLst>
          </p:cNvPr>
          <p:cNvGraphicFramePr>
            <a:graphicFrameLocks/>
          </p:cNvGraphicFramePr>
          <p:nvPr/>
        </p:nvGraphicFramePr>
        <p:xfrm>
          <a:off x="546218" y="2860240"/>
          <a:ext cx="12432569" cy="5852582"/>
        </p:xfrm>
        <a:graphic>
          <a:graphicData uri="http://schemas.openxmlformats.org/drawingml/2006/table">
            <a:tbl>
              <a:tblPr firstRow="1" bandRow="1">
                <a:tableStyleId>{073A0DAA-6AF3-43AB-8588-CEC1D06C72B9}</a:tableStyleId>
              </a:tblPr>
              <a:tblGrid>
                <a:gridCol w="2295572">
                  <a:extLst>
                    <a:ext uri="{9D8B030D-6E8A-4147-A177-3AD203B41FA5}">
                      <a16:colId xmlns:a16="http://schemas.microsoft.com/office/drawing/2014/main" val="20000"/>
                    </a:ext>
                  </a:extLst>
                </a:gridCol>
                <a:gridCol w="2368633">
                  <a:extLst>
                    <a:ext uri="{9D8B030D-6E8A-4147-A177-3AD203B41FA5}">
                      <a16:colId xmlns:a16="http://schemas.microsoft.com/office/drawing/2014/main" val="20001"/>
                    </a:ext>
                  </a:extLst>
                </a:gridCol>
                <a:gridCol w="3306022">
                  <a:extLst>
                    <a:ext uri="{9D8B030D-6E8A-4147-A177-3AD203B41FA5}">
                      <a16:colId xmlns:a16="http://schemas.microsoft.com/office/drawing/2014/main" val="20002"/>
                    </a:ext>
                  </a:extLst>
                </a:gridCol>
                <a:gridCol w="4462342">
                  <a:extLst>
                    <a:ext uri="{9D8B030D-6E8A-4147-A177-3AD203B41FA5}">
                      <a16:colId xmlns:a16="http://schemas.microsoft.com/office/drawing/2014/main" val="20003"/>
                    </a:ext>
                  </a:extLst>
                </a:gridCol>
              </a:tblGrid>
              <a:tr h="1097280">
                <a:tc>
                  <a:txBody>
                    <a:bodyPr/>
                    <a:lstStyle/>
                    <a:p>
                      <a:r>
                        <a:rPr lang="en-US" sz="3200" dirty="0">
                          <a:effectLst/>
                        </a:rPr>
                        <a:t>                    \Friction</a:t>
                      </a:r>
                      <a:endParaRPr lang="en-US" sz="3200" b="1" dirty="0">
                        <a:solidFill>
                          <a:schemeClr val="bg1"/>
                        </a:solidFill>
                        <a:effectLst/>
                        <a:latin typeface="+mj-lt"/>
                      </a:endParaRPr>
                    </a:p>
                  </a:txBody>
                  <a:tcPr marL="121920" marR="121920" marT="60960" marB="60960"/>
                </a:tc>
                <a:tc>
                  <a:txBody>
                    <a:bodyPr/>
                    <a:lstStyle/>
                    <a:p>
                      <a:r>
                        <a:rPr lang="en-US" sz="3200" dirty="0">
                          <a:effectLst/>
                        </a:rPr>
                        <a:t>OLG</a:t>
                      </a:r>
                      <a:endParaRPr lang="en-US" sz="3200" dirty="0">
                        <a:solidFill>
                          <a:schemeClr val="bg1"/>
                        </a:solidFill>
                        <a:effectLst/>
                        <a:latin typeface="+mj-lt"/>
                      </a:endParaRPr>
                    </a:p>
                  </a:txBody>
                  <a:tcPr marL="121920" marR="121920" marT="60960" marB="60960"/>
                </a:tc>
                <a:tc gridSpan="2">
                  <a:txBody>
                    <a:bodyPr/>
                    <a:lstStyle/>
                    <a:p>
                      <a:r>
                        <a:rPr lang="en-US" sz="3200" dirty="0">
                          <a:effectLst/>
                        </a:rPr>
                        <a:t>Incomplete Markets + idiosyncratic</a:t>
                      </a:r>
                      <a:r>
                        <a:rPr lang="en-US" sz="3200" baseline="0" dirty="0">
                          <a:effectLst/>
                        </a:rPr>
                        <a:t> risk</a:t>
                      </a:r>
                      <a:endParaRPr lang="en-US" sz="3200" dirty="0">
                        <a:solidFill>
                          <a:schemeClr val="bg1"/>
                        </a:solidFill>
                        <a:effectLst/>
                        <a:latin typeface="+mj-lt"/>
                      </a:endParaRPr>
                    </a:p>
                  </a:txBody>
                  <a:tcPr marL="121920" marR="121920" marT="60960" marB="60960"/>
                </a:tc>
                <a:tc hMerge="1">
                  <a:txBody>
                    <a:bodyPr/>
                    <a:lstStyle/>
                    <a:p>
                      <a:endParaRPr lang="en-US" dirty="0">
                        <a:latin typeface="+mj-lt"/>
                      </a:endParaRPr>
                    </a:p>
                  </a:txBody>
                  <a:tcPr/>
                </a:tc>
                <a:extLst>
                  <a:ext uri="{0D108BD9-81ED-4DB2-BD59-A6C34878D82A}">
                    <a16:rowId xmlns:a16="http://schemas.microsoft.com/office/drawing/2014/main" val="10000"/>
                  </a:ext>
                </a:extLst>
              </a:tr>
              <a:tr h="1219622">
                <a:tc>
                  <a:txBody>
                    <a:bodyPr/>
                    <a:lstStyle/>
                    <a:p>
                      <a:r>
                        <a:rPr lang="en-US" sz="3200" dirty="0">
                          <a:effectLst/>
                        </a:rPr>
                        <a:t>Risk</a:t>
                      </a:r>
                      <a:endParaRPr lang="en-US" sz="3200" b="1" dirty="0">
                        <a:solidFill>
                          <a:schemeClr val="bg1"/>
                        </a:solidFill>
                        <a:effectLst/>
                        <a:latin typeface="+mj-lt"/>
                      </a:endParaRPr>
                    </a:p>
                  </a:txBody>
                  <a:tcPr marL="121920" marR="121920" marT="60960" marB="60960"/>
                </a:tc>
                <a:tc>
                  <a:txBody>
                    <a:bodyPr/>
                    <a:lstStyle/>
                    <a:p>
                      <a:r>
                        <a:rPr lang="en-US" sz="2800" dirty="0"/>
                        <a:t>deterministic</a:t>
                      </a:r>
                      <a:endParaRPr lang="en-US" sz="2800" dirty="0">
                        <a:latin typeface="+mj-lt"/>
                      </a:endParaRPr>
                    </a:p>
                  </a:txBody>
                  <a:tcPr marL="121920" marR="121920" marT="60960" marB="60960"/>
                </a:tc>
                <a:tc>
                  <a:txBody>
                    <a:bodyPr/>
                    <a:lstStyle/>
                    <a:p>
                      <a:r>
                        <a:rPr lang="en-US" sz="2800" dirty="0">
                          <a:effectLst/>
                        </a:rPr>
                        <a:t>endowment risk</a:t>
                      </a:r>
                      <a:br>
                        <a:rPr lang="en-US" sz="2800" dirty="0">
                          <a:effectLst/>
                        </a:rPr>
                      </a:br>
                      <a:r>
                        <a:rPr lang="en-US" sz="2800" baseline="0" dirty="0">
                          <a:effectLst/>
                        </a:rPr>
                        <a:t>borrowing constraint</a:t>
                      </a:r>
                      <a:endParaRPr lang="en-US" sz="2800" b="1" dirty="0">
                        <a:effectLst/>
                        <a:latin typeface="+mj-lt"/>
                      </a:endParaRPr>
                    </a:p>
                  </a:txBody>
                  <a:tcPr marL="121920" marR="121920" marT="60960" marB="60960"/>
                </a:tc>
                <a:tc>
                  <a:txBody>
                    <a:bodyPr/>
                    <a:lstStyle/>
                    <a:p>
                      <a:r>
                        <a:rPr lang="en-US" sz="2800" dirty="0">
                          <a:effectLst/>
                        </a:rPr>
                        <a:t>return risk</a:t>
                      </a:r>
                      <a:endParaRPr lang="en-US" sz="2800" b="1" dirty="0">
                        <a:effectLst/>
                        <a:latin typeface="+mj-lt"/>
                      </a:endParaRPr>
                    </a:p>
                  </a:txBody>
                  <a:tcPr marL="121920" marR="121920" marT="60960" marB="60960"/>
                </a:tc>
                <a:extLst>
                  <a:ext uri="{0D108BD9-81ED-4DB2-BD59-A6C34878D82A}">
                    <a16:rowId xmlns:a16="http://schemas.microsoft.com/office/drawing/2014/main" val="10001"/>
                  </a:ext>
                </a:extLst>
              </a:tr>
              <a:tr h="609600">
                <a:tc>
                  <a:txBody>
                    <a:bodyPr/>
                    <a:lstStyle/>
                    <a:p>
                      <a:endParaRPr lang="en-US" sz="3200" b="1" dirty="0">
                        <a:solidFill>
                          <a:schemeClr val="bg1"/>
                        </a:solidFill>
                        <a:effectLst/>
                        <a:latin typeface="+mj-lt"/>
                      </a:endParaRPr>
                    </a:p>
                  </a:txBody>
                  <a:tcPr marL="121920" marR="121920" marT="60960" marB="60960"/>
                </a:tc>
                <a:tc>
                  <a:txBody>
                    <a:bodyPr/>
                    <a:lstStyle/>
                    <a:p>
                      <a:endParaRPr lang="en-US" sz="2800" dirty="0">
                        <a:latin typeface="+mj-lt"/>
                      </a:endParaRPr>
                    </a:p>
                  </a:txBody>
                  <a:tcPr marL="121920" marR="121920" marT="60960" marB="60960"/>
                </a:tc>
                <a:tc>
                  <a:txBody>
                    <a:bodyPr/>
                    <a:lstStyle/>
                    <a:p>
                      <a:endParaRPr lang="en-US" sz="2800" dirty="0">
                        <a:latin typeface="+mj-lt"/>
                      </a:endParaRPr>
                    </a:p>
                  </a:txBody>
                  <a:tcPr marL="121920" marR="121920" marT="60960" marB="60960"/>
                </a:tc>
                <a:tc>
                  <a:txBody>
                    <a:bodyPr/>
                    <a:lstStyle/>
                    <a:p>
                      <a:endParaRPr lang="en-US" sz="2800" dirty="0">
                        <a:latin typeface="+mj-lt"/>
                      </a:endParaRPr>
                    </a:p>
                  </a:txBody>
                  <a:tcPr marL="121920" marR="121920" marT="60960" marB="60960"/>
                </a:tc>
                <a:extLst>
                  <a:ext uri="{0D108BD9-81ED-4DB2-BD59-A6C34878D82A}">
                    <a16:rowId xmlns:a16="http://schemas.microsoft.com/office/drawing/2014/main" val="10002"/>
                  </a:ext>
                </a:extLst>
              </a:tr>
              <a:tr h="609600">
                <a:tc>
                  <a:txBody>
                    <a:bodyPr/>
                    <a:lstStyle/>
                    <a:p>
                      <a:r>
                        <a:rPr lang="en-US" sz="3200" dirty="0">
                          <a:effectLst/>
                        </a:rPr>
                        <a:t>Only money</a:t>
                      </a:r>
                      <a:endParaRPr lang="en-US" sz="3200" b="1" dirty="0">
                        <a:solidFill>
                          <a:schemeClr val="bg1"/>
                        </a:solidFill>
                        <a:effectLst/>
                        <a:latin typeface="+mj-lt"/>
                      </a:endParaRPr>
                    </a:p>
                  </a:txBody>
                  <a:tcPr marL="121920" marR="121920" marT="60960" marB="60960"/>
                </a:tc>
                <a:tc>
                  <a:txBody>
                    <a:bodyPr/>
                    <a:lstStyle/>
                    <a:p>
                      <a:r>
                        <a:rPr lang="en-US" sz="2800" dirty="0"/>
                        <a:t>Samuelson</a:t>
                      </a:r>
                      <a:endParaRPr lang="en-US" sz="2800" dirty="0">
                        <a:latin typeface="+mj-lt"/>
                      </a:endParaRPr>
                    </a:p>
                  </a:txBody>
                  <a:tcPr marL="121920" marR="121920" marT="60960" marB="60960"/>
                </a:tc>
                <a:tc>
                  <a:txBody>
                    <a:bodyPr/>
                    <a:lstStyle/>
                    <a:p>
                      <a:r>
                        <a:rPr lang="en-US" sz="2800" dirty="0" err="1"/>
                        <a:t>Bewley</a:t>
                      </a:r>
                      <a:endParaRPr lang="en-US" sz="2800" dirty="0">
                        <a:latin typeface="+mj-lt"/>
                      </a:endParaRPr>
                    </a:p>
                  </a:txBody>
                  <a:tcPr marL="121920" marR="121920" marT="60960" marB="60960"/>
                </a:tc>
                <a:tc>
                  <a:txBody>
                    <a:bodyPr/>
                    <a:lstStyle/>
                    <a:p>
                      <a:endParaRPr lang="en-US" sz="2800" dirty="0">
                        <a:latin typeface="+mj-lt"/>
                      </a:endParaRPr>
                    </a:p>
                  </a:txBody>
                  <a:tcPr marL="121920" marR="121920" marT="60960" marB="60960"/>
                </a:tc>
                <a:extLst>
                  <a:ext uri="{0D108BD9-81ED-4DB2-BD59-A6C34878D82A}">
                    <a16:rowId xmlns:a16="http://schemas.microsoft.com/office/drawing/2014/main" val="10003"/>
                  </a:ext>
                </a:extLst>
              </a:tr>
              <a:tr h="1097280">
                <a:tc>
                  <a:txBody>
                    <a:bodyPr/>
                    <a:lstStyle/>
                    <a:p>
                      <a:endParaRPr lang="en-US" sz="3200" b="1" dirty="0">
                        <a:solidFill>
                          <a:schemeClr val="bg1"/>
                        </a:solidFill>
                        <a:effectLst/>
                        <a:latin typeface="+mj-lt"/>
                      </a:endParaRPr>
                    </a:p>
                  </a:txBody>
                  <a:tcPr marL="121920" marR="121920" marT="60960" marB="60960"/>
                </a:tc>
                <a:tc>
                  <a:txBody>
                    <a:bodyPr/>
                    <a:lstStyle/>
                    <a:p>
                      <a:endParaRPr lang="en-US" sz="2800" dirty="0">
                        <a:latin typeface="+mj-lt"/>
                      </a:endParaRPr>
                    </a:p>
                  </a:txBody>
                  <a:tcPr marL="121920" marR="121920" marT="60960" marB="60960"/>
                </a:tc>
                <a:tc>
                  <a:txBody>
                    <a:bodyPr/>
                    <a:lstStyle/>
                    <a:p>
                      <a:endParaRPr lang="en-US" sz="2800" dirty="0">
                        <a:latin typeface="+mj-lt"/>
                      </a:endParaRPr>
                    </a:p>
                  </a:txBody>
                  <a:tcPr marL="121920" marR="121920" marT="60960" marB="60960"/>
                </a:tc>
                <a:tc>
                  <a:txBody>
                    <a:bodyPr/>
                    <a:lstStyle/>
                    <a:p>
                      <a:r>
                        <a:rPr lang="en-US" sz="2800" baseline="0" dirty="0"/>
                        <a:t>     “I Theory without I”</a:t>
                      </a:r>
                      <a:endParaRPr lang="en-US" sz="2800" dirty="0">
                        <a:solidFill>
                          <a:srgbClr val="C00000"/>
                        </a:solidFill>
                        <a:latin typeface="+mj-lt"/>
                      </a:endParaRPr>
                    </a:p>
                  </a:txBody>
                  <a:tcPr marL="121920" marR="121920" marT="60960" marB="60960"/>
                </a:tc>
                <a:extLst>
                  <a:ext uri="{0D108BD9-81ED-4DB2-BD59-A6C34878D82A}">
                    <a16:rowId xmlns:a16="http://schemas.microsoft.com/office/drawing/2014/main" val="10004"/>
                  </a:ext>
                </a:extLst>
              </a:tr>
              <a:tr h="609600">
                <a:tc>
                  <a:txBody>
                    <a:bodyPr/>
                    <a:lstStyle/>
                    <a:p>
                      <a:r>
                        <a:rPr lang="en-US" sz="3200" dirty="0">
                          <a:effectLst/>
                        </a:rPr>
                        <a:t>With capital</a:t>
                      </a:r>
                      <a:endParaRPr lang="en-US" sz="3200" b="1" dirty="0">
                        <a:solidFill>
                          <a:schemeClr val="bg1"/>
                        </a:solidFill>
                        <a:effectLst/>
                        <a:latin typeface="+mj-lt"/>
                      </a:endParaRPr>
                    </a:p>
                  </a:txBody>
                  <a:tcPr marL="121920" marR="121920" marT="60960" marB="60960"/>
                </a:tc>
                <a:tc>
                  <a:txBody>
                    <a:bodyPr/>
                    <a:lstStyle/>
                    <a:p>
                      <a:r>
                        <a:rPr lang="en-US" sz="2800" dirty="0"/>
                        <a:t>Diamond</a:t>
                      </a:r>
                      <a:endParaRPr lang="en-US" sz="2800" dirty="0">
                        <a:latin typeface="+mj-lt"/>
                      </a:endParaRPr>
                    </a:p>
                  </a:txBody>
                  <a:tcPr marL="121920" marR="121920" marT="60960" marB="60960"/>
                </a:tc>
                <a:tc>
                  <a:txBody>
                    <a:bodyPr/>
                    <a:lstStyle/>
                    <a:p>
                      <a:r>
                        <a:rPr lang="en-US" sz="2800" dirty="0" err="1"/>
                        <a:t>Aiyagari</a:t>
                      </a:r>
                      <a:endParaRPr lang="en-US" sz="2800" dirty="0">
                        <a:latin typeface="+mj-lt"/>
                      </a:endParaRPr>
                    </a:p>
                  </a:txBody>
                  <a:tcPr marL="121920" marR="121920" marT="60960" marB="60960"/>
                </a:tc>
                <a:tc>
                  <a:txBody>
                    <a:bodyPr/>
                    <a:lstStyle/>
                    <a:p>
                      <a:endParaRPr lang="en-US" sz="2800" dirty="0">
                        <a:solidFill>
                          <a:schemeClr val="tx1"/>
                        </a:solidFill>
                        <a:latin typeface="+mj-lt"/>
                      </a:endParaRPr>
                    </a:p>
                  </a:txBody>
                  <a:tcPr marL="121920" marR="121920" marT="60960" marB="60960"/>
                </a:tc>
                <a:extLst>
                  <a:ext uri="{0D108BD9-81ED-4DB2-BD59-A6C34878D82A}">
                    <a16:rowId xmlns:a16="http://schemas.microsoft.com/office/drawing/2014/main" val="10005"/>
                  </a:ext>
                </a:extLst>
              </a:tr>
              <a:tr h="609600">
                <a:tc>
                  <a:txBody>
                    <a:bodyPr/>
                    <a:lstStyle/>
                    <a:p>
                      <a:endParaRPr lang="en-US" sz="3200" b="1" dirty="0">
                        <a:solidFill>
                          <a:schemeClr val="bg1"/>
                        </a:solidFill>
                        <a:effectLst/>
                        <a:latin typeface="+mj-lt"/>
                      </a:endParaRPr>
                    </a:p>
                  </a:txBody>
                  <a:tcPr marL="121920" marR="121920" marT="60960" marB="60960"/>
                </a:tc>
                <a:tc>
                  <a:txBody>
                    <a:bodyPr/>
                    <a:lstStyle/>
                    <a:p>
                      <a:endParaRPr lang="en-US" sz="2800" dirty="0">
                        <a:latin typeface="+mj-lt"/>
                      </a:endParaRPr>
                    </a:p>
                  </a:txBody>
                  <a:tcPr marL="121920" marR="121920" marT="60960" marB="60960"/>
                </a:tc>
                <a:tc>
                  <a:txBody>
                    <a:bodyPr/>
                    <a:lstStyle/>
                    <a:p>
                      <a:endParaRPr lang="en-US" sz="2800" dirty="0">
                        <a:latin typeface="+mj-lt"/>
                      </a:endParaRPr>
                    </a:p>
                  </a:txBody>
                  <a:tcPr marL="121920" marR="121920" marT="60960" marB="60960"/>
                </a:tc>
                <a:tc>
                  <a:txBody>
                    <a:bodyPr/>
                    <a:lstStyle/>
                    <a:p>
                      <a:endParaRPr lang="en-US" sz="2800" dirty="0">
                        <a:solidFill>
                          <a:srgbClr val="C00000"/>
                        </a:solidFill>
                        <a:latin typeface="+mj-lt"/>
                      </a:endParaRPr>
                    </a:p>
                  </a:txBody>
                  <a:tcPr marL="121920" marR="121920" marT="60960" marB="60960"/>
                </a:tc>
                <a:extLst>
                  <a:ext uri="{0D108BD9-81ED-4DB2-BD59-A6C34878D82A}">
                    <a16:rowId xmlns:a16="http://schemas.microsoft.com/office/drawing/2014/main" val="10006"/>
                  </a:ext>
                </a:extLst>
              </a:tr>
            </a:tbl>
          </a:graphicData>
        </a:graphic>
      </p:graphicFrame>
      <p:sp>
        <p:nvSpPr>
          <p:cNvPr id="6" name="Right Brace 5">
            <a:extLst>
              <a:ext uri="{FF2B5EF4-FFF2-40B4-BE49-F238E27FC236}">
                <a16:creationId xmlns:a16="http://schemas.microsoft.com/office/drawing/2014/main" id="{87F20C7B-A4C8-1AF7-896D-B86A4CB37261}"/>
              </a:ext>
            </a:extLst>
          </p:cNvPr>
          <p:cNvSpPr/>
          <p:nvPr/>
        </p:nvSpPr>
        <p:spPr>
          <a:xfrm>
            <a:off x="8753985" y="5582616"/>
            <a:ext cx="68777" cy="2262249"/>
          </a:xfrm>
          <a:prstGeom prst="rightBrace">
            <a:avLst/>
          </a:prstGeom>
          <a:ln w="38100">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sz="2400"/>
          </a:p>
        </p:txBody>
      </p:sp>
      <p:sp>
        <p:nvSpPr>
          <p:cNvPr id="7" name="TextBox 6">
            <a:extLst>
              <a:ext uri="{FF2B5EF4-FFF2-40B4-BE49-F238E27FC236}">
                <a16:creationId xmlns:a16="http://schemas.microsoft.com/office/drawing/2014/main" id="{BAA8A882-8924-8AE5-549A-5F194E11A4A6}"/>
              </a:ext>
            </a:extLst>
          </p:cNvPr>
          <p:cNvSpPr txBox="1"/>
          <p:nvPr/>
        </p:nvSpPr>
        <p:spPr>
          <a:xfrm>
            <a:off x="8658376" y="4350671"/>
            <a:ext cx="2378087" cy="830997"/>
          </a:xfrm>
          <a:prstGeom prst="rect">
            <a:avLst/>
          </a:prstGeom>
          <a:noFill/>
        </p:spPr>
        <p:txBody>
          <a:bodyPr wrap="none" rtlCol="0">
            <a:spAutoFit/>
          </a:bodyPr>
          <a:lstStyle/>
          <a:p>
            <a:r>
              <a:rPr lang="en-US" sz="2400" dirty="0">
                <a:latin typeface="+mj-lt"/>
              </a:rPr>
              <a:t>Risk tied up with </a:t>
            </a:r>
          </a:p>
          <a:p>
            <a:r>
              <a:rPr lang="en-US" sz="2400" dirty="0">
                <a:latin typeface="+mj-lt"/>
              </a:rPr>
              <a:t>Individual capital</a:t>
            </a:r>
          </a:p>
        </p:txBody>
      </p:sp>
      <p:sp>
        <p:nvSpPr>
          <p:cNvPr id="8" name="TextBox 7">
            <a:extLst>
              <a:ext uri="{FF2B5EF4-FFF2-40B4-BE49-F238E27FC236}">
                <a16:creationId xmlns:a16="http://schemas.microsoft.com/office/drawing/2014/main" id="{816D1EAB-CB00-0F0B-5FF6-EB81D347DDB6}"/>
              </a:ext>
            </a:extLst>
          </p:cNvPr>
          <p:cNvSpPr txBox="1"/>
          <p:nvPr/>
        </p:nvSpPr>
        <p:spPr>
          <a:xfrm>
            <a:off x="9085861" y="6755257"/>
            <a:ext cx="3169522" cy="1569660"/>
          </a:xfrm>
          <a:prstGeom prst="rect">
            <a:avLst/>
          </a:prstGeom>
          <a:noFill/>
        </p:spPr>
        <p:txBody>
          <a:bodyPr wrap="none" rtlCol="0">
            <a:spAutoFit/>
          </a:bodyPr>
          <a:lstStyle/>
          <a:p>
            <a:r>
              <a:rPr lang="en-US" sz="2400" dirty="0">
                <a:latin typeface="+mj-lt"/>
              </a:rPr>
              <a:t>Brunnermeier-Sannikov </a:t>
            </a:r>
            <a:br>
              <a:rPr lang="en-US" sz="2400" dirty="0">
                <a:latin typeface="+mj-lt"/>
              </a:rPr>
            </a:br>
            <a:r>
              <a:rPr lang="en-US" sz="2400" dirty="0">
                <a:latin typeface="+mj-lt"/>
              </a:rPr>
              <a:t>(AER PP 2016)</a:t>
            </a:r>
          </a:p>
          <a:p>
            <a:r>
              <a:rPr lang="en-US" sz="2400" dirty="0" err="1">
                <a:latin typeface="+mj-lt"/>
              </a:rPr>
              <a:t>Angeletos</a:t>
            </a:r>
            <a:r>
              <a:rPr lang="en-US" sz="2400" dirty="0">
                <a:latin typeface="+mj-lt"/>
              </a:rPr>
              <a:t> (2006)</a:t>
            </a:r>
            <a:br>
              <a:rPr lang="en-US" sz="2400" dirty="0">
                <a:latin typeface="+mj-lt"/>
              </a:rPr>
            </a:br>
            <a:endParaRPr lang="en-US" sz="2400" dirty="0">
              <a:latin typeface="+mj-lt"/>
            </a:endParaRPr>
          </a:p>
        </p:txBody>
      </p:sp>
    </p:spTree>
    <p:extLst>
      <p:ext uri="{BB962C8B-B14F-4D97-AF65-F5344CB8AC3E}">
        <p14:creationId xmlns:p14="http://schemas.microsoft.com/office/powerpoint/2010/main" val="1138915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A29CE3-5C5F-CD84-7340-54760D370B8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FBC63BE-0081-E910-05BF-CB97E0B6D630}"/>
                  </a:ext>
                </a:extLst>
              </p:cNvPr>
              <p:cNvSpPr>
                <a:spLocks noGrp="1"/>
              </p:cNvSpPr>
              <p:nvPr>
                <p:ph idx="1"/>
              </p:nvPr>
            </p:nvSpPr>
            <p:spPr/>
            <p:txBody>
              <a:bodyPr>
                <a:normAutofit lnSpcReduction="10000"/>
              </a:bodyPr>
              <a:lstStyle/>
              <a:p>
                <a:pPr marL="883882" indent="-609585">
                  <a:buFont typeface="+mj-lt"/>
                  <a:buAutoNum type="arabicPeriod"/>
                </a:pPr>
                <a:r>
                  <a:rPr lang="en-US" dirty="0">
                    <a:solidFill>
                      <a:srgbClr val="589390"/>
                    </a:solidFill>
                  </a:rPr>
                  <a:t>Proportionally to bond/money holdings</a:t>
                </a:r>
              </a:p>
              <a:p>
                <a:pPr lvl="1"/>
                <a:r>
                  <a:rPr lang="en-US" dirty="0"/>
                  <a:t>No real effects, only nominal</a:t>
                </a:r>
              </a:p>
              <a:p>
                <a:pPr marL="883882" indent="-609585">
                  <a:buFont typeface="+mj-lt"/>
                  <a:buAutoNum type="arabicPeriod"/>
                </a:pPr>
                <a:r>
                  <a:rPr lang="en-US" dirty="0">
                    <a:solidFill>
                      <a:srgbClr val="589390"/>
                    </a:solidFill>
                  </a:rPr>
                  <a:t>Proportionally to capital holdings</a:t>
                </a:r>
              </a:p>
              <a:p>
                <a:pPr lvl="1"/>
                <a:r>
                  <a:rPr lang="en-US" dirty="0"/>
                  <a:t>Bond/Money return decreases with </a:t>
                </a:r>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br>
                  <a:rPr lang="en-US" dirty="0"/>
                </a:br>
                <a:r>
                  <a:rPr lang="en-US" dirty="0"/>
                  <a:t>(change in debt level/money supply)</a:t>
                </a:r>
              </a:p>
              <a:p>
                <a:pPr lvl="1"/>
                <a:r>
                  <a:rPr lang="en-US" dirty="0"/>
                  <a:t>Capital return increases</a:t>
                </a:r>
              </a:p>
              <a:p>
                <a:pPr lvl="1"/>
                <a:r>
                  <a:rPr lang="en-US" dirty="0"/>
                  <a:t>Pushes citizens to hold more capital  </a:t>
                </a:r>
              </a:p>
              <a:p>
                <a:pPr marL="883882" indent="-609585">
                  <a:buFont typeface="+mj-lt"/>
                  <a:buAutoNum type="arabicPeriod"/>
                </a:pPr>
                <a:r>
                  <a:rPr lang="en-US" dirty="0">
                    <a:solidFill>
                      <a:srgbClr val="589390"/>
                    </a:solidFill>
                  </a:rPr>
                  <a:t>Proportionally to net worth</a:t>
                </a:r>
              </a:p>
              <a:p>
                <a:pPr lvl="1"/>
                <a:r>
                  <a:rPr lang="en-US" dirty="0"/>
                  <a:t>Fraction of seigniorage goes to capital	     - same as 2.</a:t>
                </a:r>
              </a:p>
              <a:p>
                <a:pPr lvl="1"/>
                <a:r>
                  <a:rPr lang="en-US" dirty="0"/>
                  <a:t>Rest of seigniorage goes to money holders   - same as 1.</a:t>
                </a:r>
              </a:p>
              <a:p>
                <a:pPr marL="883882" indent="-609585">
                  <a:buFont typeface="+mj-lt"/>
                  <a:buAutoNum type="arabicPeriod"/>
                </a:pPr>
                <a:r>
                  <a:rPr lang="en-US" dirty="0">
                    <a:solidFill>
                      <a:srgbClr val="589390"/>
                    </a:solidFill>
                  </a:rPr>
                  <a:t>Per capita</a:t>
                </a:r>
              </a:p>
              <a:p>
                <a:pPr lvl="1"/>
                <a:r>
                  <a:rPr lang="en-US" dirty="0"/>
                  <a:t>No real effects: </a:t>
                </a:r>
                <a:br>
                  <a:rPr lang="en-US" dirty="0"/>
                </a:br>
                <a:r>
                  <a:rPr lang="en-US" dirty="0"/>
                  <a:t>people simply borrow against the transfers they expect to receive </a:t>
                </a:r>
              </a:p>
              <a:p>
                <a:endParaRPr lang="en-US" dirty="0"/>
              </a:p>
            </p:txBody>
          </p:sp>
        </mc:Choice>
        <mc:Fallback xmlns="">
          <p:sp>
            <p:nvSpPr>
              <p:cNvPr id="2" name="Content Placeholder 1">
                <a:extLst>
                  <a:ext uri="{FF2B5EF4-FFF2-40B4-BE49-F238E27FC236}">
                    <a16:creationId xmlns:a16="http://schemas.microsoft.com/office/drawing/2014/main" id="{840E405E-8EB8-424A-8A18-7D8E62BEF769}"/>
                  </a:ext>
                </a:extLst>
              </p:cNvPr>
              <p:cNvSpPr>
                <a:spLocks noGrp="1" noRot="1" noChangeAspect="1" noMove="1" noResize="1" noEditPoints="1" noAdjustHandles="1" noChangeArrowheads="1" noChangeShapeType="1" noTextEdit="1"/>
              </p:cNvSpPr>
              <p:nvPr>
                <p:ph idx="1"/>
              </p:nvPr>
            </p:nvSpPr>
            <p:spPr>
              <a:blipFill>
                <a:blip r:embed="rId2"/>
                <a:stretch>
                  <a:fillRect t="-28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AED38D8-BC66-6B5E-2E92-98F2A5B0F660}"/>
              </a:ext>
            </a:extLst>
          </p:cNvPr>
          <p:cNvSpPr>
            <a:spLocks noGrp="1"/>
          </p:cNvSpPr>
          <p:nvPr>
            <p:ph type="title"/>
          </p:nvPr>
        </p:nvSpPr>
        <p:spPr/>
        <p:txBody>
          <a:bodyPr/>
          <a:lstStyle/>
          <a:p>
            <a:r>
              <a:rPr lang="en-US" dirty="0"/>
              <a:t>Distribution of “Seigniorage”</a:t>
            </a:r>
          </a:p>
        </p:txBody>
      </p:sp>
      <p:sp>
        <p:nvSpPr>
          <p:cNvPr id="4" name="Arrow: Left 3">
            <a:extLst>
              <a:ext uri="{FF2B5EF4-FFF2-40B4-BE49-F238E27FC236}">
                <a16:creationId xmlns:a16="http://schemas.microsoft.com/office/drawing/2014/main" id="{942AA856-2086-BECD-AED8-320C20BCB10E}"/>
              </a:ext>
            </a:extLst>
          </p:cNvPr>
          <p:cNvSpPr/>
          <p:nvPr/>
        </p:nvSpPr>
        <p:spPr>
          <a:xfrm>
            <a:off x="7695508" y="3726873"/>
            <a:ext cx="1344583" cy="723900"/>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73400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9EE6F8-C598-4C12-9107-45FF3406AB94}"/>
              </a:ext>
            </a:extLst>
          </p:cNvPr>
          <p:cNvSpPr>
            <a:spLocks noGrp="1"/>
          </p:cNvSpPr>
          <p:nvPr>
            <p:ph idx="4294967295"/>
          </p:nvPr>
        </p:nvSpPr>
        <p:spPr>
          <a:xfrm>
            <a:off x="494225" y="1709018"/>
            <a:ext cx="15323292" cy="7511639"/>
          </a:xfrm>
        </p:spPr>
        <p:txBody>
          <a:bodyPr>
            <a:normAutofit/>
          </a:bodyPr>
          <a:lstStyle/>
          <a:p>
            <a:pPr marL="742950" indent="-742950">
              <a:buFont typeface="+mj-lt"/>
              <a:buAutoNum type="arabicPeriod"/>
            </a:pPr>
            <a:r>
              <a:rPr lang="en-US" sz="3900" dirty="0"/>
              <a:t>Bubble/Ponzi scheme </a:t>
            </a:r>
            <a:r>
              <a:rPr lang="en-US" sz="3900" b="1" i="1" dirty="0">
                <a:solidFill>
                  <a:srgbClr val="487B78"/>
                </a:solidFill>
              </a:rPr>
              <a:t>bursts</a:t>
            </a:r>
            <a:endParaRPr lang="en-US" sz="3900" b="1" dirty="0">
              <a:solidFill>
                <a:srgbClr val="487B78"/>
              </a:solidFill>
            </a:endParaRPr>
          </a:p>
          <a:p>
            <a:pPr marL="742950" indent="-742950">
              <a:buFont typeface="+mj-lt"/>
              <a:buAutoNum type="arabicPeriod"/>
            </a:pPr>
            <a:r>
              <a:rPr lang="en-US" sz="3900" dirty="0"/>
              <a:t>Bubble/Ponzi scheme </a:t>
            </a:r>
            <a:r>
              <a:rPr lang="en-US" sz="3900" b="1" i="1" dirty="0">
                <a:solidFill>
                  <a:srgbClr val="487B78"/>
                </a:solidFill>
              </a:rPr>
              <a:t>jumps</a:t>
            </a:r>
            <a:r>
              <a:rPr lang="en-US" sz="3900" dirty="0"/>
              <a:t> to another asset/Ponzi scheme</a:t>
            </a:r>
          </a:p>
          <a:p>
            <a:pPr marL="335288" lvl="1" indent="0">
              <a:buNone/>
            </a:pPr>
            <a:r>
              <a:rPr lang="en-US" sz="3500" dirty="0"/>
              <a:t>			a) Domestic asset, e.g. crypto asset</a:t>
            </a:r>
          </a:p>
          <a:p>
            <a:pPr marL="335288" lvl="1" indent="0">
              <a:buNone/>
            </a:pPr>
            <a:r>
              <a:rPr lang="en-US" sz="3500" dirty="0"/>
              <a:t>			b) Foreign asset/gov. </a:t>
            </a:r>
            <a:r>
              <a:rPr lang="en-US" sz="3500"/>
              <a:t>bond</a:t>
            </a:r>
            <a:endParaRPr lang="en-US" sz="3500" dirty="0"/>
          </a:p>
          <a:p>
            <a:pPr marL="335288" lvl="1" indent="0">
              <a:buNone/>
            </a:pPr>
            <a:endParaRPr lang="en-US" sz="3500" dirty="0"/>
          </a:p>
          <a:p>
            <a:r>
              <a:rPr lang="en-US" dirty="0"/>
              <a:t>Ponzi scheme: </a:t>
            </a:r>
          </a:p>
          <a:p>
            <a:pPr lvl="1"/>
            <a:r>
              <a:rPr lang="en-US" dirty="0"/>
              <a:t>Rollover existing </a:t>
            </a:r>
            <a:r>
              <a:rPr lang="en-US" i="1" dirty="0">
                <a:solidFill>
                  <a:srgbClr val="487B78"/>
                </a:solidFill>
              </a:rPr>
              <a:t>short-term debt</a:t>
            </a:r>
            <a:r>
              <a:rPr lang="en-US" dirty="0"/>
              <a:t> with growing new (short-term) debt</a:t>
            </a:r>
          </a:p>
          <a:p>
            <a:pPr lvl="2"/>
            <a:r>
              <a:rPr lang="en-US" dirty="0"/>
              <a:t>Which needs to be rolled over again. </a:t>
            </a:r>
          </a:p>
          <a:p>
            <a:pPr lvl="1"/>
            <a:endParaRPr lang="en-US" dirty="0"/>
          </a:p>
          <a:p>
            <a:r>
              <a:rPr lang="en-US" dirty="0"/>
              <a:t>Bubble:</a:t>
            </a:r>
          </a:p>
          <a:p>
            <a:pPr lvl="1"/>
            <a:r>
              <a:rPr lang="en-US" dirty="0"/>
              <a:t>Issue </a:t>
            </a:r>
            <a:r>
              <a:rPr lang="en-US" i="1" dirty="0">
                <a:solidFill>
                  <a:srgbClr val="487B78"/>
                </a:solidFill>
              </a:rPr>
              <a:t>long-term asset</a:t>
            </a:r>
            <a:r>
              <a:rPr lang="en-US" dirty="0"/>
              <a:t>, whose value exceeds fundamental value (of e.g. zero)</a:t>
            </a:r>
          </a:p>
          <a:p>
            <a:pPr lvl="1"/>
            <a:endParaRPr lang="en-US" sz="3500" dirty="0"/>
          </a:p>
        </p:txBody>
      </p:sp>
      <p:sp>
        <p:nvSpPr>
          <p:cNvPr id="3" name="Title 2">
            <a:extLst>
              <a:ext uri="{FF2B5EF4-FFF2-40B4-BE49-F238E27FC236}">
                <a16:creationId xmlns:a16="http://schemas.microsoft.com/office/drawing/2014/main" id="{6DDB4C3B-3FCA-4DFE-9F85-F58509F621EC}"/>
              </a:ext>
            </a:extLst>
          </p:cNvPr>
          <p:cNvSpPr>
            <a:spLocks noGrp="1"/>
          </p:cNvSpPr>
          <p:nvPr>
            <p:ph type="title"/>
          </p:nvPr>
        </p:nvSpPr>
        <p:spPr/>
        <p:txBody>
          <a:bodyPr/>
          <a:lstStyle/>
          <a:p>
            <a:r>
              <a:rPr lang="en-US" dirty="0"/>
              <a:t>How to Defend </a:t>
            </a:r>
            <a:r>
              <a:rPr lang="en-US" i="1" dirty="0"/>
              <a:t>Bubbly</a:t>
            </a:r>
            <a:r>
              <a:rPr lang="en-US" dirty="0"/>
              <a:t> Safe-asset Status</a:t>
            </a:r>
          </a:p>
        </p:txBody>
      </p:sp>
    </p:spTree>
    <p:extLst>
      <p:ext uri="{BB962C8B-B14F-4D97-AF65-F5344CB8AC3E}">
        <p14:creationId xmlns:p14="http://schemas.microsoft.com/office/powerpoint/2010/main" val="268847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FBE2D4C-BD01-4D2C-B614-FE7B238A09B4}"/>
                  </a:ext>
                </a:extLst>
              </p:cNvPr>
              <p:cNvSpPr>
                <a:spLocks noGrp="1"/>
              </p:cNvSpPr>
              <p:nvPr>
                <p:ph idx="1"/>
              </p:nvPr>
            </p:nvSpPr>
            <p:spPr>
              <a:xfrm>
                <a:off x="413172" y="1530772"/>
                <a:ext cx="15497386" cy="7951158"/>
              </a:xfrm>
            </p:spPr>
            <p:txBody>
              <a:bodyPr>
                <a:normAutofit/>
              </a:bodyPr>
              <a:lstStyle/>
              <a:p>
                <a:pPr>
                  <a:lnSpc>
                    <a:spcPct val="60000"/>
                  </a:lnSpc>
                </a:pPr>
                <a:r>
                  <a:rPr lang="en-US" sz="3200" dirty="0"/>
                  <a:t>Safe asset = good friend</a:t>
                </a:r>
              </a:p>
              <a:p>
                <a:pPr lvl="1">
                  <a:lnSpc>
                    <a:spcPct val="60000"/>
                  </a:lnSpc>
                </a:pPr>
                <a:r>
                  <a:rPr lang="en-US" sz="2800" dirty="0"/>
                  <a:t>Idiosyncratic risk: provides partial insurance through </a:t>
                </a:r>
                <a:r>
                  <a:rPr lang="en-US" sz="2800" dirty="0">
                    <a:solidFill>
                      <a:srgbClr val="C00000"/>
                    </a:solidFill>
                  </a:rPr>
                  <a:t>re-trading</a:t>
                </a:r>
              </a:p>
              <a:p>
                <a:pPr lvl="1">
                  <a:lnSpc>
                    <a:spcPct val="60000"/>
                  </a:lnSpc>
                </a:pPr>
                <a:r>
                  <a:rPr lang="en-US" sz="2800" dirty="0">
                    <a:solidFill>
                      <a:schemeClr val="tx1"/>
                    </a:solidFill>
                  </a:rPr>
                  <a:t>Aggregate risk:     appreciates in value in bad times (negative </a:t>
                </a:r>
                <a14:m>
                  <m:oMath xmlns:m="http://schemas.openxmlformats.org/officeDocument/2006/math">
                    <m:r>
                      <a:rPr lang="en-US" sz="2800" b="0" i="1" smtClean="0">
                        <a:solidFill>
                          <a:schemeClr val="tx1"/>
                        </a:solidFill>
                        <a:latin typeface="Cambria Math" panose="02040503050406030204" pitchFamily="18" charset="0"/>
                      </a:rPr>
                      <m:t>𝛽</m:t>
                    </m:r>
                  </m:oMath>
                </a14:m>
                <a:r>
                  <a:rPr lang="en-US" sz="2800" dirty="0">
                    <a:solidFill>
                      <a:schemeClr val="tx1"/>
                    </a:solidFill>
                  </a:rPr>
                  <a:t>)</a:t>
                </a:r>
              </a:p>
              <a:p>
                <a:pPr>
                  <a:lnSpc>
                    <a:spcPct val="80000"/>
                  </a:lnSpc>
                </a:pPr>
                <a:endParaRPr lang="en-US" sz="3200" dirty="0"/>
              </a:p>
              <a:p>
                <a:pPr>
                  <a:lnSpc>
                    <a:spcPct val="80000"/>
                  </a:lnSpc>
                </a:pPr>
                <a:endParaRPr lang="en-US" sz="3200" dirty="0"/>
              </a:p>
              <a:p>
                <a:pPr>
                  <a:lnSpc>
                    <a:spcPct val="80000"/>
                  </a:lnSpc>
                </a:pPr>
                <a:endParaRPr lang="en-US" sz="3200" dirty="0"/>
              </a:p>
              <a:p>
                <a:pPr>
                  <a:lnSpc>
                    <a:spcPct val="80000"/>
                  </a:lnSpc>
                </a:pPr>
                <a:endParaRPr lang="en-US" sz="3200" dirty="0"/>
              </a:p>
              <a:p>
                <a:pPr>
                  <a:lnSpc>
                    <a:spcPct val="80000"/>
                  </a:lnSpc>
                </a:pPr>
                <a:endParaRPr lang="en-US" sz="3200" dirty="0"/>
              </a:p>
              <a:p>
                <a:pPr>
                  <a:lnSpc>
                    <a:spcPct val="80000"/>
                  </a:lnSpc>
                </a:pPr>
                <a:endParaRPr lang="en-US" sz="3200" dirty="0"/>
              </a:p>
              <a:p>
                <a:pPr lvl="1">
                  <a:lnSpc>
                    <a:spcPct val="80000"/>
                  </a:lnSpc>
                </a:pPr>
                <a:endParaRPr lang="en-US" sz="2800" dirty="0"/>
              </a:p>
              <a:p>
                <a:pPr lvl="1">
                  <a:lnSpc>
                    <a:spcPct val="80000"/>
                  </a:lnSpc>
                </a:pPr>
                <a:endParaRPr lang="en-US" sz="280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4FBE2D4C-BD01-4D2C-B614-FE7B238A09B4}"/>
                  </a:ext>
                </a:extLst>
              </p:cNvPr>
              <p:cNvSpPr>
                <a:spLocks noGrp="1" noRot="1" noChangeAspect="1" noMove="1" noResize="1" noEditPoints="1" noAdjustHandles="1" noChangeArrowheads="1" noChangeShapeType="1" noTextEdit="1"/>
              </p:cNvSpPr>
              <p:nvPr>
                <p:ph idx="1"/>
              </p:nvPr>
            </p:nvSpPr>
            <p:spPr>
              <a:xfrm>
                <a:off x="413172" y="1530772"/>
                <a:ext cx="15497386" cy="7951158"/>
              </a:xfrm>
              <a:blipFill>
                <a:blip r:embed="rId2"/>
                <a:stretch>
                  <a:fillRect l="-905" t="-299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0A8FF99-3593-4F14-AEE0-236DC532FB65}"/>
              </a:ext>
            </a:extLst>
          </p:cNvPr>
          <p:cNvSpPr>
            <a:spLocks noGrp="1"/>
          </p:cNvSpPr>
          <p:nvPr>
            <p:ph type="sldNum" sz="quarter" idx="12"/>
          </p:nvPr>
        </p:nvSpPr>
        <p:spPr/>
        <p:txBody>
          <a:bodyPr/>
          <a:lstStyle/>
          <a:p>
            <a:fld id="{DDE82227-37B3-43BC-ADC8-5578DB9E1C27}" type="slidenum">
              <a:rPr lang="en-US" smtClean="0"/>
              <a:t>8</a:t>
            </a:fld>
            <a:endParaRPr lang="en-US"/>
          </a:p>
        </p:txBody>
      </p:sp>
      <p:sp>
        <p:nvSpPr>
          <p:cNvPr id="4" name="Title 3">
            <a:extLst>
              <a:ext uri="{FF2B5EF4-FFF2-40B4-BE49-F238E27FC236}">
                <a16:creationId xmlns:a16="http://schemas.microsoft.com/office/drawing/2014/main" id="{CD6C8083-77AB-44C7-B77E-748BD597711D}"/>
              </a:ext>
            </a:extLst>
          </p:cNvPr>
          <p:cNvSpPr>
            <a:spLocks noGrp="1"/>
          </p:cNvSpPr>
          <p:nvPr>
            <p:ph type="title"/>
          </p:nvPr>
        </p:nvSpPr>
        <p:spPr>
          <a:xfrm>
            <a:off x="304104" y="32689"/>
            <a:ext cx="15497387" cy="1138767"/>
          </a:xfrm>
        </p:spPr>
        <p:txBody>
          <a:bodyPr/>
          <a:lstStyle/>
          <a:p>
            <a:r>
              <a:rPr lang="en-US" dirty="0"/>
              <a:t>What’s a Safe Asset? Exorbitant Privilege </a:t>
            </a:r>
            <a:r>
              <a:rPr lang="en-US" dirty="0">
                <a:solidFill>
                  <a:srgbClr val="667E84"/>
                </a:solidFill>
              </a:rPr>
              <a:t>rises in Recessions</a:t>
            </a:r>
          </a:p>
        </p:txBody>
      </p:sp>
      <p:sp>
        <p:nvSpPr>
          <p:cNvPr id="46" name="TextBox 45">
            <a:extLst>
              <a:ext uri="{FF2B5EF4-FFF2-40B4-BE49-F238E27FC236}">
                <a16:creationId xmlns:a16="http://schemas.microsoft.com/office/drawing/2014/main" id="{52471A8D-8F87-42C1-8843-9489C3DEB716}"/>
              </a:ext>
            </a:extLst>
          </p:cNvPr>
          <p:cNvSpPr txBox="1"/>
          <p:nvPr/>
        </p:nvSpPr>
        <p:spPr>
          <a:xfrm>
            <a:off x="10079322" y="2494322"/>
            <a:ext cx="2300246" cy="5940088"/>
          </a:xfrm>
          <a:prstGeom prst="rect">
            <a:avLst/>
          </a:prstGeom>
          <a:noFill/>
        </p:spPr>
        <p:txBody>
          <a:bodyPr wrap="square" rtlCol="0">
            <a:spAutoFit/>
          </a:bodyPr>
          <a:lstStyle/>
          <a:p>
            <a:r>
              <a:rPr lang="en-US" sz="3600" dirty="0"/>
              <a:t>…</a:t>
            </a:r>
          </a:p>
          <a:p>
            <a:endParaRPr lang="en-US" sz="3600" dirty="0"/>
          </a:p>
          <a:p>
            <a:endParaRPr lang="en-US" sz="3600" dirty="0"/>
          </a:p>
          <a:p>
            <a:endParaRPr lang="en-US" sz="3600" dirty="0"/>
          </a:p>
          <a:p>
            <a:endParaRPr lang="en-US" sz="2000" dirty="0"/>
          </a:p>
          <a:p>
            <a:r>
              <a:rPr lang="en-US" sz="3600" dirty="0"/>
              <a:t>…</a:t>
            </a:r>
          </a:p>
          <a:p>
            <a:endParaRPr lang="en-US" sz="3600" dirty="0"/>
          </a:p>
          <a:p>
            <a:endParaRPr lang="en-US" sz="3600" dirty="0"/>
          </a:p>
          <a:p>
            <a:endParaRPr lang="en-US" sz="3600" dirty="0"/>
          </a:p>
          <a:p>
            <a:endParaRPr lang="en-US" sz="3200" dirty="0"/>
          </a:p>
          <a:p>
            <a:r>
              <a:rPr lang="en-US" sz="3600" dirty="0"/>
              <a:t>…</a:t>
            </a:r>
          </a:p>
        </p:txBody>
      </p:sp>
      <p:sp>
        <p:nvSpPr>
          <p:cNvPr id="10" name="TextBox 9">
            <a:extLst>
              <a:ext uri="{FF2B5EF4-FFF2-40B4-BE49-F238E27FC236}">
                <a16:creationId xmlns:a16="http://schemas.microsoft.com/office/drawing/2014/main" id="{34895715-55FD-4986-9DB6-42C8517FDE12}"/>
              </a:ext>
            </a:extLst>
          </p:cNvPr>
          <p:cNvSpPr txBox="1"/>
          <p:nvPr/>
        </p:nvSpPr>
        <p:spPr>
          <a:xfrm>
            <a:off x="10145230" y="3260276"/>
            <a:ext cx="4640309" cy="2462213"/>
          </a:xfrm>
          <a:prstGeom prst="rect">
            <a:avLst/>
          </a:prstGeom>
          <a:noFill/>
        </p:spPr>
        <p:txBody>
          <a:bodyPr wrap="none" rtlCol="0">
            <a:spAutoFit/>
          </a:bodyPr>
          <a:lstStyle/>
          <a:p>
            <a:r>
              <a:rPr lang="en-US" sz="3200" b="1" dirty="0">
                <a:solidFill>
                  <a:srgbClr val="667E84"/>
                </a:solidFill>
              </a:rPr>
              <a:t>In recessions:</a:t>
            </a:r>
          </a:p>
          <a:p>
            <a:r>
              <a:rPr lang="en-US" sz="2800" dirty="0">
                <a:latin typeface="+mj-lt"/>
              </a:rPr>
              <a:t>Risk is higher</a:t>
            </a:r>
          </a:p>
          <a:p>
            <a:pPr marL="285750" indent="-285750">
              <a:buFont typeface="Arial" panose="020B0604020202020204" pitchFamily="34" charset="0"/>
              <a:buChar char="•"/>
            </a:pPr>
            <a:r>
              <a:rPr lang="en-US" sz="2800" dirty="0">
                <a:latin typeface="+mj-lt"/>
              </a:rPr>
              <a:t>Service flow is more valuable</a:t>
            </a:r>
          </a:p>
          <a:p>
            <a:pPr marL="285750" indent="-285750">
              <a:buFont typeface="Arial" panose="020B0604020202020204" pitchFamily="34" charset="0"/>
              <a:buChar char="•"/>
            </a:pPr>
            <a:r>
              <a:rPr lang="en-US" sz="2800" dirty="0">
                <a:latin typeface="+mj-lt"/>
              </a:rPr>
              <a:t>Cash flows are lower </a:t>
            </a:r>
            <a:br>
              <a:rPr lang="en-US" sz="2800" dirty="0">
                <a:latin typeface="+mj-lt"/>
              </a:rPr>
            </a:br>
            <a:r>
              <a:rPr lang="en-US" dirty="0">
                <a:latin typeface="+mj-lt"/>
              </a:rPr>
              <a:t>(depends on fiscal policy)</a:t>
            </a:r>
          </a:p>
          <a:p>
            <a:endParaRPr lang="en-US" dirty="0"/>
          </a:p>
        </p:txBody>
      </p:sp>
      <p:grpSp>
        <p:nvGrpSpPr>
          <p:cNvPr id="11" name="Group 10">
            <a:extLst>
              <a:ext uri="{FF2B5EF4-FFF2-40B4-BE49-F238E27FC236}">
                <a16:creationId xmlns:a16="http://schemas.microsoft.com/office/drawing/2014/main" id="{4B99BEB6-3FD6-42F3-A456-540E3DE1563A}"/>
              </a:ext>
            </a:extLst>
          </p:cNvPr>
          <p:cNvGrpSpPr/>
          <p:nvPr/>
        </p:nvGrpSpPr>
        <p:grpSpPr>
          <a:xfrm>
            <a:off x="1974572" y="2556297"/>
            <a:ext cx="7950930" cy="6134976"/>
            <a:chOff x="1974572" y="2790314"/>
            <a:chExt cx="7950930" cy="6134976"/>
          </a:xfrm>
        </p:grpSpPr>
        <p:sp>
          <p:nvSpPr>
            <p:cNvPr id="5" name="Rectangle 4">
              <a:extLst>
                <a:ext uri="{FF2B5EF4-FFF2-40B4-BE49-F238E27FC236}">
                  <a16:creationId xmlns:a16="http://schemas.microsoft.com/office/drawing/2014/main" id="{34B00537-F863-4525-A136-B13CAD845B53}"/>
                </a:ext>
              </a:extLst>
            </p:cNvPr>
            <p:cNvSpPr>
              <a:spLocks/>
            </p:cNvSpPr>
            <p:nvPr/>
          </p:nvSpPr>
          <p:spPr>
            <a:xfrm>
              <a:off x="1974572" y="518723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endParaRPr lang="en-US" sz="1600" dirty="0">
                <a:latin typeface="+mj-lt"/>
              </a:endParaRPr>
            </a:p>
          </p:txBody>
        </p:sp>
        <p:sp>
          <p:nvSpPr>
            <p:cNvPr id="6" name="Rectangle 5">
              <a:extLst>
                <a:ext uri="{FF2B5EF4-FFF2-40B4-BE49-F238E27FC236}">
                  <a16:creationId xmlns:a16="http://schemas.microsoft.com/office/drawing/2014/main" id="{D34B36A7-5AE5-4DCF-9371-B5A65CEA6DD4}"/>
                </a:ext>
              </a:extLst>
            </p:cNvPr>
            <p:cNvSpPr>
              <a:spLocks/>
            </p:cNvSpPr>
            <p:nvPr/>
          </p:nvSpPr>
          <p:spPr>
            <a:xfrm>
              <a:off x="1974572" y="6101634"/>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endParaRPr lang="en-US" sz="1600" dirty="0"/>
            </a:p>
          </p:txBody>
        </p:sp>
        <p:sp>
          <p:nvSpPr>
            <p:cNvPr id="7" name="Rectangle 6">
              <a:extLst>
                <a:ext uri="{FF2B5EF4-FFF2-40B4-BE49-F238E27FC236}">
                  <a16:creationId xmlns:a16="http://schemas.microsoft.com/office/drawing/2014/main" id="{7674F4CE-09D2-44CB-AD6B-033E23199786}"/>
                </a:ext>
              </a:extLst>
            </p:cNvPr>
            <p:cNvSpPr>
              <a:spLocks/>
            </p:cNvSpPr>
            <p:nvPr/>
          </p:nvSpPr>
          <p:spPr>
            <a:xfrm>
              <a:off x="2869922" y="519358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8" name="Rectangle 7">
              <a:extLst>
                <a:ext uri="{FF2B5EF4-FFF2-40B4-BE49-F238E27FC236}">
                  <a16:creationId xmlns:a16="http://schemas.microsoft.com/office/drawing/2014/main" id="{DC115CD7-2ADB-4217-AC13-808D3FCE8439}"/>
                </a:ext>
              </a:extLst>
            </p:cNvPr>
            <p:cNvSpPr>
              <a:spLocks/>
            </p:cNvSpPr>
            <p:nvPr/>
          </p:nvSpPr>
          <p:spPr>
            <a:xfrm>
              <a:off x="2869922" y="6107984"/>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13" name="Rectangle 12">
              <a:extLst>
                <a:ext uri="{FF2B5EF4-FFF2-40B4-BE49-F238E27FC236}">
                  <a16:creationId xmlns:a16="http://schemas.microsoft.com/office/drawing/2014/main" id="{00C0E88E-F18F-481A-BF5A-003398E346A2}"/>
                </a:ext>
              </a:extLst>
            </p:cNvPr>
            <p:cNvSpPr>
              <a:spLocks/>
            </p:cNvSpPr>
            <p:nvPr/>
          </p:nvSpPr>
          <p:spPr>
            <a:xfrm>
              <a:off x="5940839" y="361541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14" name="Rectangle 13">
              <a:extLst>
                <a:ext uri="{FF2B5EF4-FFF2-40B4-BE49-F238E27FC236}">
                  <a16:creationId xmlns:a16="http://schemas.microsoft.com/office/drawing/2014/main" id="{EB694775-FE4E-40F8-9A49-CA5183A14F2B}"/>
                </a:ext>
              </a:extLst>
            </p:cNvPr>
            <p:cNvSpPr>
              <a:spLocks/>
            </p:cNvSpPr>
            <p:nvPr/>
          </p:nvSpPr>
          <p:spPr>
            <a:xfrm>
              <a:off x="5940839" y="4529814"/>
              <a:ext cx="4572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4F261E-CBC1-4164-839D-18D9AAF1A5AE}"/>
                </a:ext>
              </a:extLst>
            </p:cNvPr>
            <p:cNvSpPr>
              <a:spLocks/>
            </p:cNvSpPr>
            <p:nvPr/>
          </p:nvSpPr>
          <p:spPr>
            <a:xfrm>
              <a:off x="6836189" y="3621764"/>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mj-lt"/>
                </a:rPr>
                <a:t>0</a:t>
              </a:r>
            </a:p>
          </p:txBody>
        </p:sp>
        <p:sp>
          <p:nvSpPr>
            <p:cNvPr id="16" name="Rectangle 15">
              <a:extLst>
                <a:ext uri="{FF2B5EF4-FFF2-40B4-BE49-F238E27FC236}">
                  <a16:creationId xmlns:a16="http://schemas.microsoft.com/office/drawing/2014/main" id="{9D74BD78-2E61-481D-9803-343F54542189}"/>
                </a:ext>
              </a:extLst>
            </p:cNvPr>
            <p:cNvSpPr>
              <a:spLocks/>
            </p:cNvSpPr>
            <p:nvPr/>
          </p:nvSpPr>
          <p:spPr>
            <a:xfrm>
              <a:off x="6836189" y="4536164"/>
              <a:ext cx="457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754C5E8-BE31-4535-85CA-40D90E007DF5}"/>
                </a:ext>
              </a:extLst>
            </p:cNvPr>
            <p:cNvSpPr>
              <a:spLocks/>
            </p:cNvSpPr>
            <p:nvPr/>
          </p:nvSpPr>
          <p:spPr>
            <a:xfrm>
              <a:off x="5940839" y="4509663"/>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18" name="Rectangle 17">
              <a:extLst>
                <a:ext uri="{FF2B5EF4-FFF2-40B4-BE49-F238E27FC236}">
                  <a16:creationId xmlns:a16="http://schemas.microsoft.com/office/drawing/2014/main" id="{9AF6288C-8835-4205-B214-7DFC9C74F662}"/>
                </a:ext>
              </a:extLst>
            </p:cNvPr>
            <p:cNvSpPr>
              <a:spLocks/>
            </p:cNvSpPr>
            <p:nvPr/>
          </p:nvSpPr>
          <p:spPr>
            <a:xfrm>
              <a:off x="6829839" y="452981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endParaRPr lang="en-US" b="1" dirty="0"/>
            </a:p>
          </p:txBody>
        </p:sp>
        <p:sp>
          <p:nvSpPr>
            <p:cNvPr id="21" name="Rectangle 20">
              <a:extLst>
                <a:ext uri="{FF2B5EF4-FFF2-40B4-BE49-F238E27FC236}">
                  <a16:creationId xmlns:a16="http://schemas.microsoft.com/office/drawing/2014/main" id="{B701514F-9328-415D-B832-3ABB32A6BAD1}"/>
                </a:ext>
              </a:extLst>
            </p:cNvPr>
            <p:cNvSpPr>
              <a:spLocks/>
            </p:cNvSpPr>
            <p:nvPr/>
          </p:nvSpPr>
          <p:spPr>
            <a:xfrm>
              <a:off x="6856565" y="6566673"/>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0</a:t>
              </a:r>
            </a:p>
          </p:txBody>
        </p:sp>
        <p:sp>
          <p:nvSpPr>
            <p:cNvPr id="22" name="Rectangle 21">
              <a:extLst>
                <a:ext uri="{FF2B5EF4-FFF2-40B4-BE49-F238E27FC236}">
                  <a16:creationId xmlns:a16="http://schemas.microsoft.com/office/drawing/2014/main" id="{AFD745EF-6ACD-4E9B-8E86-31768C4062C7}"/>
                </a:ext>
              </a:extLst>
            </p:cNvPr>
            <p:cNvSpPr>
              <a:spLocks/>
            </p:cNvSpPr>
            <p:nvPr/>
          </p:nvSpPr>
          <p:spPr>
            <a:xfrm>
              <a:off x="6856565" y="7481073"/>
              <a:ext cx="4572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4CB97E-430D-4863-AAAA-8F58689598D1}"/>
                </a:ext>
              </a:extLst>
            </p:cNvPr>
            <p:cNvSpPr>
              <a:spLocks/>
            </p:cNvSpPr>
            <p:nvPr/>
          </p:nvSpPr>
          <p:spPr>
            <a:xfrm>
              <a:off x="5931068" y="6573023"/>
              <a:ext cx="457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0</a:t>
              </a:r>
            </a:p>
          </p:txBody>
        </p:sp>
        <p:sp>
          <p:nvSpPr>
            <p:cNvPr id="24" name="Rectangle 23">
              <a:extLst>
                <a:ext uri="{FF2B5EF4-FFF2-40B4-BE49-F238E27FC236}">
                  <a16:creationId xmlns:a16="http://schemas.microsoft.com/office/drawing/2014/main" id="{1F2EF1CA-58BF-4F98-876C-5047328FAED5}"/>
                </a:ext>
              </a:extLst>
            </p:cNvPr>
            <p:cNvSpPr>
              <a:spLocks/>
            </p:cNvSpPr>
            <p:nvPr/>
          </p:nvSpPr>
          <p:spPr>
            <a:xfrm>
              <a:off x="5931068" y="7487423"/>
              <a:ext cx="457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AA6B5A5-A044-4B11-BCB2-BC0CECC01817}"/>
                </a:ext>
              </a:extLst>
            </p:cNvPr>
            <p:cNvSpPr>
              <a:spLocks/>
            </p:cNvSpPr>
            <p:nvPr/>
          </p:nvSpPr>
          <p:spPr>
            <a:xfrm>
              <a:off x="6856565" y="7460922"/>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26" name="Rectangle 25">
              <a:extLst>
                <a:ext uri="{FF2B5EF4-FFF2-40B4-BE49-F238E27FC236}">
                  <a16:creationId xmlns:a16="http://schemas.microsoft.com/office/drawing/2014/main" id="{9D5F8311-676B-4D89-8DA5-E17180343F23}"/>
                </a:ext>
              </a:extLst>
            </p:cNvPr>
            <p:cNvSpPr>
              <a:spLocks/>
            </p:cNvSpPr>
            <p:nvPr/>
          </p:nvSpPr>
          <p:spPr>
            <a:xfrm>
              <a:off x="5924718" y="7481073"/>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p:txBody>
        </p:sp>
        <p:sp>
          <p:nvSpPr>
            <p:cNvPr id="29" name="Arrow: Right 28">
              <a:extLst>
                <a:ext uri="{FF2B5EF4-FFF2-40B4-BE49-F238E27FC236}">
                  <a16:creationId xmlns:a16="http://schemas.microsoft.com/office/drawing/2014/main" id="{325DFD49-6625-4B81-9795-F84D1D1AFBC9}"/>
                </a:ext>
              </a:extLst>
            </p:cNvPr>
            <p:cNvSpPr/>
            <p:nvPr/>
          </p:nvSpPr>
          <p:spPr>
            <a:xfrm rot="20227421">
              <a:off x="3735794" y="5176408"/>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52534E28-24B3-44F4-A5ED-0ED46693F729}"/>
                </a:ext>
              </a:extLst>
            </p:cNvPr>
            <p:cNvSpPr/>
            <p:nvPr/>
          </p:nvSpPr>
          <p:spPr>
            <a:xfrm rot="1372579" flipV="1">
              <a:off x="3745071" y="6457896"/>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9E9C0730-9E3C-485E-9FE0-E99417C9F0A7}"/>
                </a:ext>
              </a:extLst>
            </p:cNvPr>
            <p:cNvSpPr/>
            <p:nvPr/>
          </p:nvSpPr>
          <p:spPr>
            <a:xfrm rot="20227421">
              <a:off x="8070579" y="3539765"/>
              <a:ext cx="1828800" cy="274320"/>
            </a:xfrm>
            <a:prstGeom prst="rightArrow">
              <a:avLst>
                <a:gd name="adj1" fmla="val 50000"/>
                <a:gd name="adj2" fmla="val 7869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Arrow: Right 31">
              <a:extLst>
                <a:ext uri="{FF2B5EF4-FFF2-40B4-BE49-F238E27FC236}">
                  <a16:creationId xmlns:a16="http://schemas.microsoft.com/office/drawing/2014/main" id="{0F7271C2-EB85-43F1-A9AA-3FB4F7A7DDEC}"/>
                </a:ext>
              </a:extLst>
            </p:cNvPr>
            <p:cNvSpPr/>
            <p:nvPr/>
          </p:nvSpPr>
          <p:spPr>
            <a:xfrm rot="20227421">
              <a:off x="8087808" y="6626193"/>
              <a:ext cx="1828800" cy="27432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Arrow: Right 34">
              <a:extLst>
                <a:ext uri="{FF2B5EF4-FFF2-40B4-BE49-F238E27FC236}">
                  <a16:creationId xmlns:a16="http://schemas.microsoft.com/office/drawing/2014/main" id="{45C8D1A2-C88E-444F-A1C6-3FC3D0D44BCE}"/>
                </a:ext>
              </a:extLst>
            </p:cNvPr>
            <p:cNvSpPr/>
            <p:nvPr/>
          </p:nvSpPr>
          <p:spPr>
            <a:xfrm rot="1372579" flipV="1">
              <a:off x="8096702" y="4836456"/>
              <a:ext cx="1828800" cy="27432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Arrow: Right 36">
              <a:extLst>
                <a:ext uri="{FF2B5EF4-FFF2-40B4-BE49-F238E27FC236}">
                  <a16:creationId xmlns:a16="http://schemas.microsoft.com/office/drawing/2014/main" id="{FD207F3D-11BE-459F-9FF3-56F84973D28B}"/>
                </a:ext>
              </a:extLst>
            </p:cNvPr>
            <p:cNvSpPr/>
            <p:nvPr/>
          </p:nvSpPr>
          <p:spPr>
            <a:xfrm rot="1372579" flipV="1">
              <a:off x="8058271" y="7755909"/>
              <a:ext cx="1828800" cy="27432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2821C009-BEF6-4C4F-9FD1-91095B9D64FE}"/>
                </a:ext>
              </a:extLst>
            </p:cNvPr>
            <p:cNvSpPr txBox="1"/>
            <p:nvPr/>
          </p:nvSpPr>
          <p:spPr>
            <a:xfrm>
              <a:off x="2901725" y="4673448"/>
              <a:ext cx="377026" cy="523220"/>
            </a:xfrm>
            <a:prstGeom prst="rect">
              <a:avLst/>
            </a:prstGeom>
            <a:noFill/>
          </p:spPr>
          <p:txBody>
            <a:bodyPr wrap="none" rtlCol="0">
              <a:spAutoFit/>
            </a:bodyPr>
            <a:lstStyle/>
            <a:p>
              <a:r>
                <a:rPr lang="en-US" sz="2800" dirty="0">
                  <a:latin typeface="+mj-lt"/>
                </a:rPr>
                <a:t>B</a:t>
              </a:r>
              <a:endParaRPr lang="en-US" dirty="0">
                <a:latin typeface="+mj-lt"/>
              </a:endParaRPr>
            </a:p>
          </p:txBody>
        </p:sp>
        <p:sp>
          <p:nvSpPr>
            <p:cNvPr id="39" name="TextBox 38">
              <a:extLst>
                <a:ext uri="{FF2B5EF4-FFF2-40B4-BE49-F238E27FC236}">
                  <a16:creationId xmlns:a16="http://schemas.microsoft.com/office/drawing/2014/main" id="{6BE471FF-ABE0-460C-BD2C-FD1D7B77F8DE}"/>
                </a:ext>
              </a:extLst>
            </p:cNvPr>
            <p:cNvSpPr txBox="1"/>
            <p:nvPr/>
          </p:nvSpPr>
          <p:spPr>
            <a:xfrm>
              <a:off x="2010192" y="4674176"/>
              <a:ext cx="386644" cy="523220"/>
            </a:xfrm>
            <a:prstGeom prst="rect">
              <a:avLst/>
            </a:prstGeom>
            <a:noFill/>
          </p:spPr>
          <p:txBody>
            <a:bodyPr wrap="none" rtlCol="0">
              <a:spAutoFit/>
            </a:bodyPr>
            <a:lstStyle/>
            <a:p>
              <a:r>
                <a:rPr lang="en-US" sz="2800" dirty="0">
                  <a:latin typeface="+mj-lt"/>
                </a:rPr>
                <a:t>A</a:t>
              </a:r>
              <a:endParaRPr lang="en-US" dirty="0">
                <a:latin typeface="+mj-lt"/>
              </a:endParaRPr>
            </a:p>
          </p:txBody>
        </p:sp>
        <p:sp>
          <p:nvSpPr>
            <p:cNvPr id="40" name="TextBox 39">
              <a:extLst>
                <a:ext uri="{FF2B5EF4-FFF2-40B4-BE49-F238E27FC236}">
                  <a16:creationId xmlns:a16="http://schemas.microsoft.com/office/drawing/2014/main" id="{F4C82B3E-5255-487A-8F41-F27335447F0F}"/>
                </a:ext>
              </a:extLst>
            </p:cNvPr>
            <p:cNvSpPr txBox="1"/>
            <p:nvPr/>
          </p:nvSpPr>
          <p:spPr>
            <a:xfrm>
              <a:off x="6894602" y="2790314"/>
              <a:ext cx="377026" cy="523220"/>
            </a:xfrm>
            <a:prstGeom prst="rect">
              <a:avLst/>
            </a:prstGeom>
            <a:noFill/>
          </p:spPr>
          <p:txBody>
            <a:bodyPr wrap="none" rtlCol="0">
              <a:spAutoFit/>
            </a:bodyPr>
            <a:lstStyle/>
            <a:p>
              <a:r>
                <a:rPr lang="en-US" sz="2800" dirty="0">
                  <a:latin typeface="+mj-lt"/>
                </a:rPr>
                <a:t>B</a:t>
              </a:r>
              <a:endParaRPr lang="en-US" dirty="0">
                <a:latin typeface="+mj-lt"/>
              </a:endParaRPr>
            </a:p>
          </p:txBody>
        </p:sp>
        <p:sp>
          <p:nvSpPr>
            <p:cNvPr id="41" name="TextBox 40">
              <a:extLst>
                <a:ext uri="{FF2B5EF4-FFF2-40B4-BE49-F238E27FC236}">
                  <a16:creationId xmlns:a16="http://schemas.microsoft.com/office/drawing/2014/main" id="{CCD8896D-BA8E-4924-ADB1-FEE5AA51C859}"/>
                </a:ext>
              </a:extLst>
            </p:cNvPr>
            <p:cNvSpPr txBox="1"/>
            <p:nvPr/>
          </p:nvSpPr>
          <p:spPr>
            <a:xfrm>
              <a:off x="6003069" y="2791042"/>
              <a:ext cx="386644" cy="523220"/>
            </a:xfrm>
            <a:prstGeom prst="rect">
              <a:avLst/>
            </a:prstGeom>
            <a:noFill/>
          </p:spPr>
          <p:txBody>
            <a:bodyPr wrap="none" rtlCol="0">
              <a:spAutoFit/>
            </a:bodyPr>
            <a:lstStyle/>
            <a:p>
              <a:r>
                <a:rPr lang="en-US" sz="2800" dirty="0">
                  <a:latin typeface="+mj-lt"/>
                </a:rPr>
                <a:t>A</a:t>
              </a:r>
              <a:endParaRPr lang="en-US" dirty="0">
                <a:latin typeface="+mj-lt"/>
              </a:endParaRPr>
            </a:p>
          </p:txBody>
        </p:sp>
        <p:sp>
          <p:nvSpPr>
            <p:cNvPr id="33" name="Rectangle 32">
              <a:extLst>
                <a:ext uri="{FF2B5EF4-FFF2-40B4-BE49-F238E27FC236}">
                  <a16:creationId xmlns:a16="http://schemas.microsoft.com/office/drawing/2014/main" id="{E8661919-339D-413F-BEC5-9F00D9BFE714}"/>
                </a:ext>
              </a:extLst>
            </p:cNvPr>
            <p:cNvSpPr>
              <a:spLocks/>
            </p:cNvSpPr>
            <p:nvPr/>
          </p:nvSpPr>
          <p:spPr>
            <a:xfrm>
              <a:off x="5940511" y="5606943"/>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4" name="Rectangle 33">
              <a:extLst>
                <a:ext uri="{FF2B5EF4-FFF2-40B4-BE49-F238E27FC236}">
                  <a16:creationId xmlns:a16="http://schemas.microsoft.com/office/drawing/2014/main" id="{ABDFA532-80CF-43D3-87F4-0A522F52D297}"/>
                </a:ext>
              </a:extLst>
            </p:cNvPr>
            <p:cNvSpPr>
              <a:spLocks/>
            </p:cNvSpPr>
            <p:nvPr/>
          </p:nvSpPr>
          <p:spPr>
            <a:xfrm>
              <a:off x="6839155" y="3615313"/>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36" name="Rectangle 35">
              <a:extLst>
                <a:ext uri="{FF2B5EF4-FFF2-40B4-BE49-F238E27FC236}">
                  <a16:creationId xmlns:a16="http://schemas.microsoft.com/office/drawing/2014/main" id="{8E9DC7C1-A5C8-4D5B-B1F6-1B8D785AB523}"/>
                </a:ext>
              </a:extLst>
            </p:cNvPr>
            <p:cNvSpPr>
              <a:spLocks/>
            </p:cNvSpPr>
            <p:nvPr/>
          </p:nvSpPr>
          <p:spPr>
            <a:xfrm>
              <a:off x="5940511" y="3425804"/>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42" name="Rectangle 41">
              <a:extLst>
                <a:ext uri="{FF2B5EF4-FFF2-40B4-BE49-F238E27FC236}">
                  <a16:creationId xmlns:a16="http://schemas.microsoft.com/office/drawing/2014/main" id="{0C8F189F-81E7-43D7-9BC2-33E8E0088F49}"/>
                </a:ext>
              </a:extLst>
            </p:cNvPr>
            <p:cNvSpPr>
              <a:spLocks/>
            </p:cNvSpPr>
            <p:nvPr/>
          </p:nvSpPr>
          <p:spPr>
            <a:xfrm>
              <a:off x="6832384" y="5075529"/>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9" name="Freeform: Shape 8">
              <a:extLst>
                <a:ext uri="{FF2B5EF4-FFF2-40B4-BE49-F238E27FC236}">
                  <a16:creationId xmlns:a16="http://schemas.microsoft.com/office/drawing/2014/main" id="{F078655E-035A-4F88-AAE6-04507F6A34B9}"/>
                </a:ext>
              </a:extLst>
            </p:cNvPr>
            <p:cNvSpPr/>
            <p:nvPr/>
          </p:nvSpPr>
          <p:spPr>
            <a:xfrm>
              <a:off x="6384895" y="3546281"/>
              <a:ext cx="485030" cy="127221"/>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Lst>
              <a:ahLst/>
              <a:cxnLst>
                <a:cxn ang="0">
                  <a:pos x="connsiteX0" y="connsiteY0"/>
                </a:cxn>
                <a:cxn ang="0">
                  <a:pos x="connsiteX1" y="connsiteY1"/>
                </a:cxn>
                <a:cxn ang="0">
                  <a:pos x="connsiteX2" y="connsiteY2"/>
                </a:cxn>
              </a:cxnLst>
              <a:rect l="l" t="t" r="r" b="b"/>
              <a:pathLst>
                <a:path w="432309" h="116158">
                  <a:moveTo>
                    <a:pt x="432309" y="116158"/>
                  </a:moveTo>
                  <a:cubicBezTo>
                    <a:pt x="399841" y="62487"/>
                    <a:pt x="278784" y="51166"/>
                    <a:pt x="206733" y="31806"/>
                  </a:cubicBezTo>
                  <a:cubicBezTo>
                    <a:pt x="134682" y="12446"/>
                    <a:pt x="76199" y="1988"/>
                    <a:pt x="0" y="0"/>
                  </a:cubicBezTo>
                </a:path>
              </a:pathLst>
            </a:custGeom>
            <a:solidFill>
              <a:srgbClr val="C00000"/>
            </a:solid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9218D8A6-C7A5-474A-8B3F-DE13583C2749}"/>
                </a:ext>
              </a:extLst>
            </p:cNvPr>
            <p:cNvSpPr/>
            <p:nvPr/>
          </p:nvSpPr>
          <p:spPr>
            <a:xfrm flipH="1">
              <a:off x="6409572" y="5257081"/>
              <a:ext cx="485030" cy="572493"/>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 name="connsiteX0" fmla="*/ 418135 w 418135"/>
                <a:gd name="connsiteY0" fmla="*/ 578210 h 578211"/>
                <a:gd name="connsiteX1" fmla="*/ 206733 w 418135"/>
                <a:gd name="connsiteY1" fmla="*/ 51007 h 578211"/>
                <a:gd name="connsiteX2" fmla="*/ 0 w 418135"/>
                <a:gd name="connsiteY2" fmla="*/ 19201 h 578211"/>
                <a:gd name="connsiteX0" fmla="*/ 418135 w 418135"/>
                <a:gd name="connsiteY0" fmla="*/ 559009 h 559009"/>
                <a:gd name="connsiteX1" fmla="*/ 284691 w 418135"/>
                <a:gd name="connsiteY1" fmla="*/ 191523 h 559009"/>
                <a:gd name="connsiteX2" fmla="*/ 0 w 418135"/>
                <a:gd name="connsiteY2" fmla="*/ 0 h 559009"/>
                <a:gd name="connsiteX0" fmla="*/ 418135 w 418135"/>
                <a:gd name="connsiteY0" fmla="*/ 559009 h 559009"/>
                <a:gd name="connsiteX1" fmla="*/ 206733 w 418135"/>
                <a:gd name="connsiteY1" fmla="*/ 394799 h 559009"/>
                <a:gd name="connsiteX2" fmla="*/ 0 w 418135"/>
                <a:gd name="connsiteY2" fmla="*/ 0 h 559009"/>
                <a:gd name="connsiteX0" fmla="*/ 432309 w 432309"/>
                <a:gd name="connsiteY0" fmla="*/ 522710 h 522710"/>
                <a:gd name="connsiteX1" fmla="*/ 206733 w 432309"/>
                <a:gd name="connsiteY1" fmla="*/ 394799 h 522710"/>
                <a:gd name="connsiteX2" fmla="*/ 0 w 432309"/>
                <a:gd name="connsiteY2" fmla="*/ 0 h 522710"/>
                <a:gd name="connsiteX0" fmla="*/ 432309 w 432309"/>
                <a:gd name="connsiteY0" fmla="*/ 522710 h 522710"/>
                <a:gd name="connsiteX1" fmla="*/ 135863 w 432309"/>
                <a:gd name="connsiteY1" fmla="*/ 358500 h 522710"/>
                <a:gd name="connsiteX2" fmla="*/ 0 w 432309"/>
                <a:gd name="connsiteY2" fmla="*/ 0 h 522710"/>
              </a:gdLst>
              <a:ahLst/>
              <a:cxnLst>
                <a:cxn ang="0">
                  <a:pos x="connsiteX0" y="connsiteY0"/>
                </a:cxn>
                <a:cxn ang="0">
                  <a:pos x="connsiteX1" y="connsiteY1"/>
                </a:cxn>
                <a:cxn ang="0">
                  <a:pos x="connsiteX2" y="connsiteY2"/>
                </a:cxn>
              </a:cxnLst>
              <a:rect l="l" t="t" r="r" b="b"/>
              <a:pathLst>
                <a:path w="432309" h="522710">
                  <a:moveTo>
                    <a:pt x="432309" y="522710"/>
                  </a:moveTo>
                  <a:cubicBezTo>
                    <a:pt x="399841" y="469039"/>
                    <a:pt x="207915" y="445618"/>
                    <a:pt x="135863" y="358500"/>
                  </a:cubicBezTo>
                  <a:cubicBezTo>
                    <a:pt x="63812" y="271382"/>
                    <a:pt x="76199" y="1988"/>
                    <a:pt x="0" y="0"/>
                  </a:cubicBez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CB48965-3885-44DB-A643-7654CF6FCC12}"/>
                </a:ext>
              </a:extLst>
            </p:cNvPr>
            <p:cNvSpPr>
              <a:spLocks/>
            </p:cNvSpPr>
            <p:nvPr/>
          </p:nvSpPr>
          <p:spPr>
            <a:xfrm>
              <a:off x="6862869" y="6367789"/>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45" name="Rectangle 44">
              <a:extLst>
                <a:ext uri="{FF2B5EF4-FFF2-40B4-BE49-F238E27FC236}">
                  <a16:creationId xmlns:a16="http://schemas.microsoft.com/office/drawing/2014/main" id="{773F857E-E338-4185-B1A1-E10006C5771C}"/>
                </a:ext>
              </a:extLst>
            </p:cNvPr>
            <p:cNvSpPr>
              <a:spLocks/>
            </p:cNvSpPr>
            <p:nvPr/>
          </p:nvSpPr>
          <p:spPr>
            <a:xfrm>
              <a:off x="5933886" y="6575846"/>
              <a:ext cx="457200" cy="182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mj-lt"/>
              </a:endParaRPr>
            </a:p>
          </p:txBody>
        </p:sp>
        <p:sp>
          <p:nvSpPr>
            <p:cNvPr id="47" name="Freeform: Shape 46">
              <a:extLst>
                <a:ext uri="{FF2B5EF4-FFF2-40B4-BE49-F238E27FC236}">
                  <a16:creationId xmlns:a16="http://schemas.microsoft.com/office/drawing/2014/main" id="{69BB7DBC-1B68-432E-A044-C68DB2830584}"/>
                </a:ext>
              </a:extLst>
            </p:cNvPr>
            <p:cNvSpPr/>
            <p:nvPr/>
          </p:nvSpPr>
          <p:spPr>
            <a:xfrm flipH="1">
              <a:off x="6410070" y="6457785"/>
              <a:ext cx="485030" cy="127221"/>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Lst>
              <a:ahLst/>
              <a:cxnLst>
                <a:cxn ang="0">
                  <a:pos x="connsiteX0" y="connsiteY0"/>
                </a:cxn>
                <a:cxn ang="0">
                  <a:pos x="connsiteX1" y="connsiteY1"/>
                </a:cxn>
                <a:cxn ang="0">
                  <a:pos x="connsiteX2" y="connsiteY2"/>
                </a:cxn>
              </a:cxnLst>
              <a:rect l="l" t="t" r="r" b="b"/>
              <a:pathLst>
                <a:path w="432309" h="116158">
                  <a:moveTo>
                    <a:pt x="432309" y="116158"/>
                  </a:moveTo>
                  <a:cubicBezTo>
                    <a:pt x="399841" y="62487"/>
                    <a:pt x="278784" y="51166"/>
                    <a:pt x="206733" y="31806"/>
                  </a:cubicBezTo>
                  <a:cubicBezTo>
                    <a:pt x="134682" y="12446"/>
                    <a:pt x="76199" y="1988"/>
                    <a:pt x="0" y="0"/>
                  </a:cubicBezTo>
                </a:path>
              </a:pathLst>
            </a:custGeom>
            <a:solidFill>
              <a:srgbClr val="C00000"/>
            </a:solid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D5394BB-519B-49D2-A0CA-A246B8838ED5}"/>
                </a:ext>
              </a:extLst>
            </p:cNvPr>
            <p:cNvSpPr>
              <a:spLocks/>
            </p:cNvSpPr>
            <p:nvPr/>
          </p:nvSpPr>
          <p:spPr>
            <a:xfrm>
              <a:off x="5933885" y="8033413"/>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9" name="Rectangle 48">
              <a:extLst>
                <a:ext uri="{FF2B5EF4-FFF2-40B4-BE49-F238E27FC236}">
                  <a16:creationId xmlns:a16="http://schemas.microsoft.com/office/drawing/2014/main" id="{42801D85-5849-4A95-8E25-EB787255F10C}"/>
                </a:ext>
              </a:extLst>
            </p:cNvPr>
            <p:cNvSpPr>
              <a:spLocks/>
            </p:cNvSpPr>
            <p:nvPr/>
          </p:nvSpPr>
          <p:spPr>
            <a:xfrm>
              <a:off x="6853162" y="8742410"/>
              <a:ext cx="457200"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0" name="Freeform: Shape 49">
              <a:extLst>
                <a:ext uri="{FF2B5EF4-FFF2-40B4-BE49-F238E27FC236}">
                  <a16:creationId xmlns:a16="http://schemas.microsoft.com/office/drawing/2014/main" id="{D6D4D1DE-D694-41CF-AEE5-DB17F01C421A}"/>
                </a:ext>
              </a:extLst>
            </p:cNvPr>
            <p:cNvSpPr/>
            <p:nvPr/>
          </p:nvSpPr>
          <p:spPr>
            <a:xfrm>
              <a:off x="6364083" y="8265284"/>
              <a:ext cx="485030" cy="572493"/>
            </a:xfrm>
            <a:custGeom>
              <a:avLst/>
              <a:gdLst>
                <a:gd name="connsiteX0" fmla="*/ 326003 w 326003"/>
                <a:gd name="connsiteY0" fmla="*/ 166978 h 166978"/>
                <a:gd name="connsiteX1" fmla="*/ 206733 w 326003"/>
                <a:gd name="connsiteY1" fmla="*/ 31806 h 166978"/>
                <a:gd name="connsiteX2" fmla="*/ 0 w 326003"/>
                <a:gd name="connsiteY2" fmla="*/ 0 h 166978"/>
                <a:gd name="connsiteX0" fmla="*/ 432309 w 432309"/>
                <a:gd name="connsiteY0" fmla="*/ 50819 h 50819"/>
                <a:gd name="connsiteX1" fmla="*/ 206733 w 432309"/>
                <a:gd name="connsiteY1" fmla="*/ 31806 h 50819"/>
                <a:gd name="connsiteX2" fmla="*/ 0 w 432309"/>
                <a:gd name="connsiteY2" fmla="*/ 0 h 50819"/>
                <a:gd name="connsiteX0" fmla="*/ 432309 w 432309"/>
                <a:gd name="connsiteY0" fmla="*/ 116158 h 116158"/>
                <a:gd name="connsiteX1" fmla="*/ 206733 w 432309"/>
                <a:gd name="connsiteY1" fmla="*/ 31806 h 116158"/>
                <a:gd name="connsiteX2" fmla="*/ 0 w 432309"/>
                <a:gd name="connsiteY2" fmla="*/ 0 h 116158"/>
                <a:gd name="connsiteX0" fmla="*/ 418135 w 418135"/>
                <a:gd name="connsiteY0" fmla="*/ 578210 h 578211"/>
                <a:gd name="connsiteX1" fmla="*/ 206733 w 418135"/>
                <a:gd name="connsiteY1" fmla="*/ 51007 h 578211"/>
                <a:gd name="connsiteX2" fmla="*/ 0 w 418135"/>
                <a:gd name="connsiteY2" fmla="*/ 19201 h 578211"/>
                <a:gd name="connsiteX0" fmla="*/ 418135 w 418135"/>
                <a:gd name="connsiteY0" fmla="*/ 559009 h 559009"/>
                <a:gd name="connsiteX1" fmla="*/ 284691 w 418135"/>
                <a:gd name="connsiteY1" fmla="*/ 191523 h 559009"/>
                <a:gd name="connsiteX2" fmla="*/ 0 w 418135"/>
                <a:gd name="connsiteY2" fmla="*/ 0 h 559009"/>
                <a:gd name="connsiteX0" fmla="*/ 418135 w 418135"/>
                <a:gd name="connsiteY0" fmla="*/ 559009 h 559009"/>
                <a:gd name="connsiteX1" fmla="*/ 206733 w 418135"/>
                <a:gd name="connsiteY1" fmla="*/ 394799 h 559009"/>
                <a:gd name="connsiteX2" fmla="*/ 0 w 418135"/>
                <a:gd name="connsiteY2" fmla="*/ 0 h 559009"/>
                <a:gd name="connsiteX0" fmla="*/ 432309 w 432309"/>
                <a:gd name="connsiteY0" fmla="*/ 522710 h 522710"/>
                <a:gd name="connsiteX1" fmla="*/ 206733 w 432309"/>
                <a:gd name="connsiteY1" fmla="*/ 394799 h 522710"/>
                <a:gd name="connsiteX2" fmla="*/ 0 w 432309"/>
                <a:gd name="connsiteY2" fmla="*/ 0 h 522710"/>
                <a:gd name="connsiteX0" fmla="*/ 432309 w 432309"/>
                <a:gd name="connsiteY0" fmla="*/ 522710 h 522710"/>
                <a:gd name="connsiteX1" fmla="*/ 135863 w 432309"/>
                <a:gd name="connsiteY1" fmla="*/ 358500 h 522710"/>
                <a:gd name="connsiteX2" fmla="*/ 0 w 432309"/>
                <a:gd name="connsiteY2" fmla="*/ 0 h 522710"/>
              </a:gdLst>
              <a:ahLst/>
              <a:cxnLst>
                <a:cxn ang="0">
                  <a:pos x="connsiteX0" y="connsiteY0"/>
                </a:cxn>
                <a:cxn ang="0">
                  <a:pos x="connsiteX1" y="connsiteY1"/>
                </a:cxn>
                <a:cxn ang="0">
                  <a:pos x="connsiteX2" y="connsiteY2"/>
                </a:cxn>
              </a:cxnLst>
              <a:rect l="l" t="t" r="r" b="b"/>
              <a:pathLst>
                <a:path w="432309" h="522710">
                  <a:moveTo>
                    <a:pt x="432309" y="522710"/>
                  </a:moveTo>
                  <a:cubicBezTo>
                    <a:pt x="399841" y="469039"/>
                    <a:pt x="207915" y="445618"/>
                    <a:pt x="135863" y="358500"/>
                  </a:cubicBezTo>
                  <a:cubicBezTo>
                    <a:pt x="63812" y="271382"/>
                    <a:pt x="76199" y="1988"/>
                    <a:pt x="0" y="0"/>
                  </a:cubicBez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5A54B5A3-D3A1-461F-BC4C-1B2F62382531}"/>
                </a:ext>
              </a:extLst>
            </p:cNvPr>
            <p:cNvSpPr/>
            <p:nvPr/>
          </p:nvSpPr>
          <p:spPr>
            <a:xfrm rot="19010079">
              <a:off x="7899178" y="3275180"/>
              <a:ext cx="1828800" cy="274320"/>
            </a:xfrm>
            <a:prstGeom prst="rightArrow">
              <a:avLst>
                <a:gd name="adj1" fmla="val 50000"/>
                <a:gd name="adj2" fmla="val 786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CB88D23E-9B0E-414E-A49E-91432CD646D9}"/>
                </a:ext>
              </a:extLst>
            </p:cNvPr>
            <p:cNvSpPr/>
            <p:nvPr/>
          </p:nvSpPr>
          <p:spPr>
            <a:xfrm rot="2372963" flipV="1">
              <a:off x="7932375" y="7987823"/>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0DAFC3A5-AB3B-462A-A01E-DED49ABB1245}"/>
                </a:ext>
              </a:extLst>
            </p:cNvPr>
            <p:cNvSpPr/>
            <p:nvPr/>
          </p:nvSpPr>
          <p:spPr>
            <a:xfrm rot="2405476" flipV="1">
              <a:off x="7988604" y="5082979"/>
              <a:ext cx="1828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4D39FE13-31B7-4113-830D-42EC1A6BC2D8}"/>
                </a:ext>
              </a:extLst>
            </p:cNvPr>
            <p:cNvSpPr/>
            <p:nvPr/>
          </p:nvSpPr>
          <p:spPr>
            <a:xfrm rot="19010079">
              <a:off x="7940388" y="6376898"/>
              <a:ext cx="1828800" cy="274320"/>
            </a:xfrm>
            <a:prstGeom prst="rightArrow">
              <a:avLst>
                <a:gd name="adj1" fmla="val 50000"/>
                <a:gd name="adj2" fmla="val 786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080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3EFF7B6-3BEB-4A24-31B7-D3529B5F411C}"/>
                  </a:ext>
                </a:extLst>
              </p:cNvPr>
              <p:cNvSpPr>
                <a:spLocks noGrp="1"/>
              </p:cNvSpPr>
              <p:nvPr>
                <p:ph idx="1"/>
              </p:nvPr>
            </p:nvSpPr>
            <p:spPr>
              <a:xfrm>
                <a:off x="413172" y="1530773"/>
                <a:ext cx="15555374" cy="7017174"/>
              </a:xfrm>
            </p:spPr>
            <p:txBody>
              <a:bodyPr>
                <a:normAutofit/>
              </a:bodyPr>
              <a:lstStyle/>
              <a:p>
                <a:pPr>
                  <a:lnSpc>
                    <a:spcPct val="80000"/>
                  </a:lnSpc>
                </a:pPr>
                <a:r>
                  <a:rPr lang="en-US" dirty="0">
                    <a:solidFill>
                      <a:srgbClr val="589390"/>
                    </a:solidFill>
                    <a:latin typeface="+mn-lt"/>
                  </a:rPr>
                  <a:t>Good friend  </a:t>
                </a:r>
                <a:r>
                  <a:rPr lang="en-US" sz="2400" dirty="0">
                    <a:solidFill>
                      <a:schemeClr val="tx1"/>
                    </a:solidFill>
                  </a:rPr>
                  <a:t>(relative to own net worth return </a:t>
                </a:r>
                <a14:m>
                  <m:oMath xmlns:m="http://schemas.openxmlformats.org/officeDocument/2006/math">
                    <m:r>
                      <a:rPr lang="en-US" sz="2400" i="1" smtClean="0">
                        <a:solidFill>
                          <a:schemeClr val="tx1"/>
                        </a:solidFill>
                        <a:latin typeface="Cambria Math" panose="02040503050406030204" pitchFamily="18" charset="0"/>
                      </a:rPr>
                      <m:t>𝑑</m:t>
                    </m:r>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𝑟</m:t>
                        </m:r>
                      </m:e>
                      <m:sub>
                        <m:r>
                          <a:rPr lang="en-US" sz="2400" i="1">
                            <a:solidFill>
                              <a:schemeClr val="tx1"/>
                            </a:solidFill>
                            <a:latin typeface="Cambria Math" panose="02040503050406030204" pitchFamily="18" charset="0"/>
                          </a:rPr>
                          <m:t>𝑡</m:t>
                        </m:r>
                      </m:sub>
                      <m:sup>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𝑛</m:t>
                            </m:r>
                          </m:e>
                          <m:sup>
                            <m:r>
                              <a:rPr lang="en-US" sz="2400" i="1">
                                <a:solidFill>
                                  <a:schemeClr val="tx1"/>
                                </a:solidFill>
                                <a:latin typeface="Cambria Math" panose="02040503050406030204" pitchFamily="18" charset="0"/>
                              </a:rPr>
                              <m:t>𝑖</m:t>
                            </m:r>
                          </m:sup>
                        </m:sSup>
                      </m:sup>
                    </m:sSubSup>
                  </m:oMath>
                </a14:m>
                <a:r>
                  <a:rPr lang="en-US" sz="2400" dirty="0">
                    <a:solidFill>
                      <a:schemeClr val="tx1"/>
                    </a:solidFill>
                  </a:rPr>
                  <a:t>)	</a:t>
                </a:r>
                <a14:m>
                  <m:oMath xmlns:m="http://schemas.openxmlformats.org/officeDocument/2006/math">
                    <m:r>
                      <a:rPr lang="en-US" sz="2400" i="1" dirty="0" smtClean="0">
                        <a:solidFill>
                          <a:schemeClr val="tx1"/>
                        </a:solidFill>
                        <a:latin typeface="Cambria Math" panose="02040503050406030204" pitchFamily="18" charset="0"/>
                      </a:rPr>
                      <m:t>𝐶𝑜</m:t>
                    </m:r>
                    <m:sSub>
                      <m:sSubPr>
                        <m:ctrlPr>
                          <a:rPr lang="en-US" sz="2400" b="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𝑣</m:t>
                        </m:r>
                      </m:e>
                      <m:sub>
                        <m:r>
                          <a:rPr lang="en-US" sz="2400" b="0" i="1" dirty="0" smtClean="0">
                            <a:solidFill>
                              <a:schemeClr val="tx1"/>
                            </a:solidFill>
                            <a:latin typeface="Cambria Math" panose="02040503050406030204" pitchFamily="18" charset="0"/>
                          </a:rPr>
                          <m:t>𝑡</m:t>
                        </m:r>
                      </m:sub>
                    </m:sSub>
                    <m:d>
                      <m:dPr>
                        <m:begChr m:val="["/>
                        <m:endChr m:val="]"/>
                        <m:ctrlPr>
                          <a:rPr lang="en-US" sz="2400" i="1" dirty="0" smtClean="0">
                            <a:solidFill>
                              <a:schemeClr val="tx1"/>
                            </a:solidFill>
                            <a:latin typeface="Cambria Math" panose="02040503050406030204" pitchFamily="18" charset="0"/>
                          </a:rPr>
                        </m:ctrlPr>
                      </m:dPr>
                      <m:e>
                        <m:r>
                          <a:rPr lang="en-US" sz="2400" i="1" dirty="0" err="1" smtClean="0">
                            <a:solidFill>
                              <a:schemeClr val="tx1"/>
                            </a:solidFill>
                            <a:latin typeface="Cambria Math" panose="02040503050406030204" pitchFamily="18" charset="0"/>
                          </a:rPr>
                          <m:t>𝑆𝐷</m:t>
                        </m:r>
                        <m:sSubSup>
                          <m:sSubSupPr>
                            <m:ctrlPr>
                              <a:rPr lang="en-US" sz="2400" b="0" i="1" dirty="0" smtClean="0">
                                <a:solidFill>
                                  <a:schemeClr val="tx1"/>
                                </a:solidFill>
                                <a:latin typeface="Cambria Math" panose="02040503050406030204" pitchFamily="18" charset="0"/>
                              </a:rPr>
                            </m:ctrlPr>
                          </m:sSubSupPr>
                          <m:e>
                            <m:r>
                              <a:rPr lang="en-US" sz="2400" i="1" dirty="0" err="1" smtClean="0">
                                <a:solidFill>
                                  <a:schemeClr val="tx1"/>
                                </a:solidFill>
                                <a:latin typeface="Cambria Math" panose="02040503050406030204" pitchFamily="18" charset="0"/>
                              </a:rPr>
                              <m:t>𝐹</m:t>
                            </m:r>
                          </m:e>
                          <m:sub>
                            <m:r>
                              <a:rPr lang="en-US" sz="2400" i="1" dirty="0" err="1" smtClean="0">
                                <a:solidFill>
                                  <a:schemeClr val="tx1"/>
                                </a:solidFill>
                                <a:latin typeface="Cambria Math" panose="02040503050406030204" pitchFamily="18" charset="0"/>
                              </a:rPr>
                              <m:t>𝑡</m:t>
                            </m:r>
                          </m:sub>
                          <m:sup>
                            <m:r>
                              <a:rPr lang="en-US" sz="2400" b="0" i="1" dirty="0" smtClean="0">
                                <a:solidFill>
                                  <a:schemeClr val="tx1"/>
                                </a:solidFill>
                                <a:latin typeface="Cambria Math" panose="02040503050406030204" pitchFamily="18" charset="0"/>
                              </a:rPr>
                              <m:t>𝑗</m:t>
                            </m:r>
                          </m:sup>
                        </m:sSubSup>
                        <m:r>
                          <a:rPr lang="en-US" sz="2400" i="1" dirty="0" smtClean="0">
                            <a:solidFill>
                              <a:schemeClr val="tx1"/>
                            </a:solidFill>
                            <a:latin typeface="Cambria Math" panose="02040503050406030204" pitchFamily="18" charset="0"/>
                          </a:rPr>
                          <m:t>, </m:t>
                        </m:r>
                        <m:r>
                          <a:rPr lang="en-US" sz="2400" i="1" dirty="0" err="1" smtClean="0">
                            <a:solidFill>
                              <a:schemeClr val="tx1"/>
                            </a:solidFill>
                            <a:latin typeface="Cambria Math" panose="02040503050406030204" pitchFamily="18" charset="0"/>
                          </a:rPr>
                          <m:t>𝑑</m:t>
                        </m:r>
                        <m:sSubSup>
                          <m:sSubSupPr>
                            <m:ctrlPr>
                              <a:rPr lang="en-US" sz="2400" i="1" dirty="0" err="1" smtClean="0">
                                <a:solidFill>
                                  <a:schemeClr val="tx1"/>
                                </a:solidFill>
                                <a:latin typeface="Cambria Math" panose="02040503050406030204" pitchFamily="18" charset="0"/>
                              </a:rPr>
                            </m:ctrlPr>
                          </m:sSubSupPr>
                          <m:e>
                            <m:r>
                              <a:rPr lang="en-US" sz="2400" i="1" dirty="0" err="1" smtClean="0">
                                <a:solidFill>
                                  <a:schemeClr val="tx1"/>
                                </a:solidFill>
                                <a:latin typeface="Cambria Math" panose="02040503050406030204" pitchFamily="18" charset="0"/>
                              </a:rPr>
                              <m:t>𝑟</m:t>
                            </m:r>
                          </m:e>
                          <m:sub>
                            <m:r>
                              <a:rPr lang="en-US" sz="2400" i="1" dirty="0" err="1" smtClean="0">
                                <a:solidFill>
                                  <a:schemeClr val="tx1"/>
                                </a:solidFill>
                                <a:latin typeface="Cambria Math" panose="02040503050406030204" pitchFamily="18" charset="0"/>
                              </a:rPr>
                              <m:t>𝑡</m:t>
                            </m:r>
                          </m:sub>
                          <m:sup>
                            <m:r>
                              <a:rPr lang="en-US" sz="2400" i="1" dirty="0" err="1" smtClean="0">
                                <a:solidFill>
                                  <a:schemeClr val="tx1"/>
                                </a:solidFill>
                                <a:latin typeface="Cambria Math" panose="02040503050406030204" pitchFamily="18" charset="0"/>
                              </a:rPr>
                              <m:t>𝑠𝑎𝑓𝑒</m:t>
                            </m:r>
                          </m:sup>
                        </m:sSubSup>
                        <m:r>
                          <a:rPr lang="en-US" sz="2400" i="1" dirty="0" smtClean="0">
                            <a:solidFill>
                              <a:schemeClr val="tx1"/>
                            </a:solidFill>
                            <a:latin typeface="Cambria Math" panose="02040503050406030204" pitchFamily="18" charset="0"/>
                          </a:rPr>
                          <m:t>− </m:t>
                        </m:r>
                        <m:r>
                          <a:rPr lang="en-US" sz="2400" i="1" dirty="0" err="1" smtClean="0">
                            <a:solidFill>
                              <a:schemeClr val="tx1"/>
                            </a:solidFill>
                            <a:latin typeface="Cambria Math" panose="02040503050406030204" pitchFamily="18" charset="0"/>
                          </a:rPr>
                          <m:t>𝑑</m:t>
                        </m:r>
                        <m:sSubSup>
                          <m:sSubSupPr>
                            <m:ctrlPr>
                              <a:rPr lang="en-US" sz="2400" b="0" i="1" dirty="0" smtClean="0">
                                <a:solidFill>
                                  <a:schemeClr val="tx1"/>
                                </a:solidFill>
                                <a:latin typeface="Cambria Math" panose="02040503050406030204" pitchFamily="18" charset="0"/>
                              </a:rPr>
                            </m:ctrlPr>
                          </m:sSubSupPr>
                          <m:e>
                            <m:r>
                              <a:rPr lang="en-US" sz="2400" i="1" dirty="0" err="1" smtClean="0">
                                <a:solidFill>
                                  <a:schemeClr val="tx1"/>
                                </a:solidFill>
                                <a:latin typeface="Cambria Math" panose="02040503050406030204" pitchFamily="18" charset="0"/>
                              </a:rPr>
                              <m:t>𝑟</m:t>
                            </m:r>
                          </m:e>
                          <m:sub>
                            <m:r>
                              <a:rPr lang="en-US" sz="2400" b="0" i="1" dirty="0" smtClean="0">
                                <a:solidFill>
                                  <a:schemeClr val="tx1"/>
                                </a:solidFill>
                                <a:latin typeface="Cambria Math" panose="02040503050406030204" pitchFamily="18" charset="0"/>
                              </a:rPr>
                              <m:t>𝑡</m:t>
                            </m:r>
                          </m:sub>
                          <m:sup>
                            <m:sSup>
                              <m:sSupPr>
                                <m:ctrlPr>
                                  <a:rPr lang="en-US" sz="2400" b="0" i="1" dirty="0" smtClean="0">
                                    <a:solidFill>
                                      <a:schemeClr val="tx1"/>
                                    </a:solidFill>
                                    <a:latin typeface="Cambria Math" panose="02040503050406030204" pitchFamily="18" charset="0"/>
                                  </a:rPr>
                                </m:ctrlPr>
                              </m:sSupPr>
                              <m:e>
                                <m:r>
                                  <a:rPr lang="en-US" sz="2400" b="0" i="1" dirty="0" smtClean="0">
                                    <a:solidFill>
                                      <a:schemeClr val="tx1"/>
                                    </a:solidFill>
                                    <a:latin typeface="Cambria Math" panose="02040503050406030204" pitchFamily="18" charset="0"/>
                                  </a:rPr>
                                  <m:t>𝑛</m:t>
                                </m:r>
                              </m:e>
                              <m:sup>
                                <m:r>
                                  <a:rPr lang="en-US" sz="2400" b="0" i="1" dirty="0" smtClean="0">
                                    <a:solidFill>
                                      <a:schemeClr val="tx1"/>
                                    </a:solidFill>
                                    <a:latin typeface="Cambria Math" panose="02040503050406030204" pitchFamily="18" charset="0"/>
                                  </a:rPr>
                                  <m:t>𝑖</m:t>
                                </m:r>
                              </m:sup>
                            </m:sSup>
                          </m:sup>
                        </m:sSubSup>
                      </m:e>
                    </m:d>
                    <m:r>
                      <a:rPr lang="en-US" sz="2400" b="0" i="1" dirty="0" smtClean="0">
                        <a:solidFill>
                          <a:schemeClr val="tx1"/>
                        </a:solidFill>
                        <a:latin typeface="Cambria Math" panose="02040503050406030204" pitchFamily="18" charset="0"/>
                      </a:rPr>
                      <m:t>≥</m:t>
                    </m:r>
                    <m:r>
                      <a:rPr lang="en-US" sz="2400" i="1" dirty="0" smtClean="0">
                        <a:solidFill>
                          <a:schemeClr val="tx1"/>
                        </a:solidFill>
                        <a:latin typeface="Cambria Math" panose="02040503050406030204" pitchFamily="18" charset="0"/>
                      </a:rPr>
                      <m:t> 0</m:t>
                    </m:r>
                  </m:oMath>
                </a14:m>
                <a:endParaRPr lang="en-US" dirty="0">
                  <a:solidFill>
                    <a:schemeClr val="tx1"/>
                  </a:solidFill>
                </a:endParaRPr>
              </a:p>
              <a:p>
                <a:pPr lvl="1">
                  <a:lnSpc>
                    <a:spcPct val="80000"/>
                  </a:lnSpc>
                </a:pPr>
                <a:r>
                  <a:rPr lang="en-US" dirty="0"/>
                  <a:t>Idiosyncratic risk</a:t>
                </a:r>
              </a:p>
              <a:p>
                <a:pPr lvl="1">
                  <a:lnSpc>
                    <a:spcPct val="80000"/>
                  </a:lnSpc>
                </a:pPr>
                <a:r>
                  <a:rPr lang="en-US" dirty="0"/>
                  <a:t>Aggregate risk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m:t>
                    </m:r>
                  </m:oMath>
                </a14:m>
                <a:r>
                  <a:rPr lang="en-US" dirty="0"/>
                  <a:t> – appreciates in times of high risk</a:t>
                </a:r>
              </a:p>
              <a:p>
                <a:pPr marL="335288" lvl="1" indent="0">
                  <a:lnSpc>
                    <a:spcPct val="80000"/>
                  </a:lnSpc>
                  <a:buNone/>
                </a:pPr>
                <a:r>
                  <a:rPr lang="en-US" dirty="0"/>
                  <a:t>	</a:t>
                </a:r>
              </a:p>
              <a:p>
                <a:pPr lvl="1"/>
                <a:endParaRPr lang="en-US" dirty="0"/>
              </a:p>
              <a:p>
                <a:r>
                  <a:rPr lang="en-US" dirty="0"/>
                  <a:t>Provides </a:t>
                </a:r>
                <a:r>
                  <a:rPr lang="en-US" b="1" dirty="0">
                    <a:solidFill>
                      <a:srgbClr val="589390"/>
                    </a:solidFill>
                  </a:rPr>
                  <a:t>service flow </a:t>
                </a:r>
                <a:r>
                  <a:rPr lang="en-US" dirty="0"/>
                  <a:t>(+ cash flow)</a:t>
                </a:r>
                <a:r>
                  <a:rPr lang="en-US" sz="3200" dirty="0"/>
                  <a:t> in incomplete market settings</a:t>
                </a: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m:t>
                              </m:r>
                            </m:e>
                            <m:sub>
                              <m:r>
                                <a:rPr lang="en-US" i="1">
                                  <a:latin typeface="Cambria Math" panose="02040503050406030204" pitchFamily="18" charset="0"/>
                                  <a:ea typeface="Cambria Math" panose="02040503050406030204" pitchFamily="18" charset="0"/>
                                </a:rPr>
                                <m:t>𝑡</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𝐸</m:t>
                          </m:r>
                        </m:e>
                        <m:sub>
                          <m:r>
                            <a:rPr lang="de-DE" i="1">
                              <a:latin typeface="Cambria Math" panose="02040503050406030204" pitchFamily="18" charset="0"/>
                            </a:rPr>
                            <m:t>𝑡</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𝜉</m:t>
                                  </m:r>
                                </m:e>
                                <m:sup>
                                  <m:r>
                                    <a:rPr lang="en-US" i="1">
                                      <a:solidFill>
                                        <a:srgbClr val="C00000"/>
                                      </a:solidFill>
                                      <a:latin typeface="Cambria Math" panose="02040503050406030204" pitchFamily="18" charset="0"/>
                                    </a:rPr>
                                    <m:t>∗∗</m:t>
                                  </m:r>
                                </m:sup>
                              </m:sSup>
                            </m:sub>
                          </m:sSub>
                          <m:r>
                            <a:rPr lang="en-US" i="1">
                              <a:latin typeface="Cambria Math" panose="02040503050406030204" pitchFamily="18" charset="0"/>
                            </a:rPr>
                            <m:t>(</m:t>
                          </m:r>
                          <m:r>
                            <m:rPr>
                              <m:nor/>
                            </m:rPr>
                            <a:rPr lang="en-US" b="0" i="0" smtClean="0">
                              <a:latin typeface="Cambria Math" panose="02040503050406030204" pitchFamily="18" charset="0"/>
                            </a:rPr>
                            <m:t>primary</m:t>
                          </m:r>
                          <m:r>
                            <m:rPr>
                              <m:nor/>
                            </m:rPr>
                            <a:rPr lang="en-US" b="0" i="0" smtClean="0">
                              <a:latin typeface="Cambria Math" panose="02040503050406030204" pitchFamily="18" charset="0"/>
                            </a:rPr>
                            <m:t> </m:t>
                          </m:r>
                          <m:r>
                            <m:rPr>
                              <m:nor/>
                            </m:rPr>
                            <a:rPr lang="en-US" b="0" i="0" smtClean="0">
                              <a:latin typeface="Cambria Math" panose="02040503050406030204" pitchFamily="18" charset="0"/>
                            </a:rPr>
                            <m:t>surpluses</m:t>
                          </m:r>
                          <m:r>
                            <a:rPr lang="en-US" i="1">
                              <a:latin typeface="Cambria Math" panose="02040503050406030204" pitchFamily="18" charset="0"/>
                            </a:rPr>
                            <m:t>)</m:t>
                          </m:r>
                        </m:e>
                      </m:d>
                      <m:r>
                        <a:rPr lang="en-US"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𝐸</m:t>
                          </m:r>
                        </m:e>
                        <m:sub>
                          <m:r>
                            <a:rPr lang="de-DE" i="1">
                              <a:latin typeface="Cambria Math" panose="02040503050406030204" pitchFamily="18" charset="0"/>
                            </a:rPr>
                            <m:t>𝑡</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𝜉</m:t>
                                  </m:r>
                                </m:e>
                                <m:sup>
                                  <m:r>
                                    <a:rPr lang="en-US" i="1">
                                      <a:solidFill>
                                        <a:srgbClr val="C00000"/>
                                      </a:solidFill>
                                      <a:latin typeface="Cambria Math" panose="02040503050406030204" pitchFamily="18" charset="0"/>
                                    </a:rPr>
                                    <m:t>∗∗</m:t>
                                  </m:r>
                                </m:sup>
                              </m:sSup>
                            </m:sub>
                          </m:sSub>
                          <m:r>
                            <a:rPr lang="en-US" i="1">
                              <a:latin typeface="Cambria Math" panose="02040503050406030204" pitchFamily="18" charset="0"/>
                            </a:rPr>
                            <m:t>(</m:t>
                          </m:r>
                          <m:r>
                            <m:rPr>
                              <m:nor/>
                            </m:rPr>
                            <a:rPr lang="en-US">
                              <a:latin typeface="Cambria Math" panose="02040503050406030204" pitchFamily="18" charset="0"/>
                            </a:rPr>
                            <m:t>service</m:t>
                          </m:r>
                          <m:r>
                            <m:rPr>
                              <m:nor/>
                            </m:rPr>
                            <a:rPr lang="en-US">
                              <a:latin typeface="Cambria Math" panose="02040503050406030204" pitchFamily="18" charset="0"/>
                            </a:rPr>
                            <m:t> </m:t>
                          </m:r>
                          <m:r>
                            <m:rPr>
                              <m:nor/>
                            </m:rPr>
                            <a:rPr lang="en-US">
                              <a:latin typeface="Cambria Math" panose="02040503050406030204" pitchFamily="18" charset="0"/>
                            </a:rPr>
                            <m:t>flows</m:t>
                          </m:r>
                          <m:r>
                            <a:rPr lang="en-US" i="1">
                              <a:latin typeface="Cambria Math" panose="02040503050406030204" pitchFamily="18" charset="0"/>
                            </a:rPr>
                            <m:t>)</m:t>
                          </m:r>
                        </m:e>
                      </m:d>
                    </m:oMath>
                  </m:oMathPara>
                </a14:m>
                <a:endParaRPr lang="en-US" dirty="0"/>
              </a:p>
              <a:p>
                <a:pPr marL="0" indent="0">
                  <a:buNone/>
                </a:pPr>
                <a:r>
                  <a:rPr lang="en-US" b="0" dirty="0"/>
                  <a:t>   </a:t>
                </a:r>
                <a14:m>
                  <m:oMath xmlns:m="http://schemas.openxmlformats.org/officeDocument/2006/math">
                    <m:r>
                      <a:rPr lang="en-US" b="0" i="1" smtClean="0">
                        <a:latin typeface="Cambria Math" panose="02040503050406030204" pitchFamily="18" charset="0"/>
                      </a:rPr>
                      <m:t>⇒</m:t>
                    </m:r>
                  </m:oMath>
                </a14:m>
                <a:r>
                  <a:rPr lang="en-US" dirty="0"/>
                  <a:t> Lower cash flow interest rate on gov debt	</a:t>
                </a:r>
                <a14:m>
                  <m:oMath xmlns:m="http://schemas.openxmlformats.org/officeDocument/2006/math">
                    <m:r>
                      <a:rPr lang="en-US" b="0" i="1" smtClean="0">
                        <a:latin typeface="Cambria Math" panose="02040503050406030204" pitchFamily="18" charset="0"/>
                      </a:rPr>
                      <m:t>𝑟</m:t>
                    </m:r>
                  </m:oMath>
                </a14:m>
                <a:r>
                  <a:rPr lang="en-US" dirty="0"/>
                  <a:t>    	   [Gov. Debt Valuation Puzzle]</a:t>
                </a:r>
              </a:p>
              <a:p>
                <a:pPr lvl="1"/>
                <a:r>
                  <a:rPr lang="en-US" dirty="0">
                    <a:solidFill>
                      <a:srgbClr val="589390"/>
                    </a:solidFill>
                    <a:latin typeface="+mn-lt"/>
                  </a:rPr>
                  <a:t>Low trading costs </a:t>
                </a:r>
                <a:r>
                  <a:rPr lang="en-US" dirty="0"/>
                  <a:t>are important for service flow</a:t>
                </a:r>
              </a:p>
              <a:p>
                <a:pPr lvl="2"/>
                <a:r>
                  <a:rPr lang="en-US" dirty="0"/>
                  <a:t>Limited asymmetric information, info sensitivity, trading cost</a:t>
                </a:r>
              </a:p>
              <a:p>
                <a:pPr lvl="1"/>
                <a:endParaRPr lang="en-US" dirty="0"/>
              </a:p>
              <a:p>
                <a:endParaRPr lang="en-US" dirty="0"/>
              </a:p>
            </p:txBody>
          </p:sp>
        </mc:Choice>
        <mc:Fallback xmlns="">
          <p:sp>
            <p:nvSpPr>
              <p:cNvPr id="2" name="Content Placeholder 1">
                <a:extLst>
                  <a:ext uri="{FF2B5EF4-FFF2-40B4-BE49-F238E27FC236}">
                    <a16:creationId xmlns:a16="http://schemas.microsoft.com/office/drawing/2014/main" id="{43EFF7B6-3BEB-4A24-31B7-D3529B5F411C}"/>
                  </a:ext>
                </a:extLst>
              </p:cNvPr>
              <p:cNvSpPr>
                <a:spLocks noGrp="1" noRot="1" noChangeAspect="1" noMove="1" noResize="1" noEditPoints="1" noAdjustHandles="1" noChangeArrowheads="1" noChangeShapeType="1" noTextEdit="1"/>
              </p:cNvSpPr>
              <p:nvPr>
                <p:ph idx="1"/>
              </p:nvPr>
            </p:nvSpPr>
            <p:spPr>
              <a:xfrm>
                <a:off x="413172" y="1530773"/>
                <a:ext cx="15555374" cy="7017174"/>
              </a:xfrm>
              <a:blipFill>
                <a:blip r:embed="rId2"/>
                <a:stretch>
                  <a:fillRect l="-1058" t="-2867" r="-11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C72D332-1F63-4889-88B5-7CBD13803562}"/>
              </a:ext>
            </a:extLst>
          </p:cNvPr>
          <p:cNvSpPr>
            <a:spLocks noGrp="1"/>
          </p:cNvSpPr>
          <p:nvPr>
            <p:ph type="sldNum" sz="quarter" idx="12"/>
          </p:nvPr>
        </p:nvSpPr>
        <p:spPr/>
        <p:txBody>
          <a:bodyPr/>
          <a:lstStyle/>
          <a:p>
            <a:fld id="{DDE82227-37B3-43BC-ADC8-5578DB9E1C27}" type="slidenum">
              <a:rPr lang="en-US" smtClean="0"/>
              <a:t>9</a:t>
            </a:fld>
            <a:endParaRPr lang="en-US"/>
          </a:p>
        </p:txBody>
      </p:sp>
      <p:sp>
        <p:nvSpPr>
          <p:cNvPr id="4" name="Title 3">
            <a:extLst>
              <a:ext uri="{FF2B5EF4-FFF2-40B4-BE49-F238E27FC236}">
                <a16:creationId xmlns:a16="http://schemas.microsoft.com/office/drawing/2014/main" id="{8855B087-5463-3DD6-B7A1-8DA017944C63}"/>
              </a:ext>
            </a:extLst>
          </p:cNvPr>
          <p:cNvSpPr>
            <a:spLocks noGrp="1"/>
          </p:cNvSpPr>
          <p:nvPr>
            <p:ph type="title"/>
          </p:nvPr>
        </p:nvSpPr>
        <p:spPr/>
        <p:txBody>
          <a:bodyPr/>
          <a:lstStyle/>
          <a:p>
            <a:r>
              <a:rPr lang="en-US" dirty="0"/>
              <a:t>What’s a Safe Asset?</a:t>
            </a:r>
          </a:p>
        </p:txBody>
      </p:sp>
    </p:spTree>
    <p:extLst>
      <p:ext uri="{BB962C8B-B14F-4D97-AF65-F5344CB8AC3E}">
        <p14:creationId xmlns:p14="http://schemas.microsoft.com/office/powerpoint/2010/main" val="28965530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1905</TotalTime>
  <Words>8666</Words>
  <Application>Microsoft Office PowerPoint</Application>
  <PresentationFormat>Custom</PresentationFormat>
  <Paragraphs>1037</Paragraphs>
  <Slides>73</Slides>
  <Notes>12</Notes>
  <HiddenSlides>23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Cambria Math</vt:lpstr>
      <vt:lpstr>Wingdings</vt:lpstr>
      <vt:lpstr>Office Theme</vt:lpstr>
      <vt:lpstr>PowerPoint Presentation</vt:lpstr>
      <vt:lpstr>Motivation</vt:lpstr>
      <vt:lpstr>Motivation</vt:lpstr>
      <vt:lpstr>Safe Asset: Issuance Privilege vs. Burden</vt:lpstr>
      <vt:lpstr>FX Interventions: Preview</vt:lpstr>
      <vt:lpstr>What’s is a Safe Asset Service Flow?</vt:lpstr>
      <vt:lpstr>What’s is a Safe Asset Service Flow?</vt:lpstr>
      <vt:lpstr>What’s a Safe Asset? Exorbitant Privilege rises in Recessions</vt:lpstr>
      <vt:lpstr>What’s a Safe Asset?</vt:lpstr>
      <vt:lpstr>Complementarity btw Safe Asset &amp; Bubble</vt:lpstr>
      <vt:lpstr>2 Country Setting</vt:lpstr>
      <vt:lpstr>Related Literature  -  Incomplete  -</vt:lpstr>
      <vt:lpstr>Overview</vt:lpstr>
      <vt:lpstr>Roadmap</vt:lpstr>
      <vt:lpstr>Two Country Model: Overview</vt:lpstr>
      <vt:lpstr>Two Country Model</vt:lpstr>
      <vt:lpstr>Two Country Model</vt:lpstr>
      <vt:lpstr>Two Country Model</vt:lpstr>
      <vt:lpstr>Two Country Model</vt:lpstr>
      <vt:lpstr>Government: Taxes, Bond/Money Supply, Gov. Budget</vt:lpstr>
      <vt:lpstr>Roadmap</vt:lpstr>
      <vt:lpstr>World Government (Bond)</vt:lpstr>
      <vt:lpstr>Debt Valuation (FTPL) – Two Perspectives</vt:lpstr>
      <vt:lpstr>Debt Valuation (FTPL) – Two Perspectives</vt:lpstr>
      <vt:lpstr>Debt Valuation (FTPL) – Two Perspectives</vt:lpstr>
      <vt:lpstr>FTPL Equation(s)</vt:lpstr>
      <vt:lpstr>Safe Asset – Service flow &gt;&gt; Cash flow</vt:lpstr>
      <vt:lpstr>What is Quasi-SDF ξ_t^(∗∗)=∫ξ_t^i η_t^i di? </vt:lpstr>
      <vt:lpstr>Two Debt Valuation Puzzles = Bubble Test</vt:lpstr>
      <vt:lpstr>Bond Issuance Rate μ ̌^B⇒ Fiscal Policy/Tax s, Bubble (r vs. g)</vt:lpstr>
      <vt:lpstr>Fiscal Sustainability given Exorbitant Privilege: Debt Laffer Curve</vt:lpstr>
      <vt:lpstr>Service Flow Term, Convenience Yield, Ponzi Scheme</vt:lpstr>
      <vt:lpstr>Roadmap</vt:lpstr>
      <vt:lpstr>Government Bonds Perfect Substitutes ⇒ G-Bond Portfolio</vt:lpstr>
      <vt:lpstr>Optimal Choices &amp; Market Clearing</vt:lpstr>
      <vt:lpstr>Optimal Choices &amp; Market Clearing</vt:lpstr>
      <vt:lpstr>Optimal Choices &amp; Market Clearing</vt:lpstr>
      <vt:lpstr>Optimal Choices &amp; Market Clearing</vt:lpstr>
      <vt:lpstr>Optimal Choices &amp; Market Clearing</vt:lpstr>
      <vt:lpstr>Equilibrium: 3 Key Equations</vt:lpstr>
      <vt:lpstr>Stationary Steady Sate dη_t=0 – in closed form </vt:lpstr>
      <vt:lpstr>Capital &amp; Bond Price (Steady State) for Different SS σ ̃</vt:lpstr>
      <vt:lpstr>Capital &amp; Bond Price (Steady State) for Different SS σ ̃</vt:lpstr>
      <vt:lpstr>Steady State Exorbitant Privilege </vt:lpstr>
      <vt:lpstr>Steady State Capital Share = Net Worth Share for Different σ ̃ </vt:lpstr>
      <vt:lpstr>Steady State Gov. Primary Surplus for Different σ ̃ </vt:lpstr>
      <vt:lpstr>Roadmap</vt:lpstr>
      <vt:lpstr>After σ ̃-shock: “Poor Insure the Rich”</vt:lpstr>
      <vt:lpstr>After Capital Control Shock</vt:lpstr>
      <vt:lpstr>Roadmap</vt:lpstr>
      <vt:lpstr>Gov. Bonds with Different Risk Profiles</vt:lpstr>
      <vt:lpstr>Full Model: σ ̃-realization: 2 Exorbitant Privileges</vt:lpstr>
      <vt:lpstr>Country S’s Countercyclical Stimulus Policy is Costly</vt:lpstr>
      <vt:lpstr>“Battle for the Bubble”</vt:lpstr>
      <vt:lpstr>Conclusion – Main Takeaways </vt:lpstr>
      <vt:lpstr>Overview</vt:lpstr>
      <vt:lpstr>Safe Asset: Issuance Privilege vs. Burden</vt:lpstr>
      <vt:lpstr>FX Interventions: Preview</vt:lpstr>
      <vt:lpstr>r vs. g=μ^K in Switzerland</vt:lpstr>
      <vt:lpstr>Overview</vt:lpstr>
      <vt:lpstr>America vs. Switzerland</vt:lpstr>
      <vt:lpstr>Home Consumption Bias ⇒ efficient κ closer to η</vt:lpstr>
      <vt:lpstr>Price Stickiness ⇒ Exchange Rate Distortions: Overview</vt:lpstr>
      <vt:lpstr>Introducing Price Stickiness</vt:lpstr>
      <vt:lpstr>1. Price Stickiness with Perfect Home Bias (N=America)</vt:lpstr>
      <vt:lpstr>2. Price Stickiness without any Home Bias (Switzerland)</vt:lpstr>
      <vt:lpstr>Conclusion – Main Takeaways </vt:lpstr>
      <vt:lpstr>Extra Slides</vt:lpstr>
      <vt:lpstr>Evolution of ϑ_t, κ_t, and state variable η_t</vt:lpstr>
      <vt:lpstr>Asset Pricing with Safe Assets</vt:lpstr>
      <vt:lpstr>Related Literature 1</vt:lpstr>
      <vt:lpstr>Distribution of “Seigniorage”</vt:lpstr>
      <vt:lpstr>How to Defend Bubbly Safe-asset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Markus K. Brunnermeier</dc:creator>
  <cp:lastModifiedBy>Jessica H. Roethel</cp:lastModifiedBy>
  <cp:revision>1049</cp:revision>
  <cp:lastPrinted>2024-04-27T18:21:03Z</cp:lastPrinted>
  <dcterms:created xsi:type="dcterms:W3CDTF">2020-05-22T02:43:19Z</dcterms:created>
  <dcterms:modified xsi:type="dcterms:W3CDTF">2024-09-11T16:32:51Z</dcterms:modified>
</cp:coreProperties>
</file>