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496" r:id="rId2"/>
    <p:sldId id="730" r:id="rId3"/>
    <p:sldId id="744" r:id="rId4"/>
    <p:sldId id="745" r:id="rId5"/>
    <p:sldId id="746" r:id="rId6"/>
    <p:sldId id="747" r:id="rId7"/>
    <p:sldId id="748" r:id="rId8"/>
    <p:sldId id="750" r:id="rId9"/>
    <p:sldId id="787" r:id="rId10"/>
    <p:sldId id="751" r:id="rId11"/>
    <p:sldId id="752" r:id="rId12"/>
    <p:sldId id="753" r:id="rId13"/>
    <p:sldId id="708" r:id="rId14"/>
    <p:sldId id="742" r:id="rId15"/>
    <p:sldId id="754" r:id="rId16"/>
    <p:sldId id="755" r:id="rId17"/>
    <p:sldId id="756" r:id="rId18"/>
    <p:sldId id="757" r:id="rId19"/>
    <p:sldId id="758" r:id="rId20"/>
    <p:sldId id="759" r:id="rId21"/>
    <p:sldId id="760" r:id="rId22"/>
    <p:sldId id="761" r:id="rId23"/>
    <p:sldId id="749" r:id="rId24"/>
    <p:sldId id="762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63" r:id="rId33"/>
    <p:sldId id="764" r:id="rId34"/>
    <p:sldId id="783" r:id="rId35"/>
    <p:sldId id="765" r:id="rId36"/>
    <p:sldId id="766" r:id="rId37"/>
    <p:sldId id="767" r:id="rId38"/>
    <p:sldId id="768" r:id="rId39"/>
    <p:sldId id="784" r:id="rId40"/>
    <p:sldId id="769" r:id="rId41"/>
    <p:sldId id="684" r:id="rId42"/>
    <p:sldId id="770" r:id="rId43"/>
    <p:sldId id="771" r:id="rId44"/>
    <p:sldId id="740" r:id="rId45"/>
    <p:sldId id="743" r:id="rId46"/>
    <p:sldId id="772" r:id="rId47"/>
    <p:sldId id="773" r:id="rId48"/>
    <p:sldId id="786" r:id="rId4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92"/>
    <p:restoredTop sz="86614"/>
  </p:normalViewPr>
  <p:slideViewPr>
    <p:cSldViewPr snapToGrid="0" snapToObjects="1">
      <p:cViewPr varScale="1">
        <p:scale>
          <a:sx n="221" d="100"/>
          <a:sy n="221" d="100"/>
        </p:scale>
        <p:origin x="13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494C2-1077-F24C-B434-0988DD9D73F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9A060-A1EB-014E-A7A9-A9198EB30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59CBB52-E974-9C45-8CC1-03D94EC2A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8009B47A-DCB2-944D-9944-3076BD7AA2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105AAA2-01F6-E849-8514-D50E58582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35224E2-FE23-D042-80FD-255E52B64AF3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29655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 – a_ = q chi_ sigma^2 (chi*psi – eta)/eta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4337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all forward equations, write “forward”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46327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7207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Price of risk is minus the volatility of MU, which is </a:t>
            </a:r>
            <a:r>
              <a:rPr lang="en-US" altLang="en-US" dirty="0" err="1">
                <a:ea typeface="ＭＳ Ｐゴシック" panose="020B0600070205080204" pitchFamily="34" charset="-128"/>
              </a:rPr>
              <a:t>sigma^theta</a:t>
            </a:r>
            <a:r>
              <a:rPr lang="en-US" altLang="en-US" dirty="0">
                <a:ea typeface="ＭＳ Ｐゴシック" panose="020B0600070205080204" pitchFamily="34" charset="-128"/>
              </a:rPr>
              <a:t> - </a:t>
            </a:r>
            <a:r>
              <a:rPr lang="en-US" altLang="en-US" dirty="0" err="1">
                <a:ea typeface="ＭＳ Ｐゴシック" panose="020B0600070205080204" pitchFamily="34" charset="-128"/>
              </a:rPr>
              <a:t>sigma^n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Hence, </a:t>
            </a:r>
            <a:r>
              <a:rPr lang="en-US" altLang="en-US" dirty="0" err="1">
                <a:ea typeface="ＭＳ Ｐゴシック" panose="020B0600070205080204" pitchFamily="34" charset="-128"/>
              </a:rPr>
              <a:t>varsigma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sigma^n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sigma^theta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304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Trick: take weighted average with weights eta and 1 - eta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30152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Correct answer is (b)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2087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minimize kappa kappa/eta phi^2 + (1 – kappa) (1 - kappa)/(1 – eta)  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5882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minimize kappa kappa/eta phi^2 + (1 – kappa) (1 - kappa)/(1 – eta)  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13581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84833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5137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If c is consumption of an optimizing agent, then the agent cannot do better by investing more or less in any available strategy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You might think this is just about discounting cash flows to find the value.  I’ve encountered this in the context of asset pricing in </a:t>
            </a:r>
            <a:r>
              <a:rPr lang="en-US" altLang="en-US" dirty="0" err="1">
                <a:ea typeface="ＭＳ Ｐゴシック" panose="020B0600070205080204" pitchFamily="34" charset="-128"/>
              </a:rPr>
              <a:t>Duffie’s</a:t>
            </a:r>
            <a:r>
              <a:rPr lang="en-US" altLang="en-US" dirty="0">
                <a:ea typeface="ＭＳ Ｐゴシック" panose="020B0600070205080204" pitchFamily="34" charset="-128"/>
              </a:rPr>
              <a:t> class, and at that point we were definitely not thinking about macro.  It turns out this relationship is hugely useful for macro.  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Explain terminology – price of risk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78608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61106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46079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6215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all forward equations, write “forward”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22420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59CBB52-E974-9C45-8CC1-03D94EC2A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8009B47A-DCB2-944D-9944-3076BD7AA2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105AAA2-01F6-E849-8514-D50E58582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35224E2-FE23-D042-80FD-255E52B64AF3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08361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If c is consumption of an optimizing agent, then the agent cannot do better by investing more or less in any available strategy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You might think this is just about discounting cash flows to find the value.  I’ve encountered this in the context of asset pricing in </a:t>
            </a:r>
            <a:r>
              <a:rPr lang="en-US" altLang="en-US" dirty="0" err="1">
                <a:ea typeface="ＭＳ Ｐゴシック" panose="020B0600070205080204" pitchFamily="34" charset="-128"/>
              </a:rPr>
              <a:t>Duffie’s</a:t>
            </a:r>
            <a:r>
              <a:rPr lang="en-US" altLang="en-US" dirty="0">
                <a:ea typeface="ＭＳ Ｐゴシック" panose="020B0600070205080204" pitchFamily="34" charset="-128"/>
              </a:rPr>
              <a:t> class, and at that point we were definitely not thinking about macro.  It turns out this relationship is hugely useful for macro.  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Explain terminology – price of risk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2743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5484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2532220-BCF5-F945-8EDC-C52B752D4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D8F0CEE-863C-1E41-9CC0-78025B5BA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“A Macroeconomic model with a financial sector”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B07F7A0-22F0-F945-AEAC-1FDEB9F9E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21C1F7-7CA6-444C-9B3C-B24B34FAE150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0477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 – a_ = q chi_ sigma^2 (chi*psi – eta)/eta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7548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5495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73646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88316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26899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all forward equations, write “forward”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38072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all forward equations, write “forward”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69991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18216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Correct answer is (b)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27459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minimize kappa kappa/eta phi^2 + (1 – kappa) (1 - kappa)/(1 – eta)  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46360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minimize kappa kappa/eta phi^2 + (1 – kappa) (1 - kappa)/(1 – eta)  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98140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46401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6503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35150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689197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D9F22C81-DE95-5B42-86BA-22F6E0BDB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54F0065E-CCA2-0D4C-AE38-6E5C1E95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DBEDD532-AFDD-A044-9F84-ADAEC76A62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23DF846-55BE-AE47-A2C3-05E314E1CDDB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08160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2532220-BCF5-F945-8EDC-C52B752D4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D8F0CEE-863C-1E41-9CC0-78025B5BA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B07F7A0-22F0-F945-AEAC-1FDEB9F9E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21C1F7-7CA6-444C-9B3C-B24B34FAE150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76776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575053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10F0FF6C-9E89-964E-A63D-6D8EA3CFB4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B30FC77A-E0A4-3143-8500-A928FB64A6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FB6EDF57-28C1-D945-91AB-41598D7F5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2081E6-FDB5-7D4D-BC1C-5F21725D7098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88485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9A060-A1EB-014E-A7A9-A9198EB30C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22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562381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These are all forward equations, write “forward”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50572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810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2532220-BCF5-F945-8EDC-C52B752D4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D8F0CEE-863C-1E41-9CC0-78025B5BA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“A Macroeconomic model with a financial sector”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Basak-Cuoco</a:t>
            </a:r>
            <a:r>
              <a:rPr lang="en-US" altLang="en-US" dirty="0">
                <a:ea typeface="ＭＳ Ｐゴシック" panose="020B0600070205080204" pitchFamily="34" charset="-128"/>
              </a:rPr>
              <a:t> that Markus presented is a special case of this, with \underline{a} = -</a:t>
            </a:r>
            <a:r>
              <a:rPr lang="en-US" altLang="en-US" dirty="0" err="1">
                <a:ea typeface="ＭＳ Ｐゴシック" panose="020B0600070205080204" pitchFamily="34" charset="-128"/>
              </a:rPr>
              <a:t>infty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B07F7A0-22F0-F945-AEAC-1FDEB9F9E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21C1F7-7CA6-444C-9B3C-B24B34FAE150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7634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 – a_ = q chi_ sigma^2 (chi*psi – eta)/eta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4337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 – a_ = q chi_ sigma^2 (chi*psi – eta)/eta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5060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8D2C1A4-EF9B-2D4B-850C-C98B409D5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5EBA3E8E-D508-2F48-A91F-F863EE6A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788F8243-493C-9D4E-95DF-655F10451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EDC2F2-83FF-DB4D-ACA4-ECBABFCBD67B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3603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2532220-BCF5-F945-8EDC-C52B752D4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D8F0CEE-863C-1E41-9CC0-78025B5BA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“A Macroeconomic model with a financial sector”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Basak-Cuoco</a:t>
            </a:r>
            <a:r>
              <a:rPr lang="en-US" altLang="en-US" dirty="0">
                <a:ea typeface="ＭＳ Ｐゴシック" panose="020B0600070205080204" pitchFamily="34" charset="-128"/>
              </a:rPr>
              <a:t> that Markus presented is a special case of this, with \underline{a} = -</a:t>
            </a:r>
            <a:r>
              <a:rPr lang="en-US" altLang="en-US" dirty="0" err="1">
                <a:ea typeface="ＭＳ Ｐゴシック" panose="020B0600070205080204" pitchFamily="34" charset="-128"/>
              </a:rPr>
              <a:t>infty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B07F7A0-22F0-F945-AEAC-1FDEB9F9E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721C1F7-7CA6-444C-9B3C-B24B34FAE150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8886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E0A34-D003-BC43-A49D-E69953CD9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B02D3-1845-A142-80D8-748436A47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2C334-A786-7C43-91F2-71D05A89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0D1B7-525E-E041-B3F4-79D4F588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ADB54-3331-4D48-904B-92B1F4B1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7F1-4EA5-2F4A-8FB6-A9D28DB1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77C07-D069-674F-BC0D-79A92EB30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FACE-290E-F64A-B103-23B441C4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2CA8F-DA0C-A846-8760-40F9CE07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D66F-8BB3-FA41-9C4B-A2EA1889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9C310-395F-DC4A-ACBC-2AD1969B8B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15479-6D55-A343-8183-0B89FCA70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91817-20E9-2E47-99C7-928E1BB1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7E5CD-9D36-394C-AAB3-60193CD7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DA057-4905-A54A-BA4F-1B8BF817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73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550"/>
            <a:ext cx="1097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109823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553FC-7208-8047-A141-06996E8E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746EDDAB-AA5D-534A-A3F7-34BDDB921F30}" type="datetime1">
              <a:rPr lang="en-US" altLang="en-US"/>
              <a:pPr/>
              <a:t>9/8/2023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61348-562C-984D-962B-76EF7F4C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6091C-C698-A141-9034-01C5DE2E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D3925-843D-884F-B029-FE438A1F4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05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816D9-18F0-2944-BCBA-E49039709F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2AC6E-8026-4D4B-A4AD-7CEF7A31B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F47F4-9BEC-1B41-9586-194938922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B98FB-8AD9-ED4D-8343-F187BF1806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60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6DC5-410B-AB42-965C-1BF3CFB3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E805-B1D6-4C41-B734-1A5BE177E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5BC42-A394-6243-84FB-1176D702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7C1F1-1486-9A43-8FA0-CA0546C3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A4601-82C0-1A4D-8FE8-08A0EE60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4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DBEA-D6C4-614E-88C1-93524359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DFF0C-CBAF-4F43-9D5A-63307F0EB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6CB6F-EE23-E247-AB02-D17B4A4F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12AB3-829F-3140-99D0-0305B2B7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20517-039B-144F-8396-6CF01A9C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1C48-2215-D047-B44A-400A4A88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E0FD2-207E-DB48-B059-C357CC94D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FBC05-A92F-644B-80E2-B44F6A402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3A86C-38BB-6B48-B338-E97EAF1F3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16D0D-AB60-DF4E-9C0A-0F638BDC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60198-1DEF-A44C-B93F-F50F88A2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0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D201-DFF8-754A-9FBD-7844F5E7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7F620-965B-1F47-BD89-28058D45B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59858-C1D9-D846-987C-FCA0ED893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AB306-1736-6744-8895-96DF8EBBC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7007F-D87B-424A-A8B2-51E11919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B462C-776E-8F4E-B5D4-CCD5FD78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E424C-C760-FD4D-943E-6833F29A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C6ACBA-5ED7-1748-87D3-18E24AC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6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F59E-5040-D046-8343-CD9326B3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BAE6E-B50F-B548-B8A3-6261EE6C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A0517-2176-B44C-87DB-B37E9F80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926E4-9482-974F-9BB2-4696F095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201DF-3848-1644-9357-08359684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4CBF6-6AF3-3944-BF75-C48FC438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0EEAA-56A2-BA45-9910-15C7EFA9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2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C4735-B3E3-1B4C-89ED-36C3F146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DB597-B390-1540-AE4B-AFD23E9A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CF65A-E8B3-034F-8B49-4586A655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0326E-5D5F-B946-8BCE-BBA92DBC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CC1AA-F75B-194B-AABB-27923BD2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66AF8-627D-6445-A53D-3A7072FA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3D91-E9E7-F841-A730-8AB0EB28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8B987-9703-4248-9AB7-72529C531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D39C9-552B-2441-9BCC-B43E34A73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D772-AC91-7140-9EEB-30284578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55AC8-9AA7-5247-86AC-3D1084C72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34882-72CA-0D43-9F6E-D6892680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8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517EB-039F-964C-95EC-705C68C0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24869-78CE-7448-B67D-07B0AA8F3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31C78-9B15-CF42-AF04-2DBF56504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EF67D-B91D-AA48-9360-EBC7A2ABF43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1BCD7-684D-5644-8C8C-33F85AFD0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6C380-423F-DC43-9C47-F4EE23236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A577E-6DDE-A849-A500-90756BF45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0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0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8.emf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27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emf"/><Relationship Id="rId5" Type="http://schemas.openxmlformats.org/officeDocument/2006/relationships/image" Target="../media/image38.emf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0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1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emf"/><Relationship Id="rId11" Type="http://schemas.openxmlformats.org/officeDocument/2006/relationships/image" Target="../media/image68.emf"/><Relationship Id="rId5" Type="http://schemas.openxmlformats.org/officeDocument/2006/relationships/image" Target="../media/image63.emf"/><Relationship Id="rId10" Type="http://schemas.openxmlformats.org/officeDocument/2006/relationships/image" Target="../media/image67.emf"/><Relationship Id="rId4" Type="http://schemas.openxmlformats.org/officeDocument/2006/relationships/image" Target="../media/image62.emf"/><Relationship Id="rId9" Type="http://schemas.openxmlformats.org/officeDocument/2006/relationships/image" Target="../media/image6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9C0B4BA9-9356-774D-B99E-71B71A3464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70454" y="1524000"/>
            <a:ext cx="8283146" cy="3124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Economies with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Financial Frictions – 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Key Techniques and Exercises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br>
              <a:rPr lang="en-US" altLang="en-US" sz="2400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br>
              <a:rPr lang="en-US" altLang="en-US" sz="2400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The 2023 Princeton Initiative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72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>
                <a:solidFill>
                  <a:srgbClr val="6B6262"/>
                </a:solidFill>
                <a:ea typeface="ＭＳ Ｐゴシック" panose="020B0600070205080204" pitchFamily="34" charset="-128"/>
              </a:rPr>
              <a:t>Model </a:t>
            </a:r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solution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5644" y="1504950"/>
            <a:ext cx="9595556" cy="4972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Consumption = </a:t>
            </a:r>
            <a:r>
              <a:rPr lang="en-US" altLang="en-US" dirty="0" err="1">
                <a:ea typeface="ＭＳ Ｐゴシック" panose="020B0600070205080204" pitchFamily="34" charset="-128"/>
              </a:rPr>
              <a:t>ρ</a:t>
            </a:r>
            <a:r>
              <a:rPr lang="en-US" altLang="en-US" dirty="0">
                <a:ea typeface="ＭＳ Ｐゴシック" panose="020B0600070205080204" pitchFamily="34" charset="-128"/>
              </a:rPr>
              <a:t> wealth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Allocation: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Endogenous risk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10</a:t>
            </a:fld>
            <a:endParaRPr lang="en-US" altLang="en-US" sz="1400" b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6FC13FC8-FE0D-F24C-9C65-CFCE9014D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243" y="1270743"/>
            <a:ext cx="2826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 = 0,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ψ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 = 0, q(0) = …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2CBC4489-2EB6-4C40-B706-C0CCFECA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481" y="1698315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, q(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7E75C885-6E56-334F-A6D0-EF01D96F8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996" y="1669329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q’(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93C196-CD58-5842-B657-AA6497731545}"/>
              </a:ext>
            </a:extLst>
          </p:cNvPr>
          <p:cNvCxnSpPr>
            <a:cxnSpLocks/>
          </p:cNvCxnSpPr>
          <p:nvPr/>
        </p:nvCxnSpPr>
        <p:spPr>
          <a:xfrm>
            <a:off x="8958626" y="2169424"/>
            <a:ext cx="391736" cy="5831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6">
            <a:extLst>
              <a:ext uri="{FF2B5EF4-FFF2-40B4-BE49-F238E27FC236}">
                <a16:creationId xmlns:a16="http://schemas.microsoft.com/office/drawing/2014/main" id="{C866CEBD-AFBA-EA40-9EE6-352BC529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122" y="2752548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(1): 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ψ</a:t>
            </a:r>
            <a:endParaRPr lang="en-US" altLang="en-US" sz="20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B9938AFD-10EC-7643-B574-47CDF4F7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92" y="2150481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(1)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BCF262BF-0EC6-6745-992E-31FBA2C7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894" y="2741274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(2): 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σ</a:t>
            </a:r>
            <a:r>
              <a:rPr lang="en-US" altLang="en-US" sz="2000" b="0" baseline="30000" dirty="0" err="1">
                <a:solidFill>
                  <a:srgbClr val="C00000"/>
                </a:solidFill>
                <a:latin typeface="Corbel" panose="020B0503020204020204" pitchFamily="34" charset="0"/>
              </a:rPr>
              <a:t>q</a:t>
            </a:r>
            <a:endParaRPr lang="en-US" altLang="en-US" sz="20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D270CB-49D9-424B-817F-49D27ABC0615}"/>
              </a:ext>
            </a:extLst>
          </p:cNvPr>
          <p:cNvCxnSpPr>
            <a:cxnSpLocks/>
          </p:cNvCxnSpPr>
          <p:nvPr/>
        </p:nvCxnSpPr>
        <p:spPr>
          <a:xfrm>
            <a:off x="9834066" y="2966253"/>
            <a:ext cx="663279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Box 6">
            <a:extLst>
              <a:ext uri="{FF2B5EF4-FFF2-40B4-BE49-F238E27FC236}">
                <a16:creationId xmlns:a16="http://schemas.microsoft.com/office/drawing/2014/main" id="{C8DC5900-94C7-6F48-8828-B45425866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667" y="3068800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(2)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36938DFB-B415-7740-8021-9FA7F9D0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127" y="4012914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(3)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9E91E4-F488-2C4C-AD00-96B56BAC896C}"/>
              </a:ext>
            </a:extLst>
          </p:cNvPr>
          <p:cNvCxnSpPr>
            <a:cxnSpLocks/>
          </p:cNvCxnSpPr>
          <p:nvPr/>
        </p:nvCxnSpPr>
        <p:spPr>
          <a:xfrm flipV="1">
            <a:off x="11004803" y="2131169"/>
            <a:ext cx="375968" cy="5675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6">
            <a:extLst>
              <a:ext uri="{FF2B5EF4-FFF2-40B4-BE49-F238E27FC236}">
                <a16:creationId xmlns:a16="http://schemas.microsoft.com/office/drawing/2014/main" id="{564BFA8D-760B-FD4A-B312-206A2CA86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04" y="1873335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1A632-B89F-F0D1-85AC-4FA7C771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20" y="2209050"/>
            <a:ext cx="5234751" cy="448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C51B3-C2D0-8B18-3F61-01EC20486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514" y="2940307"/>
            <a:ext cx="3911019" cy="692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59FF37-D71F-3320-783F-AFF6A4C11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522" y="3881275"/>
            <a:ext cx="6429419" cy="90522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2566069-F462-1387-7081-F4E381884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54" y="4522379"/>
            <a:ext cx="6775246" cy="47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49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9" grpId="0"/>
      <p:bldP spid="33" grpId="0"/>
      <p:bldP spid="37" grpId="0"/>
      <p:bldP spid="39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Now, today’s exercise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352501"/>
            <a:ext cx="9144000" cy="536897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Households + experts,  a =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a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Capital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Log utility (consumption =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ρ</a:t>
            </a:r>
            <a:r>
              <a:rPr lang="en-US" altLang="en-US" sz="2400" dirty="0">
                <a:ea typeface="ＭＳ Ｐゴシック" panose="020B0600070205080204" pitchFamily="34" charset="-128"/>
              </a:rPr>
              <a:t> ・ wealth)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Households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Experts 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Risk </a:t>
            </a:r>
            <a:r>
              <a:rPr lang="en-US" altLang="en-US" sz="24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dZ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is tradable (price of risk </a:t>
            </a:r>
            <a:r>
              <a:rPr lang="en-US" altLang="en-US" sz="24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ς</a:t>
            </a:r>
            <a:r>
              <a:rPr lang="en-US" altLang="en-US" sz="2400" baseline="-250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11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11146-739A-334B-BCF7-292A274C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744" y="2345634"/>
            <a:ext cx="5096730" cy="87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2BED5-AE51-994D-91D0-DFE8F2C6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51" y="4109939"/>
            <a:ext cx="2700131" cy="80003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85B4C36-5FDC-BA43-ABAB-94D0F3DD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784" y="2478944"/>
            <a:ext cx="1359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ϕ</a:t>
            </a:r>
            <a:endParaRPr lang="en-US" altLang="en-US" sz="24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0326EC-9A92-7F45-B287-721FD27DD2A5}"/>
              </a:ext>
            </a:extLst>
          </p:cNvPr>
          <p:cNvCxnSpPr>
            <a:cxnSpLocks/>
          </p:cNvCxnSpPr>
          <p:nvPr/>
        </p:nvCxnSpPr>
        <p:spPr>
          <a:xfrm>
            <a:off x="4799136" y="1716581"/>
            <a:ext cx="2594845" cy="9196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1B7C6B-2D2D-B6AF-3F0A-C16641CE6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43" y="5286838"/>
            <a:ext cx="2625585" cy="87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507B1-A86E-CC43-383D-D17C2B21C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42" y="5225154"/>
            <a:ext cx="3038958" cy="88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8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Big picture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412031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Allocation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capital 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aggregate risk </a:t>
            </a:r>
          </a:p>
          <a:p>
            <a:pPr marL="0" indent="0">
              <a:buNone/>
            </a:pPr>
            <a:r>
              <a:rPr lang="en-US" altLang="en-US" sz="36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Evolution of the 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12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100D9-100A-A35F-44C1-19050D9D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6" y="1334757"/>
            <a:ext cx="2170911" cy="479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1C5CBD-27C5-CECD-19BB-CFAC6CE1C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60" y="3080627"/>
            <a:ext cx="7996975" cy="1038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CC813-9F41-85CA-95F0-02BF7A97B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697" y="4240317"/>
            <a:ext cx="4173787" cy="325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D70DFA-D3B5-10C8-9D4E-381F38CB4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235" y="2047282"/>
            <a:ext cx="8041800" cy="10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3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1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8610600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is the price of aggregate risk for households and experts, if households’ wealth is </a:t>
            </a:r>
            <a:r>
              <a:rPr lang="en-US" altLang="en-US" u="sng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and experts’, </a:t>
            </a:r>
            <a:r>
              <a:rPr lang="en-US" altLang="en-US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?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514350" indent="-514350">
              <a:buAutoNum type="alphaLcParenBoth"/>
            </a:pPr>
            <a:r>
              <a:rPr lang="en-US" altLang="en-US" dirty="0">
                <a:ea typeface="ＭＳ Ｐゴシック" panose="020B0600070205080204" pitchFamily="34" charset="-128"/>
              </a:rPr>
              <a:t>-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	 and 		-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buAutoNum type="alphaLcParenBoth"/>
            </a:pPr>
            <a:r>
              <a:rPr lang="en-US" altLang="en-US" dirty="0">
                <a:ea typeface="ＭＳ Ｐゴシック" panose="020B0600070205080204" pitchFamily="34" charset="-128"/>
              </a:rPr>
              <a:t>-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	and	 	-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+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buFont typeface="Arial" panose="020B0604020202020204" pitchFamily="34" charset="0"/>
              <a:buAutoNum type="alphaLcParenBoth"/>
            </a:pP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		and		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-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buFont typeface="Arial" panose="020B0604020202020204" pitchFamily="34" charset="0"/>
              <a:buAutoNum type="alphaLcParenBoth"/>
            </a:pP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		and		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+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buAutoNum type="alphaLcParenBoth"/>
            </a:pPr>
            <a:r>
              <a:rPr lang="en-US" altLang="en-US" dirty="0">
                <a:ea typeface="ＭＳ Ｐゴシック" panose="020B0600070205080204" pitchFamily="34" charset="-128"/>
              </a:rPr>
              <a:t>none of the above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13</a:t>
            </a:fld>
            <a:endParaRPr lang="en-US" altLang="en-US" sz="1400" b="0"/>
          </a:p>
        </p:txBody>
      </p:sp>
    </p:spTree>
    <p:extLst>
      <p:ext uri="{BB962C8B-B14F-4D97-AF65-F5344CB8AC3E}">
        <p14:creationId xmlns:p14="http://schemas.microsoft.com/office/powerpoint/2010/main" val="66946536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1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9079606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experts, MU = </a:t>
            </a:r>
            <a:r>
              <a:rPr lang="en-US" altLang="en-US" dirty="0" err="1">
                <a:ea typeface="ＭＳ Ｐゴシック" panose="020B0600070205080204" pitchFamily="34" charset="-128"/>
              </a:rPr>
              <a:t>ζ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dirty="0" err="1">
                <a:ea typeface="ＭＳ Ｐゴシック" panose="020B0600070205080204" pitchFamily="34" charset="-128"/>
              </a:rPr>
              <a:t>c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volatility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c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Price of risk = - volatility of MU,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for E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 </a:t>
            </a:r>
            <a:r>
              <a:rPr lang="en-US" altLang="en-US" dirty="0">
                <a:ea typeface="ＭＳ Ｐゴシック" panose="020B0600070205080204" pitchFamily="34" charset="-128"/>
              </a:rPr>
              <a:t>for 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Both must equal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since aggregate risk is tradable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) + (1 -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dirty="0">
                <a:ea typeface="ＭＳ Ｐゴシック" panose="020B0600070205080204" pitchFamily="34" charset="-128"/>
              </a:rPr>
              <a:t>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14</a:t>
            </a:fld>
            <a:endParaRPr lang="en-US" altLang="en-US" sz="1400" b="0"/>
          </a:p>
        </p:txBody>
      </p:sp>
    </p:spTree>
    <p:extLst>
      <p:ext uri="{BB962C8B-B14F-4D97-AF65-F5344CB8AC3E}">
        <p14:creationId xmlns:p14="http://schemas.microsoft.com/office/powerpoint/2010/main" val="2320018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2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15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E48AD3-AC85-BBCF-BC99-92DE1CB7C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07" y="1504950"/>
            <a:ext cx="11050311" cy="871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A37B7-ECC6-6280-35AB-A87B6F01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836" y="2940407"/>
            <a:ext cx="4229571" cy="241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052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3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16</a:t>
            </a:fld>
            <a:endParaRPr lang="en-US" altLang="en-US" sz="1400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B6E6F6-89DB-5540-B086-3486B987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2738438"/>
            <a:ext cx="8610600" cy="3738562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5A738-C8EE-E70D-8BE1-F60A5C09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5" y="1443038"/>
            <a:ext cx="10865476" cy="801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3C472-499F-A45E-6189-C5D138B8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496" y="3773650"/>
            <a:ext cx="7996975" cy="1038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7825F-0AB0-4964-A9E4-11CA31AD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671" y="2740305"/>
            <a:ext cx="8041800" cy="10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412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3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17</a:t>
            </a:fld>
            <a:endParaRPr lang="en-US" altLang="en-US" sz="1400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B6E6F6-89DB-5540-B086-3486B987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2738438"/>
            <a:ext cx="8610600" cy="3738562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5A738-C8EE-E70D-8BE1-F60A5C09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5" y="1443038"/>
            <a:ext cx="10865476" cy="801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3C472-499F-A45E-6189-C5D138B84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496" y="3773650"/>
            <a:ext cx="7996975" cy="1038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7825F-0AB0-4964-A9E4-11CA31AD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671" y="2740305"/>
            <a:ext cx="8041800" cy="1048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C896E-10A2-8BD2-F923-FBA4A834B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194" y="5297136"/>
            <a:ext cx="5796680" cy="7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624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4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18</a:t>
            </a:fld>
            <a:endParaRPr lang="en-US" altLang="en-US" sz="1400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97B6A-099C-75DB-C76F-62233ED7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08" y="1408697"/>
            <a:ext cx="10528634" cy="144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AA878-086E-9CFF-303C-03C0B9263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89" y="3429000"/>
            <a:ext cx="8343231" cy="23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08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5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19</a:t>
            </a:fld>
            <a:endParaRPr lang="en-US" altLang="en-US" sz="1400" b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5F7EF9-9A3E-4E42-BBFF-36A8395A1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217" y="5515584"/>
            <a:ext cx="9863846" cy="562582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Which equation should we use to derive the law of motion of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?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40C7D-05A1-AEF1-FC4B-7CA8D7B30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37" y="1389421"/>
            <a:ext cx="9518633" cy="36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67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Asset pricing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323" y="1978702"/>
            <a:ext cx="9833547" cy="4498298"/>
          </a:xfrm>
        </p:spPr>
        <p:txBody>
          <a:bodyPr>
            <a:noAutofit/>
          </a:bodyPr>
          <a:lstStyle/>
          <a:p>
            <a:pPr>
              <a:buFont typeface="Symbol" pitchFamily="2" charset="2"/>
              <a:buChar char="&quot;"/>
            </a:pPr>
            <a:r>
              <a:rPr lang="en-US" altLang="en-US" dirty="0">
                <a:ea typeface="ＭＳ Ｐゴシック" panose="020B0600070205080204" pitchFamily="34" charset="-128"/>
              </a:rPr>
              <a:t>self-financing trading strategy with value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 err="1">
                <a:ea typeface="ＭＳ Ｐゴシック" panose="020B0600070205080204" pitchFamily="34" charset="-128"/>
              </a:rPr>
              <a:t>ξ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is a martingale</a:t>
            </a:r>
          </a:p>
          <a:p>
            <a:pPr>
              <a:buFont typeface="Symbol" pitchFamily="2" charset="2"/>
              <a:buChar char="&quot;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Two assets: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Risk-free asset: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</a:t>
            </a:fld>
            <a:endParaRPr lang="en-US" altLang="en-US" sz="1400" b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345C3-15D0-4B45-91B9-06AE0765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112" y="1355050"/>
            <a:ext cx="2733805" cy="50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93217-4902-C14C-8790-49DA921E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748" y="2785360"/>
            <a:ext cx="3478769" cy="689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E5B58-6050-6E4F-BC8F-7255968F5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52" y="2785360"/>
            <a:ext cx="6565304" cy="805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FC3F5-FB03-EB47-89B1-C54D8D05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767" y="4012923"/>
            <a:ext cx="5252712" cy="9028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F6CC26-8119-93E0-CB94-B7845245CE5F}"/>
              </a:ext>
            </a:extLst>
          </p:cNvPr>
          <p:cNvSpPr/>
          <p:nvPr/>
        </p:nvSpPr>
        <p:spPr>
          <a:xfrm>
            <a:off x="8527961" y="2785360"/>
            <a:ext cx="513008" cy="689756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F246F4-AC27-2A6E-BA82-D03852D58E9E}"/>
              </a:ext>
            </a:extLst>
          </p:cNvPr>
          <p:cNvSpPr/>
          <p:nvPr/>
        </p:nvSpPr>
        <p:spPr>
          <a:xfrm>
            <a:off x="4034674" y="5023235"/>
            <a:ext cx="651626" cy="601755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4FB54-C0B3-C42A-CFB4-51DF97D0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609" y="5070094"/>
            <a:ext cx="5785879" cy="5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21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6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20</a:t>
            </a:fld>
            <a:endParaRPr lang="en-US" altLang="en-US" sz="1400" b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D6A6F1-CEBD-7A49-B925-E9610062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8610600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Derive the law of motion of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.  Recall that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and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1886E2-A3E2-57C8-F25C-F580B805A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240" y="3966742"/>
            <a:ext cx="2741920" cy="750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50207B-3BAC-69E8-9A92-2775BA1A2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65" y="5460612"/>
            <a:ext cx="7501470" cy="750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D40F01-B98D-248D-781A-A3EFF3C92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341437"/>
            <a:ext cx="7507705" cy="617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27A204-1E37-8B49-8BE7-8A151F6C7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167572"/>
            <a:ext cx="8438148" cy="11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521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6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21</a:t>
            </a:fld>
            <a:endParaRPr lang="en-US" altLang="en-US" sz="1400" b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D6A6F1-CEBD-7A49-B925-E9610062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0110" y="1603022"/>
            <a:ext cx="9559290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Derive the law of motion of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.  You can use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4660A-9974-0102-D926-EFDDFCF7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440" y="2283984"/>
            <a:ext cx="2741920" cy="750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B2DF3B-76F0-A57F-272D-9AAD4810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30" y="558420"/>
            <a:ext cx="7501470" cy="750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34528-B71E-8B88-9AFB-31F75C9EC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341437"/>
            <a:ext cx="7507705" cy="617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99E2D3-9C29-B00F-9ECA-1B73D81CC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167572"/>
            <a:ext cx="8438148" cy="1171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B6B299-C37F-AD53-31AD-90D916AD5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276" y="4598682"/>
            <a:ext cx="8937124" cy="10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278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412031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Capital allocation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22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100D9-100A-A35F-44C1-19050D9D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6" y="1366841"/>
            <a:ext cx="2170911" cy="479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C8443-2C32-9783-26A9-1A996FBA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96" y="1973325"/>
            <a:ext cx="2741920" cy="75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0A4D0-D6C6-7997-1FBE-A927852F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675" y="3814204"/>
            <a:ext cx="12828221" cy="2731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D8A3-5452-C593-D6D3-A4281294C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00" y="2988886"/>
            <a:ext cx="6654132" cy="6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4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Bonus question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251282"/>
            <a:ext cx="8610600" cy="4808625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Suppose we have a Markov diffusion process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then density over X follows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Stationary density satisfies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For today’s exercise, under what conditions does the stationary density exist? 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23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B9EAE-2B37-4945-923B-3D37A3B4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97" y="1776580"/>
            <a:ext cx="3710394" cy="391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253DA8-D38F-2849-8435-2918BDD1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457" y="3035584"/>
            <a:ext cx="6029505" cy="72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D43A0-CF6A-621F-5AA2-CF63B22B6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045" y="4452878"/>
            <a:ext cx="4810109" cy="79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5247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9C0B4BA9-9356-774D-B99E-71B71A3464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1524000"/>
            <a:ext cx="7772400" cy="3124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Economies with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Financial Frictions – 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Exercise Continued</a:t>
            </a:r>
            <a:b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br>
              <a:rPr lang="en-US" altLang="en-US" sz="2400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br>
              <a:rPr lang="en-US" altLang="en-US" sz="2400" dirty="0">
                <a:solidFill>
                  <a:srgbClr val="800000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The 2022 Princeton Initiative</a:t>
            </a:r>
            <a:endParaRPr lang="en-US" altLang="en-US" sz="4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7531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Review: Asset pricing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323" y="1978702"/>
            <a:ext cx="9833547" cy="4498298"/>
          </a:xfrm>
        </p:spPr>
        <p:txBody>
          <a:bodyPr>
            <a:noAutofit/>
          </a:bodyPr>
          <a:lstStyle/>
          <a:p>
            <a:pPr>
              <a:buFont typeface="Symbol" pitchFamily="2" charset="2"/>
              <a:buChar char="&quot;"/>
            </a:pPr>
            <a:r>
              <a:rPr lang="en-US" altLang="en-US" dirty="0">
                <a:ea typeface="ＭＳ Ｐゴシック" panose="020B0600070205080204" pitchFamily="34" charset="-128"/>
              </a:rPr>
              <a:t>self-financing trading strategy with value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A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 err="1">
                <a:ea typeface="ＭＳ Ｐゴシック" panose="020B0600070205080204" pitchFamily="34" charset="-128"/>
              </a:rPr>
              <a:t>ξ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is a martingale</a:t>
            </a:r>
          </a:p>
          <a:p>
            <a:pPr>
              <a:buFont typeface="Symbol" pitchFamily="2" charset="2"/>
              <a:buChar char="&quot;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25</a:t>
            </a:fld>
            <a:endParaRPr lang="en-US" altLang="en-US" sz="1400" b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345C3-15D0-4B45-91B9-06AE0765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112" y="1355050"/>
            <a:ext cx="2733805" cy="50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93217-4902-C14C-8790-49DA921E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748" y="2785360"/>
            <a:ext cx="3478769" cy="689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E5B58-6050-6E4F-BC8F-7255968F5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52" y="2785360"/>
            <a:ext cx="6565304" cy="8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980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Asset pricing: implications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687" y="1504950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Asset allocation: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with equality if agent 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holds asset A in positive amount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Evolution of wealth and 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Also, to solve the model we need understanding of 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endogenous risk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value functions (for numerical solutions)   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26</a:t>
            </a:fld>
            <a:endParaRPr lang="en-US" altLang="en-US" sz="14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E01E3-6218-2F70-0BEF-D0A62115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823" y="1981004"/>
            <a:ext cx="3077377" cy="3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6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C142A85-6E09-B64C-9110-F9EBD2D0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990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Model from online lectures</a:t>
            </a:r>
            <a:endParaRPr lang="en-US" altLang="en-US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4DBCB2CC-0C75-834D-8150-2FB842C8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C0644E-D818-0642-BADD-4B36DBA8DFB8}" type="slidenum">
              <a:rPr lang="en-US" altLang="en-US" sz="1400" b="0"/>
              <a:pPr eaLnBrk="1" hangingPunct="1"/>
              <a:t>27</a:t>
            </a:fld>
            <a:endParaRPr lang="en-US" altLang="en-US" sz="1400" b="0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6A1B1D3-B1BF-9641-9CC1-C89F53F80442}"/>
              </a:ext>
            </a:extLst>
          </p:cNvPr>
          <p:cNvSpPr txBox="1">
            <a:spLocks/>
          </p:cNvSpPr>
          <p:nvPr/>
        </p:nvSpPr>
        <p:spPr bwMode="auto">
          <a:xfrm>
            <a:off x="1420969" y="204142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/>
              <a:t>experts</a:t>
            </a:r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/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4FE91E1C-C38B-E34F-9532-8468F4D44347}"/>
              </a:ext>
            </a:extLst>
          </p:cNvPr>
          <p:cNvSpPr txBox="1">
            <a:spLocks/>
          </p:cNvSpPr>
          <p:nvPr/>
        </p:nvSpPr>
        <p:spPr bwMode="auto">
          <a:xfrm>
            <a:off x="5840569" y="204142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 dirty="0"/>
              <a:t>households</a:t>
            </a:r>
          </a:p>
          <a:p>
            <a:pPr lvl="2" algn="ctr">
              <a:lnSpc>
                <a:spcPct val="70000"/>
              </a:lnSpc>
              <a:spcBef>
                <a:spcPct val="20000"/>
              </a:spcBef>
            </a:pPr>
            <a:endParaRPr lang="en-US" altLang="en-US" sz="2000" b="0" dirty="0"/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0" dirty="0"/>
              <a:t> 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E8D3F-DD0E-CE4E-84AF-01A7A0677224}"/>
              </a:ext>
            </a:extLst>
          </p:cNvPr>
          <p:cNvSpPr/>
          <p:nvPr/>
        </p:nvSpPr>
        <p:spPr>
          <a:xfrm>
            <a:off x="21443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4" name="TextBox 31">
            <a:extLst>
              <a:ext uri="{FF2B5EF4-FFF2-40B4-BE49-F238E27FC236}">
                <a16:creationId xmlns:a16="http://schemas.microsoft.com/office/drawing/2014/main" id="{59EEF94A-DD47-D949-90BD-F74FA29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331" y="2419203"/>
            <a:ext cx="6214533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Output per unit of capital a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dirty="0"/>
              <a:t>CRRA utility, discount rate </a:t>
            </a:r>
            <a:r>
              <a:rPr lang="en-US" altLang="en-US" sz="2000" b="0" dirty="0" err="1"/>
              <a:t>ρ</a:t>
            </a:r>
            <a:endParaRPr lang="en-US" altLang="en-US" sz="2000" b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2F6341-DF05-A74E-AAC8-3FA91C8975B9}"/>
              </a:ext>
            </a:extLst>
          </p:cNvPr>
          <p:cNvSpPr/>
          <p:nvPr/>
        </p:nvSpPr>
        <p:spPr>
          <a:xfrm>
            <a:off x="65639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6" name="TextBox 31">
            <a:extLst>
              <a:ext uri="{FF2B5EF4-FFF2-40B4-BE49-F238E27FC236}">
                <a16:creationId xmlns:a16="http://schemas.microsoft.com/office/drawing/2014/main" id="{62BECBBE-C6A2-264E-AF87-B2CD1583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132" y="2385288"/>
            <a:ext cx="35814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u="sng" dirty="0"/>
              <a:t>a</a:t>
            </a:r>
            <a:r>
              <a:rPr lang="en-US" altLang="en-US" sz="2000" b="0" dirty="0"/>
              <a:t>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,  </a:t>
            </a:r>
            <a:r>
              <a:rPr lang="en-US" altLang="en-US" sz="2000" b="0" u="sng" dirty="0">
                <a:sym typeface="Symbol" pitchFamily="2" charset="2"/>
              </a:rPr>
              <a:t>a</a:t>
            </a:r>
            <a:r>
              <a:rPr lang="en-US" altLang="en-US" sz="2000" b="0" dirty="0">
                <a:sym typeface="Symbol" pitchFamily="2" charset="2"/>
              </a:rPr>
              <a:t> ≤ a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u="sng" dirty="0" err="1"/>
              <a:t>ρ</a:t>
            </a:r>
            <a:r>
              <a:rPr lang="en-US" altLang="en-US" sz="2000" b="0" dirty="0"/>
              <a:t> &lt; </a:t>
            </a:r>
            <a:r>
              <a:rPr lang="en-US" altLang="en-US" sz="2000" b="0" dirty="0" err="1"/>
              <a:t>ρ</a:t>
            </a:r>
            <a:endParaRPr lang="en-US" altLang="en-US" sz="2000" b="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4174A-22AF-E54C-9405-193C78B0637B}"/>
              </a:ext>
            </a:extLst>
          </p:cNvPr>
          <p:cNvSpPr/>
          <p:nvPr/>
        </p:nvSpPr>
        <p:spPr>
          <a:xfrm>
            <a:off x="2144332" y="2879226"/>
            <a:ext cx="3657600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ADAD8-31BC-4E4D-83E0-47EE58659BC1}"/>
              </a:ext>
            </a:extLst>
          </p:cNvPr>
          <p:cNvSpPr/>
          <p:nvPr/>
        </p:nvSpPr>
        <p:spPr>
          <a:xfrm>
            <a:off x="2154212" y="3502683"/>
            <a:ext cx="8067320" cy="660654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43" name="Rectangle 16">
            <a:extLst>
              <a:ext uri="{FF2B5EF4-FFF2-40B4-BE49-F238E27FC236}">
                <a16:creationId xmlns:a16="http://schemas.microsoft.com/office/drawing/2014/main" id="{AC2C3465-3CA0-D940-9DC0-6EA4B4F5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52" y="4424878"/>
            <a:ext cx="7696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/>
              <a:t>Liquid markets for capital </a:t>
            </a:r>
            <a:r>
              <a:rPr lang="en-US" altLang="en-US" sz="2000" b="0" dirty="0" err="1"/>
              <a:t>k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 with </a:t>
            </a:r>
            <a:r>
              <a:rPr lang="en-US" altLang="en-US" sz="2000" b="0" dirty="0">
                <a:solidFill>
                  <a:srgbClr val="0000FF"/>
                </a:solidFill>
              </a:rPr>
              <a:t>endogenous </a:t>
            </a:r>
            <a:r>
              <a:rPr lang="en-US" altLang="en-US" sz="2000" b="0" dirty="0"/>
              <a:t>price per unit q</a:t>
            </a:r>
            <a:r>
              <a:rPr lang="en-US" altLang="en-US" sz="2000" b="0" baseline="-25000" dirty="0"/>
              <a:t>t</a:t>
            </a:r>
            <a:endParaRPr lang="en-US" altLang="en-US" sz="2000" b="0" dirty="0"/>
          </a:p>
          <a:p>
            <a:pPr>
              <a:spcBef>
                <a:spcPct val="20000"/>
              </a:spcBef>
            </a:pPr>
            <a:r>
              <a:rPr lang="en-US" altLang="en-US" sz="2000" b="0" dirty="0"/>
              <a:t>			</a:t>
            </a:r>
            <a:r>
              <a:rPr lang="en-US" altLang="en-US" sz="2400" b="0" dirty="0" err="1">
                <a:solidFill>
                  <a:srgbClr val="0000FF"/>
                </a:solidFill>
              </a:rPr>
              <a:t>dq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/q</a:t>
            </a:r>
            <a:r>
              <a:rPr lang="en-US" altLang="en-US" sz="2400" b="0" baseline="-25000" dirty="0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 = </a:t>
            </a:r>
            <a:r>
              <a:rPr lang="en-US" altLang="en-US" sz="2400" b="0" dirty="0" err="1">
                <a:solidFill>
                  <a:srgbClr val="0000FF"/>
                </a:solidFill>
              </a:rPr>
              <a:t>μ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dt</a:t>
            </a:r>
            <a:r>
              <a:rPr lang="en-US" altLang="en-US" sz="2400" b="0" dirty="0">
                <a:solidFill>
                  <a:srgbClr val="0000FF"/>
                </a:solidFill>
              </a:rPr>
              <a:t> + </a:t>
            </a:r>
            <a:r>
              <a:rPr lang="en-US" altLang="en-US" sz="2400" b="0" dirty="0" err="1">
                <a:solidFill>
                  <a:srgbClr val="0000FF"/>
                </a:solidFill>
              </a:rPr>
              <a:t>σ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dZ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endParaRPr lang="en-US" altLang="en-US" sz="2000" b="0" baseline="-25000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0CF06-2EDD-B54D-8572-D3D0CA66B53A}"/>
              </a:ext>
            </a:extLst>
          </p:cNvPr>
          <p:cNvSpPr/>
          <p:nvPr/>
        </p:nvSpPr>
        <p:spPr>
          <a:xfrm>
            <a:off x="6552648" y="2884869"/>
            <a:ext cx="3668884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8166CF32-55F6-404D-A9B5-57DF9E64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381" y="3605774"/>
            <a:ext cx="6214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issue debt &amp; equity, but keep risk </a:t>
            </a:r>
            <a:r>
              <a:rPr lang="en-US" altLang="en-US" sz="2000" b="0" dirty="0" err="1"/>
              <a:t>χ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 ≥ </a:t>
            </a:r>
            <a:r>
              <a:rPr lang="en-US" altLang="en-US" sz="2000" b="0" u="sng" dirty="0" err="1"/>
              <a:t>χ</a:t>
            </a:r>
            <a:endParaRPr lang="en-US" altLang="en-US" sz="2000" b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7B392B-3DD4-DB4E-86C4-B5110081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856" y="1187535"/>
            <a:ext cx="3402225" cy="735616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EF7AB206-76F6-4BBC-E774-42BBC81A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69" y="5570637"/>
            <a:ext cx="1083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>
                <a:solidFill>
                  <a:srgbClr val="FF0000"/>
                </a:solidFill>
              </a:rPr>
              <a:t>Log utility and </a:t>
            </a:r>
            <a:r>
              <a:rPr lang="en-US" altLang="en-US" sz="2000" b="0" u="sng" dirty="0" err="1">
                <a:solidFill>
                  <a:srgbClr val="FF0000"/>
                </a:solidFill>
              </a:rPr>
              <a:t>χ</a:t>
            </a:r>
            <a:r>
              <a:rPr lang="en-US" altLang="en-US" sz="2000" b="0" dirty="0">
                <a:solidFill>
                  <a:srgbClr val="FF0000"/>
                </a:solidFill>
              </a:rPr>
              <a:t> = 1.  Risk is attached to capital and can’t be traded separately.</a:t>
            </a:r>
            <a:endParaRPr lang="en-US" alt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55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Logarithmic utility: model solution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5644" y="1504950"/>
            <a:ext cx="9595556" cy="4972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Consumption = </a:t>
            </a:r>
            <a:r>
              <a:rPr lang="en-US" altLang="en-US" dirty="0" err="1">
                <a:ea typeface="ＭＳ Ｐゴシック" panose="020B0600070205080204" pitchFamily="34" charset="-128"/>
              </a:rPr>
              <a:t>ρ</a:t>
            </a:r>
            <a:r>
              <a:rPr lang="en-US" altLang="en-US" dirty="0">
                <a:ea typeface="ＭＳ Ｐゴシック" panose="020B0600070205080204" pitchFamily="34" charset="-128"/>
              </a:rPr>
              <a:t> wealth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Allocation: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Endogenous risk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28</a:t>
            </a:fld>
            <a:endParaRPr lang="en-US" altLang="en-US" sz="1400" b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6FC13FC8-FE0D-F24C-9C65-CFCE9014D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243" y="1270743"/>
            <a:ext cx="2826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 = 0,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ψ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 = 0, q(0) = …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2CBC4489-2EB6-4C40-B706-C0CCFECA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481" y="1698315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, q(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7E75C885-6E56-334F-A6D0-EF01D96F8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996" y="1669329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q’(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η</a:t>
            </a:r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C93C196-CD58-5842-B657-AA6497731545}"/>
              </a:ext>
            </a:extLst>
          </p:cNvPr>
          <p:cNvCxnSpPr>
            <a:cxnSpLocks/>
          </p:cNvCxnSpPr>
          <p:nvPr/>
        </p:nvCxnSpPr>
        <p:spPr>
          <a:xfrm>
            <a:off x="8958626" y="2169424"/>
            <a:ext cx="391736" cy="5831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6">
            <a:extLst>
              <a:ext uri="{FF2B5EF4-FFF2-40B4-BE49-F238E27FC236}">
                <a16:creationId xmlns:a16="http://schemas.microsoft.com/office/drawing/2014/main" id="{C866CEBD-AFBA-EA40-9EE6-352BC529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122" y="2752548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(1): 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ψ</a:t>
            </a:r>
            <a:endParaRPr lang="en-US" altLang="en-US" sz="20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B9938AFD-10EC-7643-B574-47CDF4F7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92" y="2150481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(1)</a:t>
            </a: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BCF262BF-0EC6-6745-992E-31FBA2C7A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894" y="2741274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(2):  </a:t>
            </a:r>
            <a:r>
              <a:rPr lang="en-US" altLang="en-US" sz="20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σ</a:t>
            </a:r>
            <a:r>
              <a:rPr lang="en-US" altLang="en-US" sz="2000" b="0" baseline="30000" dirty="0" err="1">
                <a:solidFill>
                  <a:srgbClr val="C00000"/>
                </a:solidFill>
                <a:latin typeface="Corbel" panose="020B0503020204020204" pitchFamily="34" charset="0"/>
              </a:rPr>
              <a:t>q</a:t>
            </a:r>
            <a:endParaRPr lang="en-US" altLang="en-US" sz="20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0D270CB-49D9-424B-817F-49D27ABC0615}"/>
              </a:ext>
            </a:extLst>
          </p:cNvPr>
          <p:cNvCxnSpPr>
            <a:cxnSpLocks/>
          </p:cNvCxnSpPr>
          <p:nvPr/>
        </p:nvCxnSpPr>
        <p:spPr>
          <a:xfrm>
            <a:off x="9834066" y="2966253"/>
            <a:ext cx="663279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Box 6">
            <a:extLst>
              <a:ext uri="{FF2B5EF4-FFF2-40B4-BE49-F238E27FC236}">
                <a16:creationId xmlns:a16="http://schemas.microsoft.com/office/drawing/2014/main" id="{C8DC5900-94C7-6F48-8828-B45425866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667" y="3068800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(2)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36938DFB-B415-7740-8021-9FA7F9D0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127" y="4012914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(3)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9E91E4-F488-2C4C-AD00-96B56BAC896C}"/>
              </a:ext>
            </a:extLst>
          </p:cNvPr>
          <p:cNvCxnSpPr>
            <a:cxnSpLocks/>
          </p:cNvCxnSpPr>
          <p:nvPr/>
        </p:nvCxnSpPr>
        <p:spPr>
          <a:xfrm flipV="1">
            <a:off x="11004803" y="2131169"/>
            <a:ext cx="375968" cy="56752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6">
            <a:extLst>
              <a:ext uri="{FF2B5EF4-FFF2-40B4-BE49-F238E27FC236}">
                <a16:creationId xmlns:a16="http://schemas.microsoft.com/office/drawing/2014/main" id="{564BFA8D-760B-FD4A-B312-206A2CA86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04" y="1873335"/>
            <a:ext cx="13593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(3)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1A632-B89F-F0D1-85AC-4FA7C771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20" y="2209050"/>
            <a:ext cx="5234751" cy="448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C51B3-C2D0-8B18-3F61-01EC20486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514" y="2940307"/>
            <a:ext cx="3911019" cy="692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59FF37-D71F-3320-783F-AFF6A4C11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522" y="3881275"/>
            <a:ext cx="6429419" cy="90522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2566069-F462-1387-7081-F4E381884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54" y="4522379"/>
            <a:ext cx="6775246" cy="47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585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/>
      <p:bldP spid="29" grpId="0"/>
      <p:bldP spid="33" grpId="0"/>
      <p:bldP spid="37" grpId="0"/>
      <p:bldP spid="39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Logarithmic utility: model solution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29</a:t>
            </a:fld>
            <a:endParaRPr lang="en-US" altLang="en-US" sz="1400" b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2566069-F462-1387-7081-F4E381884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08" y="1221895"/>
            <a:ext cx="7475308" cy="51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85240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Asset pricing: implications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323" y="1978702"/>
            <a:ext cx="9833547" cy="4498298"/>
          </a:xfrm>
        </p:spPr>
        <p:txBody>
          <a:bodyPr>
            <a:noAutofit/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Asset allocation: </a:t>
            </a:r>
          </a:p>
          <a:p>
            <a:pPr marL="0" indent="0">
              <a:buNone/>
            </a:pPr>
            <a:r>
              <a:rPr lang="en-US" altLang="en-US" sz="36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dirty="0">
                <a:ea typeface="ＭＳ Ｐゴシック" panose="020B0600070205080204" pitchFamily="34" charset="-128"/>
              </a:rPr>
              <a:t>if agent 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holds </a:t>
            </a:r>
            <a:r>
              <a:rPr lang="en-US" altLang="en-US" sz="36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&gt; 0</a:t>
            </a:r>
            <a:r>
              <a:rPr lang="en-US" altLang="en-US" dirty="0">
                <a:ea typeface="ＭＳ Ｐゴシック" panose="020B0600070205080204" pitchFamily="34" charset="-128"/>
              </a:rPr>
              <a:t> of asset 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Evolution of wealth and 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</a:t>
            </a:fld>
            <a:endParaRPr lang="en-US" altLang="en-US" sz="1400" b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345C3-15D0-4B45-91B9-06AE0765C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112" y="1355050"/>
            <a:ext cx="2733805" cy="50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93217-4902-C14C-8790-49DA921E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810" y="1308001"/>
            <a:ext cx="3309733" cy="656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E01E3-6218-2F70-0BEF-D0A621156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911" y="2985556"/>
            <a:ext cx="3077377" cy="3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588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Model from exercise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352501"/>
            <a:ext cx="9144000" cy="536897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Households + experts,  a =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a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Capital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Log utility (consumption =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ρ</a:t>
            </a:r>
            <a:r>
              <a:rPr lang="en-US" altLang="en-US" sz="2400" dirty="0">
                <a:ea typeface="ＭＳ Ｐゴシック" panose="020B0600070205080204" pitchFamily="34" charset="-128"/>
              </a:rPr>
              <a:t> ・ wealth)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Households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Experts 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Risk </a:t>
            </a:r>
            <a:r>
              <a:rPr lang="en-US" altLang="en-US" sz="24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dZ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is tradable (price of risk </a:t>
            </a:r>
            <a:r>
              <a:rPr lang="en-US" altLang="en-US" sz="24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ς</a:t>
            </a:r>
            <a:r>
              <a:rPr lang="en-US" altLang="en-US" sz="2400" baseline="-25000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30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11146-739A-334B-BCF7-292A274C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744" y="2345634"/>
            <a:ext cx="5096730" cy="87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2BED5-AE51-994D-91D0-DFE8F2C6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51" y="4109939"/>
            <a:ext cx="2700131" cy="80003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85B4C36-5FDC-BA43-ABAB-94D0F3DD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784" y="2478944"/>
            <a:ext cx="1359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0" dirty="0" err="1">
                <a:solidFill>
                  <a:srgbClr val="C00000"/>
                </a:solidFill>
                <a:latin typeface="Corbel" panose="020B0503020204020204" pitchFamily="34" charset="0"/>
              </a:rPr>
              <a:t>ϕ</a:t>
            </a:r>
            <a:endParaRPr lang="en-US" altLang="en-US" sz="2400" b="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0326EC-9A92-7F45-B287-721FD27DD2A5}"/>
              </a:ext>
            </a:extLst>
          </p:cNvPr>
          <p:cNvCxnSpPr>
            <a:cxnSpLocks/>
          </p:cNvCxnSpPr>
          <p:nvPr/>
        </p:nvCxnSpPr>
        <p:spPr>
          <a:xfrm>
            <a:off x="4799136" y="1716581"/>
            <a:ext cx="2594845" cy="91961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1B7C6B-2D2D-B6AF-3F0A-C16641CE6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43" y="5286838"/>
            <a:ext cx="2625585" cy="87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507B1-A86E-CC43-383D-D17C2B21C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42" y="5225154"/>
            <a:ext cx="3038958" cy="88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37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Solution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412031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Capital allocation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31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100D9-100A-A35F-44C1-19050D9DF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6" y="1366841"/>
            <a:ext cx="2170911" cy="479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C8443-2C32-9783-26A9-1A996FBA9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96" y="1973325"/>
            <a:ext cx="2741920" cy="750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0A4D0-D6C6-7997-1FBE-A927852F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675" y="3814204"/>
            <a:ext cx="12828221" cy="2731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D8A3-5452-C593-D6D3-A4281294C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00" y="2988886"/>
            <a:ext cx="6654132" cy="6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8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Today: add money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352501"/>
            <a:ext cx="9144000" cy="5368973"/>
          </a:xfrm>
        </p:spPr>
        <p:txBody>
          <a:bodyPr>
            <a:no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Households + experts,  a = </a:t>
            </a:r>
            <a:r>
              <a:rPr lang="en-US" altLang="en-US" sz="2400" u="sng" dirty="0">
                <a:ea typeface="ＭＳ Ｐゴシック" panose="020B0600070205080204" pitchFamily="34" charset="-128"/>
              </a:rPr>
              <a:t>a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Capital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Log utility (consumption =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ρ</a:t>
            </a:r>
            <a:r>
              <a:rPr lang="en-US" altLang="en-US" sz="2400" dirty="0">
                <a:ea typeface="ＭＳ Ｐゴシック" panose="020B0600070205080204" pitchFamily="34" charset="-128"/>
              </a:rPr>
              <a:t> ・ wealth)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Households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Experts </a:t>
            </a: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Risk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dZ</a:t>
            </a:r>
            <a:r>
              <a:rPr lang="en-US" altLang="en-US" sz="2400" dirty="0">
                <a:ea typeface="ＭＳ Ｐゴシック" panose="020B0600070205080204" pitchFamily="34" charset="-128"/>
              </a:rPr>
              <a:t> is tradable (price of risk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ς</a:t>
            </a:r>
            <a:r>
              <a:rPr lang="en-US" altLang="en-US" sz="2400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ea typeface="ＭＳ Ｐゴシック" panose="020B0600070205080204" pitchFamily="34" charset="-128"/>
              </a:rPr>
              <a:t>)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32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11146-739A-334B-BCF7-292A274C9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744" y="2345634"/>
            <a:ext cx="5096730" cy="87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2BED5-AE51-994D-91D0-DFE8F2C6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51" y="4109939"/>
            <a:ext cx="2700131" cy="80003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85B4C36-5FDC-BA43-ABAB-94D0F3DD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784" y="2478944"/>
            <a:ext cx="1359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0" dirty="0" err="1">
                <a:latin typeface="Corbel" panose="020B0503020204020204" pitchFamily="34" charset="0"/>
              </a:rPr>
              <a:t>ϕ</a:t>
            </a:r>
            <a:endParaRPr lang="en-US" altLang="en-US" sz="2400" b="0" dirty="0">
              <a:latin typeface="Corbel" panose="020B0503020204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0326EC-9A92-7F45-B287-721FD27DD2A5}"/>
              </a:ext>
            </a:extLst>
          </p:cNvPr>
          <p:cNvCxnSpPr>
            <a:cxnSpLocks/>
          </p:cNvCxnSpPr>
          <p:nvPr/>
        </p:nvCxnSpPr>
        <p:spPr>
          <a:xfrm>
            <a:off x="4799136" y="1716581"/>
            <a:ext cx="2594845" cy="9196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ED5A32-9979-E7C5-4E12-02A58138E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743" y="5286838"/>
            <a:ext cx="2625585" cy="875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0E965-E1E5-F0B2-A2F5-656BFEE54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42" y="5225154"/>
            <a:ext cx="3038958" cy="888752"/>
          </a:xfrm>
          <a:prstGeom prst="rect">
            <a:avLst/>
          </a:prstGeom>
        </p:spPr>
      </p:pic>
      <p:sp>
        <p:nvSpPr>
          <p:cNvPr id="7" name="TextBox 31">
            <a:extLst>
              <a:ext uri="{FF2B5EF4-FFF2-40B4-BE49-F238E27FC236}">
                <a16:creationId xmlns:a16="http://schemas.microsoft.com/office/drawing/2014/main" id="{5D25CB78-0E61-0853-29CA-4785B14E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1313974"/>
            <a:ext cx="53901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</a:rPr>
              <a:t>suppose individuals hold a portfolio of money and capital (+ hedge on risk </a:t>
            </a:r>
            <a:r>
              <a:rPr lang="en-US" altLang="en-US" sz="2000" b="0" dirty="0" err="1">
                <a:solidFill>
                  <a:srgbClr val="C00000"/>
                </a:solidFill>
              </a:rPr>
              <a:t>dZ</a:t>
            </a:r>
            <a:r>
              <a:rPr lang="en-US" altLang="en-US" sz="2000" b="0" dirty="0">
                <a:solidFill>
                  <a:srgbClr val="C00000"/>
                </a:solidFill>
              </a:rPr>
              <a:t>)</a:t>
            </a:r>
          </a:p>
          <a:p>
            <a:pPr algn="ctr" eaLnBrk="1" hangingPunct="1"/>
            <a:r>
              <a:rPr lang="en-US" altLang="en-US" sz="2000" b="0" dirty="0">
                <a:solidFill>
                  <a:srgbClr val="0432FF"/>
                </a:solidFill>
              </a:rPr>
              <a:t>money has portfolio weight </a:t>
            </a:r>
            <a:r>
              <a:rPr lang="en-US" altLang="en-US" sz="2000" b="0" dirty="0" err="1">
                <a:solidFill>
                  <a:srgbClr val="0432FF"/>
                </a:solidFill>
              </a:rPr>
              <a:t>θ</a:t>
            </a:r>
            <a:r>
              <a:rPr lang="en-US" altLang="en-US" sz="2000" b="0" baseline="-25000" dirty="0" err="1">
                <a:solidFill>
                  <a:srgbClr val="0432FF"/>
                </a:solidFill>
              </a:rPr>
              <a:t>t</a:t>
            </a:r>
            <a:endParaRPr lang="en-US" altLang="en-US" sz="2000" b="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63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Aggregate risk (from yesterday)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9079606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experts: MU = </a:t>
            </a:r>
            <a:r>
              <a:rPr lang="en-US" altLang="en-US" dirty="0" err="1">
                <a:ea typeface="ＭＳ Ｐゴシック" panose="020B0600070205080204" pitchFamily="34" charset="-128"/>
              </a:rPr>
              <a:t>ζ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dirty="0" err="1">
                <a:ea typeface="ＭＳ Ｐゴシック" panose="020B0600070205080204" pitchFamily="34" charset="-128"/>
              </a:rPr>
              <a:t>c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volatility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c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Price of risk = - volatility of MU,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for E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 </a:t>
            </a:r>
            <a:r>
              <a:rPr lang="en-US" altLang="en-US" dirty="0">
                <a:ea typeface="ＭＳ Ｐゴシック" panose="020B0600070205080204" pitchFamily="34" charset="-128"/>
              </a:rPr>
              <a:t>for 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Both must equal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since aggregate risk is tradable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) + (1 -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dirty="0">
                <a:ea typeface="ＭＳ Ｐゴシック" panose="020B0600070205080204" pitchFamily="34" charset="-128"/>
              </a:rPr>
              <a:t>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Question 1:  </a:t>
            </a:r>
            <a:r>
              <a:rPr lang="en-US" altLang="en-US" dirty="0">
                <a:ea typeface="ＭＳ Ｐゴシック" panose="020B0600070205080204" pitchFamily="34" charset="-128"/>
              </a:rPr>
              <a:t>Does anything change if agents can hold money and capital?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A. Yes			B. No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33</a:t>
            </a:fld>
            <a:endParaRPr lang="en-US" altLang="en-US" sz="1400" b="0"/>
          </a:p>
        </p:txBody>
      </p:sp>
    </p:spTree>
    <p:extLst>
      <p:ext uri="{BB962C8B-B14F-4D97-AF65-F5344CB8AC3E}">
        <p14:creationId xmlns:p14="http://schemas.microsoft.com/office/powerpoint/2010/main" val="398248353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Aggregate risk (from yesterday)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9079606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experts: MU = </a:t>
            </a:r>
            <a:r>
              <a:rPr lang="en-US" altLang="en-US" dirty="0" err="1">
                <a:ea typeface="ＭＳ Ｐゴシック" panose="020B0600070205080204" pitchFamily="34" charset="-128"/>
              </a:rPr>
              <a:t>ζ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dirty="0" err="1">
                <a:ea typeface="ＭＳ Ｐゴシック" panose="020B0600070205080204" pitchFamily="34" charset="-128"/>
              </a:rPr>
              <a:t>c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volatility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c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Price of risk = - volatility of MU,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for E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 </a:t>
            </a:r>
            <a:r>
              <a:rPr lang="en-US" altLang="en-US" dirty="0">
                <a:ea typeface="ＭＳ Ｐゴシック" panose="020B0600070205080204" pitchFamily="34" charset="-128"/>
              </a:rPr>
              <a:t>for 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Both must equal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since aggregate risk is tradable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) + (1 -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W</a:t>
            </a:r>
            <a:r>
              <a:rPr lang="en-US" altLang="en-US" dirty="0">
                <a:ea typeface="ＭＳ Ｐゴシック" panose="020B0600070205080204" pitchFamily="34" charset="-128"/>
              </a:rPr>
              <a:t> - </a:t>
            </a:r>
            <a:r>
              <a:rPr lang="en-US" altLang="en-US" dirty="0" err="1">
                <a:ea typeface="ＭＳ Ｐゴシック" panose="020B0600070205080204" pitchFamily="34" charset="-128"/>
              </a:rPr>
              <a:t>ησ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Question 1:  </a:t>
            </a:r>
            <a:r>
              <a:rPr lang="en-US" altLang="en-US" dirty="0">
                <a:ea typeface="ＭＳ Ｐゴシック" panose="020B0600070205080204" pitchFamily="34" charset="-128"/>
              </a:rPr>
              <a:t>Does anything change if agents can hold money and capital?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A. Yes			B. No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34</a:t>
            </a:fld>
            <a:endParaRPr lang="en-US" altLang="en-US" sz="1400" b="0"/>
          </a:p>
        </p:txBody>
      </p:sp>
    </p:spTree>
    <p:extLst>
      <p:ext uri="{BB962C8B-B14F-4D97-AF65-F5344CB8AC3E}">
        <p14:creationId xmlns:p14="http://schemas.microsoft.com/office/powerpoint/2010/main" val="89318646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2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35</a:t>
            </a:fld>
            <a:endParaRPr lang="en-US" altLang="en-US" sz="14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9C646-9EE7-02DE-5772-CC1D12A53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6" y="1504949"/>
            <a:ext cx="10803466" cy="40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601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3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36</a:t>
            </a:fld>
            <a:endParaRPr lang="en-US" altLang="en-US" sz="1400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B6E6F6-89DB-5540-B086-3486B987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2738438"/>
            <a:ext cx="8610600" cy="3738562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5A738-C8EE-E70D-8BE1-F60A5C09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5" y="1443038"/>
            <a:ext cx="10865476" cy="801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B38222-3C44-EA72-6D4D-F8492F90F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58" y="2679699"/>
            <a:ext cx="7928142" cy="25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5781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Question 3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37</a:t>
            </a:fld>
            <a:endParaRPr lang="en-US" altLang="en-US" sz="1400" b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B6E6F6-89DB-5540-B086-3486B987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2738438"/>
            <a:ext cx="8610600" cy="3738562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5A738-C8EE-E70D-8BE1-F60A5C09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95" y="1443038"/>
            <a:ext cx="10865476" cy="801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EEB13-2F00-3255-FFBA-69104BF4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58" y="2679699"/>
            <a:ext cx="7928142" cy="2528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60422-8B56-A383-4B89-4052057E2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5596877"/>
            <a:ext cx="8207210" cy="7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77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Recap: relative to yesterday’s setting without money 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687" y="1504950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Capital price: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Allocation: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capital</a:t>
            </a:r>
          </a:p>
          <a:p>
            <a:pPr marL="457200" lvl="1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aggregate risk: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=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 +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r>
              <a:rPr lang="en-US" altLang="en-US" dirty="0">
                <a:ea typeface="ＭＳ Ｐゴシック" panose="020B0600070205080204" pitchFamily="34" charset="-128"/>
              </a:rPr>
              <a:t>, 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u="sng" baseline="30000" dirty="0" err="1">
                <a:ea typeface="ＭＳ Ｐゴシック" panose="020B0600070205080204" pitchFamily="34" charset="-128"/>
              </a:rPr>
              <a:t>N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 </a:t>
            </a:r>
            <a:r>
              <a:rPr lang="en-US" altLang="en-US" dirty="0" err="1">
                <a:ea typeface="ＭＳ Ｐゴシック" panose="020B0600070205080204" pitchFamily="34" charset="-128"/>
              </a:rPr>
              <a:t>ς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=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W</a:t>
            </a:r>
            <a:r>
              <a:rPr lang="en-US" altLang="en-US" dirty="0"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ea typeface="ＭＳ Ｐゴシック" panose="020B0600070205080204" pitchFamily="34" charset="-128"/>
              </a:rPr>
              <a:t>ησ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ζ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price of / exposures to idiosyncratic risk are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How does this affect the evolution of wealth?  Previously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38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8FB92-F67D-E512-C861-E01955912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49" y="1501712"/>
            <a:ext cx="2170911" cy="479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2AF41-819F-9E05-9637-6F10741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473" y="1453585"/>
            <a:ext cx="3286611" cy="712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92D1D-360C-8552-F489-935FED5B8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800" y="2374175"/>
            <a:ext cx="2602844" cy="712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A112E-9B09-B045-2687-B4142CBE5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615" y="3995410"/>
            <a:ext cx="3950417" cy="433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4B7C3-CABC-81F0-A8B3-A5F7CE9FF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4653" y="4987264"/>
            <a:ext cx="7131659" cy="586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9B3EF7-7628-A2DE-6680-5D75A5396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257" y="5701105"/>
            <a:ext cx="7685827" cy="10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8352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L</a:t>
            </a:r>
            <a:r>
              <a:rPr lang="en-US" altLang="en-US" dirty="0">
                <a:ea typeface="ＭＳ Ｐゴシック" panose="020B0600070205080204" pitchFamily="34" charset="-128"/>
              </a:rPr>
              <a:t>aw of motion of </a:t>
            </a:r>
            <a:r>
              <a:rPr lang="en-US" altLang="en-US" dirty="0" err="1">
                <a:ea typeface="ＭＳ Ｐゴシック" panose="020B0600070205080204" pitchFamily="34" charset="-128"/>
              </a:rPr>
              <a:t>η</a:t>
            </a:r>
            <a:endParaRPr lang="en-US" altLang="en-US" dirty="0">
              <a:solidFill>
                <a:srgbClr val="6B626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39</a:t>
            </a:fld>
            <a:endParaRPr lang="en-US" altLang="en-US" sz="1400" b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D6A6F1-CEBD-7A49-B925-E96100628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0110" y="1603022"/>
            <a:ext cx="9559290" cy="4873978"/>
          </a:xfrm>
        </p:spPr>
        <p:txBody>
          <a:bodyPr>
            <a:noAutofit/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4660A-9974-0102-D926-EFDDFCF7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440" y="2155648"/>
            <a:ext cx="2741920" cy="750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B2DF3B-76F0-A57F-272D-9AAD4810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05" y="562434"/>
            <a:ext cx="6468339" cy="646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BEFEB4-E603-2673-1533-8FE06914A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74" y="2151340"/>
            <a:ext cx="7667228" cy="670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C53AC6-C715-1400-407F-9EE9B5D80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373" y="3233562"/>
            <a:ext cx="9559289" cy="1165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CBE64-206D-AFCE-B6F8-3967BBD83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599" y="4779489"/>
            <a:ext cx="9215825" cy="9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427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Example: valuation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603022"/>
            <a:ext cx="8610600" cy="487397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Representative agent, CRRA utility, so </a:t>
            </a:r>
            <a:r>
              <a:rPr lang="en-US" altLang="en-US" dirty="0" err="1">
                <a:ea typeface="ＭＳ Ｐゴシック" panose="020B0600070205080204" pitchFamily="34" charset="-128"/>
              </a:rPr>
              <a:t>ξ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= e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ρt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c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-γ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Single asset with divided D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dirty="0">
                <a:ea typeface="ＭＳ Ｐゴシック" panose="020B0600070205080204" pitchFamily="34" charset="-128"/>
              </a:rPr>
              <a:t>, exp. growth g, volatility </a:t>
            </a:r>
            <a:r>
              <a:rPr lang="en-US" altLang="en-US" dirty="0" err="1">
                <a:ea typeface="ＭＳ Ｐゴシック" panose="020B0600070205080204" pitchFamily="34" charset="-128"/>
              </a:rPr>
              <a:t>σ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Find asset price and risk-free rate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</a:t>
            </a:fld>
            <a:endParaRPr lang="en-US" altLang="en-US" sz="1400" b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6E81681D-2891-BE04-8125-58C5C4B09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0164" y="5680507"/>
            <a:ext cx="28714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Note: </a:t>
            </a:r>
            <a:r>
              <a:rPr lang="en-US" altLang="en-US" sz="2000" b="0" dirty="0">
                <a:solidFill>
                  <a:srgbClr val="FF0000"/>
                </a:solidFill>
              </a:rPr>
              <a:t>if </a:t>
            </a:r>
            <a:r>
              <a:rPr lang="en-US" altLang="en-US" sz="2000" b="0" dirty="0" err="1">
                <a:solidFill>
                  <a:srgbClr val="FF0000"/>
                </a:solidFill>
              </a:rPr>
              <a:t>γ</a:t>
            </a:r>
            <a:r>
              <a:rPr lang="en-US" altLang="en-US" sz="2000" b="0" dirty="0">
                <a:solidFill>
                  <a:srgbClr val="FF0000"/>
                </a:solidFill>
              </a:rPr>
              <a:t> = 1, D</a:t>
            </a:r>
            <a:r>
              <a:rPr lang="en-US" altLang="en-US" sz="2000" b="0" baseline="-25000" dirty="0">
                <a:solidFill>
                  <a:srgbClr val="FF0000"/>
                </a:solidFill>
              </a:rPr>
              <a:t>t</a:t>
            </a:r>
            <a:r>
              <a:rPr lang="en-US" altLang="en-US" sz="2000" b="0" dirty="0">
                <a:solidFill>
                  <a:srgbClr val="FF0000"/>
                </a:solidFill>
              </a:rPr>
              <a:t>/q</a:t>
            </a:r>
            <a:r>
              <a:rPr lang="en-US" altLang="en-US" sz="2000" b="0" baseline="-25000" dirty="0">
                <a:solidFill>
                  <a:srgbClr val="FF0000"/>
                </a:solidFill>
              </a:rPr>
              <a:t>t</a:t>
            </a:r>
            <a:r>
              <a:rPr lang="en-US" altLang="en-US" sz="2000" b="0" dirty="0">
                <a:solidFill>
                  <a:srgbClr val="FF0000"/>
                </a:solidFill>
              </a:rPr>
              <a:t>= </a:t>
            </a:r>
            <a:r>
              <a:rPr lang="en-US" altLang="en-US" sz="2000" b="0" dirty="0" err="1">
                <a:solidFill>
                  <a:srgbClr val="FF0000"/>
                </a:solidFill>
              </a:rPr>
              <a:t>ρ</a:t>
            </a:r>
            <a:endParaRPr lang="en-US" altLang="en-US" sz="2000" baseline="-25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C58CF-8BF0-2AF0-5298-414D9D7E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17" y="3413164"/>
            <a:ext cx="3848468" cy="726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E4575-C726-EBA7-32D0-7BDC4499F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58" y="3350931"/>
            <a:ext cx="5790146" cy="1068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954B0-1D5F-EA0E-062F-EA702375E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16" y="4650146"/>
            <a:ext cx="8049367" cy="754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D375E-497F-545F-520C-21411B1B1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218" y="5591790"/>
            <a:ext cx="4358999" cy="6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Money valuation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323" y="1404461"/>
            <a:ext cx="9833547" cy="50725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What is </a:t>
            </a:r>
            <a:r>
              <a:rPr lang="en-US" altLang="en-US" dirty="0" err="1">
                <a:ea typeface="ＭＳ Ｐゴシック" panose="020B0600070205080204" pitchFamily="34" charset="-128"/>
              </a:rPr>
              <a:t>θ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 in this model? 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Again, use asset pricing</a:t>
            </a:r>
          </a:p>
          <a:p>
            <a:pPr>
              <a:buFont typeface="Symbol" pitchFamily="2" charset="2"/>
              <a:buChar char="&quot;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with asset A, total portfolio; asset B, money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Then take weighted average across agents (online lectures)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40</a:t>
            </a:fld>
            <a:endParaRPr lang="en-US" altLang="en-US" sz="1400" b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2FC3F5-FB03-EB47-89B1-C54D8D05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792" y="2445980"/>
            <a:ext cx="5252712" cy="9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199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D9F22E78-36A1-074F-9C14-41726B479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990000"/>
                </a:solidFill>
                <a:ea typeface="ＭＳ Ｐゴシック" panose="020B0600070205080204" pitchFamily="34" charset="-128"/>
              </a:rPr>
              <a:t>Online lectures: Money valuation equation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5C106440-EA25-8144-AED3-8032727227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799" y="1905000"/>
            <a:ext cx="9638675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Add across agents with weights </a:t>
            </a:r>
            <a:r>
              <a:rPr lang="en-US" altLang="en-US" sz="2400" dirty="0" err="1">
                <a:solidFill>
                  <a:srgbClr val="000099"/>
                </a:solidFill>
                <a:ea typeface="ＭＳ Ｐゴシック" panose="020B0600070205080204" pitchFamily="34" charset="-128"/>
              </a:rPr>
              <a:t>η</a:t>
            </a:r>
            <a:r>
              <a:rPr lang="en-US" altLang="en-US" sz="2400" baseline="30000" dirty="0" err="1">
                <a:solidFill>
                  <a:srgbClr val="000099"/>
                </a:solidFill>
                <a:ea typeface="ＭＳ Ｐゴシック" panose="020B0600070205080204" pitchFamily="34" charset="-128"/>
              </a:rPr>
              <a:t>i</a:t>
            </a: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Backward equation (future idiosyncratic risk exposure determines </a:t>
            </a:r>
            <a:r>
              <a:rPr lang="en-US" altLang="en-US" sz="2400" dirty="0" err="1">
                <a:solidFill>
                  <a:srgbClr val="000099"/>
                </a:solidFill>
                <a:ea typeface="ＭＳ Ｐゴシック" panose="020B0600070205080204" pitchFamily="34" charset="-128"/>
              </a:rPr>
              <a:t>θ</a:t>
            </a:r>
            <a:r>
              <a:rPr lang="en-US" altLang="en-US" sz="2400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 and the value of money today)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If everyone is identical 				   , which gives </a:t>
            </a:r>
            <a:r>
              <a:rPr lang="en-US" altLang="en-US" sz="2400" dirty="0" err="1">
                <a:solidFill>
                  <a:srgbClr val="000099"/>
                </a:solidFill>
                <a:ea typeface="ＭＳ Ｐゴシック" panose="020B0600070205080204" pitchFamily="34" charset="-128"/>
              </a:rPr>
              <a:t>θ</a:t>
            </a:r>
            <a:r>
              <a:rPr lang="en-US" altLang="en-US" sz="2400" dirty="0">
                <a:solidFill>
                  <a:srgbClr val="000099"/>
                </a:solidFill>
                <a:ea typeface="ＭＳ Ｐゴシック" panose="020B0600070205080204" pitchFamily="34" charset="-128"/>
              </a:rPr>
              <a:t> in closed form (increasing in idiosyncratic risk of capital)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rgbClr val="000099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B281FDBA-609C-A44D-99C3-0B6FB7D3B8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1143000"/>
          <a:ext cx="5183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5200" imgH="241300" progId="Equation.3">
                  <p:embed/>
                </p:oleObj>
              </mc:Choice>
              <mc:Fallback>
                <p:oleObj name="Equation" r:id="rId3" imgW="2235200" imgH="241300" progId="Equation.3">
                  <p:embed/>
                  <p:pic>
                    <p:nvPicPr>
                      <p:cNvPr id="49155" name="Object 2">
                        <a:extLst>
                          <a:ext uri="{FF2B5EF4-FFF2-40B4-BE49-F238E27FC236}">
                            <a16:creationId xmlns:a16="http://schemas.microsoft.com/office/drawing/2014/main" id="{B281FDBA-609C-A44D-99C3-0B6FB7D3B8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143000"/>
                        <a:ext cx="51831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2">
            <a:extLst>
              <a:ext uri="{FF2B5EF4-FFF2-40B4-BE49-F238E27FC236}">
                <a16:creationId xmlns:a16="http://schemas.microsoft.com/office/drawing/2014/main" id="{E86575AE-1C4A-344E-BAA6-C930AA7C8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479676"/>
          <a:ext cx="818515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71900" imgH="368300" progId="Equation.3">
                  <p:embed/>
                </p:oleObj>
              </mc:Choice>
              <mc:Fallback>
                <p:oleObj name="Equation" r:id="rId5" imgW="3771900" imgH="368300" progId="Equation.3">
                  <p:embed/>
                  <p:pic>
                    <p:nvPicPr>
                      <p:cNvPr id="49156" name="Object 2">
                        <a:extLst>
                          <a:ext uri="{FF2B5EF4-FFF2-40B4-BE49-F238E27FC236}">
                            <a16:creationId xmlns:a16="http://schemas.microsoft.com/office/drawing/2014/main" id="{E86575AE-1C4A-344E-BAA6-C930AA7C8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479676"/>
                        <a:ext cx="818515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157" name="Straight Arrow Connector 10">
            <a:extLst>
              <a:ext uri="{FF2B5EF4-FFF2-40B4-BE49-F238E27FC236}">
                <a16:creationId xmlns:a16="http://schemas.microsoft.com/office/drawing/2014/main" id="{18C8D35F-CAD3-A548-96C7-49D089E0FD9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81200" y="2438400"/>
            <a:ext cx="1066800" cy="762000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58" name="Straight Arrow Connector 10">
            <a:extLst>
              <a:ext uri="{FF2B5EF4-FFF2-40B4-BE49-F238E27FC236}">
                <a16:creationId xmlns:a16="http://schemas.microsoft.com/office/drawing/2014/main" id="{2A1385E3-420B-394D-AD5E-1F5266F157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86600" y="2438400"/>
            <a:ext cx="1066800" cy="762000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9159" name="Object 2">
            <a:extLst>
              <a:ext uri="{FF2B5EF4-FFF2-40B4-BE49-F238E27FC236}">
                <a16:creationId xmlns:a16="http://schemas.microsoft.com/office/drawing/2014/main" id="{FC6225DF-C0CA-354F-BC68-273B4587F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41513" y="3422651"/>
          <a:ext cx="824071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797300" imgH="444500" progId="Equation.3">
                  <p:embed/>
                </p:oleObj>
              </mc:Choice>
              <mc:Fallback>
                <p:oleObj name="Equation" r:id="rId7" imgW="3797300" imgH="444500" progId="Equation.3">
                  <p:embed/>
                  <p:pic>
                    <p:nvPicPr>
                      <p:cNvPr id="49159" name="Object 2">
                        <a:extLst>
                          <a:ext uri="{FF2B5EF4-FFF2-40B4-BE49-F238E27FC236}">
                            <a16:creationId xmlns:a16="http://schemas.microsoft.com/office/drawing/2014/main" id="{FC6225DF-C0CA-354F-BC68-273B4587FE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1513" y="3422651"/>
                        <a:ext cx="8240712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0" name="Object 2">
            <a:extLst>
              <a:ext uri="{FF2B5EF4-FFF2-40B4-BE49-F238E27FC236}">
                <a16:creationId xmlns:a16="http://schemas.microsoft.com/office/drawing/2014/main" id="{4C78CD53-5F5F-D14E-B5A1-AACC07967D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66676" y="5062821"/>
          <a:ext cx="3403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01800" imgH="228600" progId="Equation.3">
                  <p:embed/>
                </p:oleObj>
              </mc:Choice>
              <mc:Fallback>
                <p:oleObj name="Equation" r:id="rId9" imgW="1701800" imgH="228600" progId="Equation.3">
                  <p:embed/>
                  <p:pic>
                    <p:nvPicPr>
                      <p:cNvPr id="49160" name="Object 2">
                        <a:extLst>
                          <a:ext uri="{FF2B5EF4-FFF2-40B4-BE49-F238E27FC236}">
                            <a16:creationId xmlns:a16="http://schemas.microsoft.com/office/drawing/2014/main" id="{4C78CD53-5F5F-D14E-B5A1-AACC07967D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6676" y="5062821"/>
                        <a:ext cx="3403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7811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C142A85-6E09-B64C-9110-F9EBD2D0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990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Money valuation</a:t>
            </a:r>
            <a:endParaRPr lang="en-US" altLang="en-US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4DBCB2CC-0C75-834D-8150-2FB842C8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C0644E-D818-0642-BADD-4B36DBA8DFB8}" type="slidenum">
              <a:rPr lang="en-US" altLang="en-US" sz="1400" b="0"/>
              <a:pPr eaLnBrk="1" hangingPunct="1"/>
              <a:t>42</a:t>
            </a:fld>
            <a:endParaRPr lang="en-US" altLang="en-US" sz="1400" b="0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6A1B1D3-B1BF-9641-9CC1-C89F53F80442}"/>
              </a:ext>
            </a:extLst>
          </p:cNvPr>
          <p:cNvSpPr txBox="1">
            <a:spLocks/>
          </p:cNvSpPr>
          <p:nvPr/>
        </p:nvSpPr>
        <p:spPr bwMode="auto">
          <a:xfrm>
            <a:off x="-89848" y="2698092"/>
            <a:ext cx="1986626" cy="39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 dirty="0"/>
              <a:t>experts</a:t>
            </a:r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 dirty="0"/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4FE91E1C-C38B-E34F-9532-8468F4D44347}"/>
              </a:ext>
            </a:extLst>
          </p:cNvPr>
          <p:cNvSpPr txBox="1">
            <a:spLocks/>
          </p:cNvSpPr>
          <p:nvPr/>
        </p:nvSpPr>
        <p:spPr bwMode="auto">
          <a:xfrm>
            <a:off x="-593562" y="3466840"/>
            <a:ext cx="2556931" cy="73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 dirty="0"/>
              <a:t>households</a:t>
            </a:r>
          </a:p>
          <a:p>
            <a:pPr lvl="2" algn="ctr">
              <a:lnSpc>
                <a:spcPct val="70000"/>
              </a:lnSpc>
              <a:spcBef>
                <a:spcPct val="20000"/>
              </a:spcBef>
            </a:pPr>
            <a:endParaRPr lang="en-US" altLang="en-US" sz="2000" b="0" dirty="0"/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0" dirty="0"/>
              <a:t> 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 dirty="0"/>
          </a:p>
        </p:txBody>
      </p:sp>
      <p:sp>
        <p:nvSpPr>
          <p:cNvPr id="22543" name="Rectangle 16">
            <a:extLst>
              <a:ext uri="{FF2B5EF4-FFF2-40B4-BE49-F238E27FC236}">
                <a16:creationId xmlns:a16="http://schemas.microsoft.com/office/drawing/2014/main" id="{AC2C3465-3CA0-D940-9DC0-6EA4B4F5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823" y="4808967"/>
            <a:ext cx="1083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/>
              <a:t>Use:						then take weighted average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39796-26A7-2F09-0D1B-C132175764A9}"/>
              </a:ext>
            </a:extLst>
          </p:cNvPr>
          <p:cNvSpPr txBox="1"/>
          <p:nvPr/>
        </p:nvSpPr>
        <p:spPr>
          <a:xfrm>
            <a:off x="2719137" y="1605735"/>
            <a:ext cx="236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asset A, total portfolio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07F54-A85C-1D79-3E9D-801427E6E7E5}"/>
              </a:ext>
            </a:extLst>
          </p:cNvPr>
          <p:cNvSpPr txBox="1"/>
          <p:nvPr/>
        </p:nvSpPr>
        <p:spPr>
          <a:xfrm>
            <a:off x="1896778" y="2064221"/>
            <a:ext cx="236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expected return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31A11-D444-4E21-BD2F-2E2FBE04A44C}"/>
              </a:ext>
            </a:extLst>
          </p:cNvPr>
          <p:cNvSpPr txBox="1"/>
          <p:nvPr/>
        </p:nvSpPr>
        <p:spPr>
          <a:xfrm>
            <a:off x="3902242" y="2080263"/>
            <a:ext cx="236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risk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47635-466E-92AA-2D72-CBB38A39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15" y="2583840"/>
            <a:ext cx="862720" cy="396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A6DEC-6F28-BCB4-000E-4B9E7502B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121" y="3327759"/>
            <a:ext cx="915798" cy="4455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0596F-BA28-3E0E-2E72-A387CA374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605" y="3273995"/>
            <a:ext cx="3586725" cy="694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12CD1C-20BD-C7DC-FAD4-6D10820D0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605" y="2463259"/>
            <a:ext cx="3093550" cy="694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796C8-63D7-4AEE-CF37-01FBAF7A7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9017" y="4808570"/>
            <a:ext cx="3925234" cy="6746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A7F1272-A3E8-3B98-4467-5F519943E605}"/>
              </a:ext>
            </a:extLst>
          </p:cNvPr>
          <p:cNvSpPr txBox="1"/>
          <p:nvPr/>
        </p:nvSpPr>
        <p:spPr>
          <a:xfrm>
            <a:off x="7615990" y="2033248"/>
            <a:ext cx="236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ＭＳ Ｐゴシック" panose="020B0600070205080204" pitchFamily="34" charset="-128"/>
              </a:rPr>
              <a:t>price of aggregate risk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E1204E-66D2-1B11-D80A-0D14635EA202}"/>
              </a:ext>
            </a:extLst>
          </p:cNvPr>
          <p:cNvSpPr txBox="1"/>
          <p:nvPr/>
        </p:nvSpPr>
        <p:spPr>
          <a:xfrm>
            <a:off x="10295222" y="2033248"/>
            <a:ext cx="2366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ＭＳ Ｐゴシック" panose="020B0600070205080204" pitchFamily="34" charset="-128"/>
              </a:rPr>
              <a:t>-”- idiosyncratic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B915F6-4E12-E158-19B5-FED210356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5696" y="2726177"/>
            <a:ext cx="1147115" cy="3910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FAFD0F5-06C8-E67D-4527-32D07E9507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6353" y="2485575"/>
            <a:ext cx="1506716" cy="6746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4EC884-3C18-6668-326F-43EC5501C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4234" y="3206321"/>
            <a:ext cx="1960024" cy="7127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722727-225A-A0AE-A4E4-81B4803F2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7355" y="3208922"/>
            <a:ext cx="1375880" cy="4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29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Money valuation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2239" y="3389731"/>
            <a:ext cx="9833547" cy="1070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Weighted average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with				and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obtain 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43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319E1-4CF4-8FAD-F40A-6602C46E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38" y="1380456"/>
            <a:ext cx="6349962" cy="87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E1483-E2FE-3627-0275-530211145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38" y="2401136"/>
            <a:ext cx="7074278" cy="877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ABE1D-B991-B709-25C3-A3C8580BA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276" y="4020286"/>
            <a:ext cx="9083186" cy="796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11BD6-E87B-25E1-7C6C-A3B92BA48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006" y="4914820"/>
            <a:ext cx="1958436" cy="432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94D14-5752-3250-569E-FF3E8FA22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7777" y="4914819"/>
            <a:ext cx="2708071" cy="43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005CB-B66A-4953-0892-DE91F97D2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3669" y="5828031"/>
            <a:ext cx="7142866" cy="796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0AED4-B971-84EB-9C8D-9F7678768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485" y="5807142"/>
            <a:ext cx="4418087" cy="76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98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4B5A8627-056E-AB49-874A-E852F9F6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9550"/>
            <a:ext cx="8229600" cy="10858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Solving for theta numerically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10CDC65-0EBC-924F-B910-5DA05386B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351" y="1439778"/>
            <a:ext cx="10328006" cy="5334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Equation 	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where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is a 2nd PDE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Solve numerically using solver for “valuation equations” of type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R(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V(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η,t</a:t>
            </a:r>
            <a:r>
              <a:rPr lang="en-US" altLang="en-US" sz="2400" dirty="0">
                <a:ea typeface="ＭＳ Ｐゴシック" panose="020B0600070205080204" pitchFamily="34" charset="-128"/>
              </a:rPr>
              <a:t>) = G(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+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V</a:t>
            </a:r>
            <a:r>
              <a:rPr lang="en-US" altLang="en-US" sz="2400" baseline="-250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η,t</a:t>
            </a:r>
            <a:r>
              <a:rPr lang="en-US" altLang="en-US" sz="2400" dirty="0">
                <a:ea typeface="ＭＳ Ｐゴシック" panose="020B0600070205080204" pitchFamily="34" charset="-128"/>
              </a:rPr>
              <a:t>) M(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+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V</a:t>
            </a:r>
            <a:r>
              <a:rPr lang="en-US" altLang="en-US" sz="2400" baseline="-25000" dirty="0" err="1">
                <a:ea typeface="ＭＳ Ｐゴシック" panose="020B0600070205080204" pitchFamily="34" charset="-128"/>
              </a:rPr>
              <a:t>ηη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η,t</a:t>
            </a:r>
            <a:r>
              <a:rPr lang="en-US" altLang="en-US" sz="2400" dirty="0">
                <a:ea typeface="ＭＳ Ｐゴシック" panose="020B0600070205080204" pitchFamily="34" charset="-128"/>
              </a:rPr>
              <a:t>) S(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+ V</a:t>
            </a:r>
            <a:r>
              <a:rPr lang="en-US" altLang="en-US" sz="2400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η,t</a:t>
            </a:r>
            <a:r>
              <a:rPr lang="en-US" altLang="en-US" sz="2400" dirty="0">
                <a:ea typeface="ＭＳ Ｐゴシック" panose="020B0600070205080204" pitchFamily="34" charset="-128"/>
              </a:rPr>
              <a:t>) 			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		</a:t>
            </a:r>
          </a:p>
          <a:p>
            <a:pPr marL="0" indent="0"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C1BDF-B2FF-61DC-E3E8-6FE3F380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77" y="2207131"/>
            <a:ext cx="8557137" cy="76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F09F55-8A53-2A66-86D0-5F61F3B5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927" y="3082413"/>
            <a:ext cx="9115212" cy="76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5ADAD-DAD4-670A-C8E4-E176C30E6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74" y="1317392"/>
            <a:ext cx="5037221" cy="6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5953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2806D2D1-8FF9-354A-A000-398C7283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Numerical procedure</a:t>
            </a:r>
            <a:endParaRPr lang="en-US" altLang="en-US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289AF842-AFED-134C-87E4-16A972FD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A3E714-8F16-E34D-90B1-6605187A3F2D}" type="slidenum">
              <a:rPr lang="en-US" altLang="en-US" sz="1400" b="0"/>
              <a:pPr eaLnBrk="1" hangingPunct="1"/>
              <a:t>45</a:t>
            </a:fld>
            <a:endParaRPr lang="en-US" altLang="en-US" sz="1400" b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DD279A-2454-7241-938C-51076DF8741A}"/>
              </a:ext>
            </a:extLst>
          </p:cNvPr>
          <p:cNvCxnSpPr>
            <a:cxnSpLocks/>
          </p:cNvCxnSpPr>
          <p:nvPr/>
        </p:nvCxnSpPr>
        <p:spPr>
          <a:xfrm>
            <a:off x="2402302" y="5715000"/>
            <a:ext cx="8962869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132" name="TextBox 11">
            <a:extLst>
              <a:ext uri="{FF2B5EF4-FFF2-40B4-BE49-F238E27FC236}">
                <a16:creationId xmlns:a16="http://schemas.microsoft.com/office/drawing/2014/main" id="{DCBD33B5-79DB-324C-B377-5C32ADB97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834" y="5824682"/>
            <a:ext cx="766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FF"/>
                </a:solidFill>
              </a:rPr>
              <a:t>time</a:t>
            </a:r>
            <a:endParaRPr lang="en-US" altLang="en-US" sz="2400" b="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FAD666-9ACB-B246-8EA5-1D9442896998}"/>
              </a:ext>
            </a:extLst>
          </p:cNvPr>
          <p:cNvCxnSpPr/>
          <p:nvPr/>
        </p:nvCxnSpPr>
        <p:spPr>
          <a:xfrm flipV="1">
            <a:off x="9701255" y="1295400"/>
            <a:ext cx="0" cy="4419600"/>
          </a:xfrm>
          <a:prstGeom prst="straightConnector1">
            <a:avLst/>
          </a:prstGeom>
          <a:ln>
            <a:prstDash val="lgDash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135" name="TextBox 11">
            <a:extLst>
              <a:ext uri="{FF2B5EF4-FFF2-40B4-BE49-F238E27FC236}">
                <a16:creationId xmlns:a16="http://schemas.microsoft.com/office/drawing/2014/main" id="{014CB185-FD4E-BC4D-A97B-40FCCE516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020" y="5893991"/>
            <a:ext cx="27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FF"/>
                </a:solidFill>
              </a:rPr>
              <a:t>t</a:t>
            </a:r>
            <a:endParaRPr lang="en-US" altLang="en-US" sz="2400" b="0" dirty="0"/>
          </a:p>
        </p:txBody>
      </p:sp>
      <p:sp>
        <p:nvSpPr>
          <p:cNvPr id="48136" name="TextBox 11">
            <a:extLst>
              <a:ext uri="{FF2B5EF4-FFF2-40B4-BE49-F238E27FC236}">
                <a16:creationId xmlns:a16="http://schemas.microsoft.com/office/drawing/2014/main" id="{7234B0FD-1B80-E14B-B933-DF9D80FD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429" y="5893242"/>
            <a:ext cx="7649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FF"/>
                </a:solidFill>
              </a:rPr>
              <a:t>t - </a:t>
            </a:r>
            <a:r>
              <a:rPr lang="en-US" altLang="en-US" sz="2400" b="0" dirty="0" err="1">
                <a:solidFill>
                  <a:srgbClr val="0000FF"/>
                </a:solidFill>
              </a:rPr>
              <a:t>ε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endParaRPr lang="en-US" altLang="en-US" sz="2400" b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996E68-A0E9-0147-8A5C-A8070F5ECC51}"/>
              </a:ext>
            </a:extLst>
          </p:cNvPr>
          <p:cNvCxnSpPr>
            <a:cxnSpLocks/>
          </p:cNvCxnSpPr>
          <p:nvPr/>
        </p:nvCxnSpPr>
        <p:spPr>
          <a:xfrm flipH="1">
            <a:off x="9322626" y="1760621"/>
            <a:ext cx="378629" cy="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80D75A-B18C-C643-A9C7-547A448C2E35}"/>
              </a:ext>
            </a:extLst>
          </p:cNvPr>
          <p:cNvCxnSpPr/>
          <p:nvPr/>
        </p:nvCxnSpPr>
        <p:spPr>
          <a:xfrm flipV="1">
            <a:off x="10433283" y="1295400"/>
            <a:ext cx="0" cy="4419600"/>
          </a:xfrm>
          <a:prstGeom prst="straightConnector1">
            <a:avLst/>
          </a:prstGeom>
          <a:ln>
            <a:prstDash val="lgDash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D23C2899-8A81-084C-BB5D-905C41FA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964" y="5758721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0" dirty="0">
                <a:solidFill>
                  <a:srgbClr val="0000FF"/>
                </a:solidFill>
              </a:rPr>
              <a:t>T</a:t>
            </a:r>
            <a:endParaRPr lang="en-US" altLang="en-US" sz="2400" b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0FB2668-C093-F640-9559-44236822F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540" y="1504950"/>
            <a:ext cx="5034317" cy="512445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Guess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θ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at time T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Compute the drift and volatility of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Solve backwards for new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θ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ea typeface="ＭＳ Ｐゴシック" panose="020B0600070205080204" pitchFamily="34" charset="-128"/>
              </a:rPr>
              <a:t>) at T-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ε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Continue until convergence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D2715-822E-D164-C8CC-C3249156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1" y="2472039"/>
            <a:ext cx="8211117" cy="73632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87A864-AE1F-1152-9297-D54A92B46343}"/>
              </a:ext>
            </a:extLst>
          </p:cNvPr>
          <p:cNvCxnSpPr/>
          <p:nvPr/>
        </p:nvCxnSpPr>
        <p:spPr>
          <a:xfrm flipV="1">
            <a:off x="9311280" y="1339121"/>
            <a:ext cx="0" cy="4419600"/>
          </a:xfrm>
          <a:prstGeom prst="straightConnector1">
            <a:avLst/>
          </a:prstGeom>
          <a:ln>
            <a:prstDash val="lgDash"/>
            <a:tailEnd type="non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0905EAC-100E-AFAF-834B-1722E3E57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02" y="3849711"/>
            <a:ext cx="8823055" cy="7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36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Computed solution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4323" y="1404461"/>
            <a:ext cx="9833547" cy="507253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46</a:t>
            </a:fld>
            <a:endParaRPr lang="en-US" altLang="en-US" sz="14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192C8-F160-6EE8-7B0B-6FE411A5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02235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643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Bonus question (answer)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8800" y="1347537"/>
            <a:ext cx="8610600" cy="4551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For yesterday’s exercise, under what conditions does the stationary density exist? 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Answer: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(You can also get a condition for today’s exercise)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47</a:t>
            </a:fld>
            <a:endParaRPr lang="en-US" altLang="en-US" sz="14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2313F-5DBE-245A-F6B7-44FE40DA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760" y="2770439"/>
            <a:ext cx="4891840" cy="9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2629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Wrap-up: </a:t>
            </a:r>
            <a:r>
              <a:rPr lang="en-US" altLang="en-US" b="1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tools</a:t>
            </a:r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 for models with frictions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687" y="1504950"/>
            <a:ext cx="9833547" cy="44982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Asset-pricing condition					useful for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Valuation (including money)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Asset allocation (under various assumptions on frictions)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Evolution of wealth and 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Also, 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endogenous risk, etc. (prices are functions of </a:t>
            </a:r>
            <a:r>
              <a:rPr lang="en-US" altLang="en-US" dirty="0" err="1">
                <a:solidFill>
                  <a:srgbClr val="0432FF"/>
                </a:solidFill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valuation equations (agents are forward-looking)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48</a:t>
            </a:fld>
            <a:endParaRPr lang="en-US" altLang="en-US" sz="14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94A89-DB5F-362A-C13D-2EB8636D6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85" y="1392458"/>
            <a:ext cx="3077377" cy="6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1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C142A85-6E09-B64C-9110-F9EBD2D0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9906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Example: </a:t>
            </a:r>
            <a:endParaRPr lang="en-US" altLang="en-US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4DBCB2CC-0C75-834D-8150-2FB842C8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C0644E-D818-0642-BADD-4B36DBA8DFB8}" type="slidenum">
              <a:rPr lang="en-US" altLang="en-US" sz="1400" b="0"/>
              <a:pPr eaLnBrk="1" hangingPunct="1"/>
              <a:t>5</a:t>
            </a:fld>
            <a:endParaRPr lang="en-US" altLang="en-US" sz="1400" b="0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6A1B1D3-B1BF-9641-9CC1-C89F53F80442}"/>
              </a:ext>
            </a:extLst>
          </p:cNvPr>
          <p:cNvSpPr txBox="1">
            <a:spLocks/>
          </p:cNvSpPr>
          <p:nvPr/>
        </p:nvSpPr>
        <p:spPr bwMode="auto">
          <a:xfrm>
            <a:off x="1420969" y="204142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/>
              <a:t>experts</a:t>
            </a:r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/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4FE91E1C-C38B-E34F-9532-8468F4D44347}"/>
              </a:ext>
            </a:extLst>
          </p:cNvPr>
          <p:cNvSpPr txBox="1">
            <a:spLocks/>
          </p:cNvSpPr>
          <p:nvPr/>
        </p:nvSpPr>
        <p:spPr bwMode="auto">
          <a:xfrm>
            <a:off x="5840569" y="204142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 dirty="0"/>
              <a:t>households</a:t>
            </a:r>
          </a:p>
          <a:p>
            <a:pPr lvl="2" algn="ctr">
              <a:lnSpc>
                <a:spcPct val="70000"/>
              </a:lnSpc>
              <a:spcBef>
                <a:spcPct val="20000"/>
              </a:spcBef>
            </a:pPr>
            <a:endParaRPr lang="en-US" altLang="en-US" sz="2000" b="0" dirty="0"/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0" dirty="0"/>
              <a:t> 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E8D3F-DD0E-CE4E-84AF-01A7A0677224}"/>
              </a:ext>
            </a:extLst>
          </p:cNvPr>
          <p:cNvSpPr/>
          <p:nvPr/>
        </p:nvSpPr>
        <p:spPr>
          <a:xfrm>
            <a:off x="21443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4" name="TextBox 31">
            <a:extLst>
              <a:ext uri="{FF2B5EF4-FFF2-40B4-BE49-F238E27FC236}">
                <a16:creationId xmlns:a16="http://schemas.microsoft.com/office/drawing/2014/main" id="{59EEF94A-DD47-D949-90BD-F74FA29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331" y="2419203"/>
            <a:ext cx="6214533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Output per unit of capital a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dirty="0"/>
              <a:t>log utility, discount rate </a:t>
            </a:r>
            <a:r>
              <a:rPr lang="en-US" altLang="en-US" sz="2000" b="0" dirty="0" err="1"/>
              <a:t>ρ</a:t>
            </a:r>
            <a:endParaRPr lang="en-US" altLang="en-US" sz="2000" b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2F6341-DF05-A74E-AAC8-3FA91C8975B9}"/>
              </a:ext>
            </a:extLst>
          </p:cNvPr>
          <p:cNvSpPr/>
          <p:nvPr/>
        </p:nvSpPr>
        <p:spPr>
          <a:xfrm>
            <a:off x="65639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6" name="TextBox 31">
            <a:extLst>
              <a:ext uri="{FF2B5EF4-FFF2-40B4-BE49-F238E27FC236}">
                <a16:creationId xmlns:a16="http://schemas.microsoft.com/office/drawing/2014/main" id="{62BECBBE-C6A2-264E-AF87-B2CD1583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132" y="2385288"/>
            <a:ext cx="35814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u="sng" dirty="0"/>
              <a:t>a</a:t>
            </a:r>
            <a:r>
              <a:rPr lang="en-US" altLang="en-US" sz="2000" b="0" dirty="0"/>
              <a:t>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,  </a:t>
            </a:r>
            <a:r>
              <a:rPr lang="en-US" altLang="en-US" sz="2000" b="0" u="sng" dirty="0">
                <a:sym typeface="Symbol" pitchFamily="2" charset="2"/>
              </a:rPr>
              <a:t>a</a:t>
            </a:r>
            <a:r>
              <a:rPr lang="en-US" altLang="en-US" sz="2000" b="0" dirty="0">
                <a:sym typeface="Symbol" pitchFamily="2" charset="2"/>
              </a:rPr>
              <a:t> ≤ a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u="sng" dirty="0" err="1"/>
              <a:t>ρ</a:t>
            </a:r>
            <a:r>
              <a:rPr lang="en-US" altLang="en-US" sz="2000" b="0" dirty="0"/>
              <a:t> &lt; </a:t>
            </a:r>
            <a:r>
              <a:rPr lang="en-US" altLang="en-US" sz="2000" b="0" dirty="0" err="1"/>
              <a:t>ρ</a:t>
            </a:r>
            <a:endParaRPr lang="en-US" altLang="en-US" sz="2000" b="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4174A-22AF-E54C-9405-193C78B0637B}"/>
              </a:ext>
            </a:extLst>
          </p:cNvPr>
          <p:cNvSpPr/>
          <p:nvPr/>
        </p:nvSpPr>
        <p:spPr>
          <a:xfrm>
            <a:off x="2144332" y="2879226"/>
            <a:ext cx="3657600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ADAD8-31BC-4E4D-83E0-47EE58659BC1}"/>
              </a:ext>
            </a:extLst>
          </p:cNvPr>
          <p:cNvSpPr/>
          <p:nvPr/>
        </p:nvSpPr>
        <p:spPr>
          <a:xfrm>
            <a:off x="2154212" y="3502683"/>
            <a:ext cx="8067320" cy="660654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43" name="Rectangle 16">
            <a:extLst>
              <a:ext uri="{FF2B5EF4-FFF2-40B4-BE49-F238E27FC236}">
                <a16:creationId xmlns:a16="http://schemas.microsoft.com/office/drawing/2014/main" id="{AC2C3465-3CA0-D940-9DC0-6EA4B4F5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52" y="4424878"/>
            <a:ext cx="7696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/>
              <a:t>Liquid markets for capital </a:t>
            </a:r>
            <a:r>
              <a:rPr lang="en-US" altLang="en-US" sz="2000" b="0" dirty="0" err="1"/>
              <a:t>k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 with </a:t>
            </a:r>
            <a:r>
              <a:rPr lang="en-US" altLang="en-US" sz="2000" b="0" dirty="0">
                <a:solidFill>
                  <a:srgbClr val="0000FF"/>
                </a:solidFill>
              </a:rPr>
              <a:t>endogenous </a:t>
            </a:r>
            <a:r>
              <a:rPr lang="en-US" altLang="en-US" sz="2000" b="0" dirty="0"/>
              <a:t>price per unit q</a:t>
            </a:r>
            <a:r>
              <a:rPr lang="en-US" altLang="en-US" sz="2000" b="0" baseline="-25000" dirty="0"/>
              <a:t>t</a:t>
            </a:r>
            <a:endParaRPr lang="en-US" altLang="en-US" sz="2000" b="0" dirty="0"/>
          </a:p>
          <a:p>
            <a:pPr>
              <a:spcBef>
                <a:spcPct val="20000"/>
              </a:spcBef>
            </a:pPr>
            <a:r>
              <a:rPr lang="en-US" altLang="en-US" sz="2000" b="0" dirty="0"/>
              <a:t>			</a:t>
            </a:r>
            <a:r>
              <a:rPr lang="en-US" altLang="en-US" sz="2400" b="0" dirty="0" err="1">
                <a:solidFill>
                  <a:srgbClr val="0000FF"/>
                </a:solidFill>
              </a:rPr>
              <a:t>dq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/q</a:t>
            </a:r>
            <a:r>
              <a:rPr lang="en-US" altLang="en-US" sz="2400" b="0" baseline="-25000" dirty="0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 = </a:t>
            </a:r>
            <a:r>
              <a:rPr lang="en-US" altLang="en-US" sz="2400" b="0" dirty="0" err="1">
                <a:solidFill>
                  <a:srgbClr val="0000FF"/>
                </a:solidFill>
              </a:rPr>
              <a:t>μ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dt</a:t>
            </a:r>
            <a:r>
              <a:rPr lang="en-US" altLang="en-US" sz="2400" b="0" dirty="0">
                <a:solidFill>
                  <a:srgbClr val="0000FF"/>
                </a:solidFill>
              </a:rPr>
              <a:t> + </a:t>
            </a:r>
            <a:r>
              <a:rPr lang="en-US" altLang="en-US" sz="2400" b="0" dirty="0" err="1">
                <a:solidFill>
                  <a:srgbClr val="0000FF"/>
                </a:solidFill>
              </a:rPr>
              <a:t>σ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dZ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endParaRPr lang="en-US" altLang="en-US" sz="2000" b="0" baseline="-25000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0CF06-2EDD-B54D-8572-D3D0CA66B53A}"/>
              </a:ext>
            </a:extLst>
          </p:cNvPr>
          <p:cNvSpPr/>
          <p:nvPr/>
        </p:nvSpPr>
        <p:spPr>
          <a:xfrm>
            <a:off x="6552648" y="2884869"/>
            <a:ext cx="3668884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8166CF32-55F6-404D-A9B5-57DF9E64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411" y="3605774"/>
            <a:ext cx="45195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issue only debt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7B392B-3DD4-DB4E-86C4-B5110081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856" y="1187535"/>
            <a:ext cx="3402225" cy="735616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EF7AB206-76F6-4BBC-E774-42BBC81A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69" y="5458343"/>
            <a:ext cx="1083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Questions:  valuation, allocation (fraction </a:t>
            </a:r>
            <a:r>
              <a:rPr lang="en-US" altLang="en-US" sz="2000" dirty="0" err="1">
                <a:solidFill>
                  <a:srgbClr val="FF0000"/>
                </a:solidFill>
              </a:rPr>
              <a:t>ψ</a:t>
            </a:r>
            <a:r>
              <a:rPr lang="en-US" altLang="en-US" sz="2000" dirty="0">
                <a:solidFill>
                  <a:srgbClr val="FF0000"/>
                </a:solidFill>
              </a:rPr>
              <a:t> of capital held by experts), evolution of </a:t>
            </a:r>
            <a:r>
              <a:rPr lang="en-US" altLang="en-US" sz="2000" dirty="0" err="1">
                <a:solidFill>
                  <a:srgbClr val="FF0000"/>
                </a:solidFill>
              </a:rPr>
              <a:t>η</a:t>
            </a:r>
            <a:r>
              <a:rPr lang="en-US" altLang="en-US" sz="2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13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Example: valuation, allocation 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5644" y="1504950"/>
            <a:ext cx="9595556" cy="4972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Consumption = </a:t>
            </a:r>
            <a:r>
              <a:rPr lang="en-US" altLang="en-US" dirty="0" err="1">
                <a:ea typeface="ＭＳ Ｐゴシック" panose="020B0600070205080204" pitchFamily="34" charset="-128"/>
              </a:rPr>
              <a:t>ρ</a:t>
            </a:r>
            <a:r>
              <a:rPr lang="en-US" altLang="en-US" dirty="0">
                <a:ea typeface="ＭＳ Ｐゴシック" panose="020B0600070205080204" pitchFamily="34" charset="-128"/>
              </a:rPr>
              <a:t> wealth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Price of risk (experts):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Asset pricing (experts):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households: 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6</a:t>
            </a:fld>
            <a:endParaRPr lang="en-US" altLang="en-US" sz="1400" b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FFB9E-2450-364A-B042-E21F0785E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20" y="2241134"/>
            <a:ext cx="5234751" cy="448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BCA6C4-69C8-F510-51D5-D05B3C3BE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67" y="3966946"/>
            <a:ext cx="7077889" cy="701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08410-E6E8-8F5B-03EA-AD9A6F20F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423" y="4827730"/>
            <a:ext cx="7354076" cy="664525"/>
          </a:xfrm>
          <a:prstGeom prst="rect">
            <a:avLst/>
          </a:prstGeom>
        </p:spPr>
      </p:pic>
      <p:cxnSp>
        <p:nvCxnSpPr>
          <p:cNvPr id="8" name="Straight Arrow Connector 10">
            <a:extLst>
              <a:ext uri="{FF2B5EF4-FFF2-40B4-BE49-F238E27FC236}">
                <a16:creationId xmlns:a16="http://schemas.microsoft.com/office/drawing/2014/main" id="{942072CB-4803-A991-42A1-BD6E6681E7E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49423" y="5608926"/>
            <a:ext cx="7354076" cy="0"/>
          </a:xfrm>
          <a:prstGeom prst="straightConnector1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DC316885-F7B0-C048-259D-CE802C395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656" y="5408871"/>
            <a:ext cx="20043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0" dirty="0">
                <a:solidFill>
                  <a:srgbClr val="C00000"/>
                </a:solidFill>
                <a:latin typeface="Corbel" panose="020B0503020204020204" pitchFamily="34" charset="0"/>
              </a:rPr>
              <a:t>subtracting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1AAEC3-5099-937A-E75C-D3058C368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235" y="5733038"/>
            <a:ext cx="3911019" cy="69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4D16D8-5CA0-B57F-7174-68512A9D7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478" y="2918456"/>
            <a:ext cx="4181967" cy="7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5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2" y="209550"/>
            <a:ext cx="11245516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Example: evolution of wealth and </a:t>
            </a:r>
            <a:r>
              <a:rPr lang="en-US" altLang="en-US" dirty="0" err="1">
                <a:solidFill>
                  <a:srgbClr val="6B6262"/>
                </a:solidFill>
                <a:ea typeface="ＭＳ Ｐゴシック" panose="020B0600070205080204" pitchFamily="34" charset="-128"/>
              </a:rPr>
              <a:t>η</a:t>
            </a:r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: logarithmic utility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75644" y="1504950"/>
            <a:ext cx="9595556" cy="4972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Consumption = </a:t>
            </a:r>
            <a:r>
              <a:rPr lang="en-US" altLang="en-US" dirty="0" err="1">
                <a:ea typeface="ＭＳ Ｐゴシック" panose="020B0600070205080204" pitchFamily="34" charset="-128"/>
              </a:rPr>
              <a:t>ρ</a:t>
            </a:r>
            <a:r>
              <a:rPr lang="en-US" altLang="en-US" dirty="0">
                <a:ea typeface="ＭＳ Ｐゴシック" panose="020B0600070205080204" pitchFamily="34" charset="-128"/>
              </a:rPr>
              <a:t> wealth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Price of risk: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Hence,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Ito implies that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7</a:t>
            </a:fld>
            <a:endParaRPr lang="en-US" altLang="en-US" sz="14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B1AF-A6BD-2553-565D-857086A9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447" y="2369115"/>
            <a:ext cx="4181967" cy="725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6267-612E-48A2-F48E-44F83E5F5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789" y="3440151"/>
            <a:ext cx="7483431" cy="1136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11747-1BB6-8CCC-BCE8-10315B281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636" y="4585358"/>
            <a:ext cx="8639220" cy="127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41266-1CF4-1965-50AE-D2868831F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456" y="2272642"/>
            <a:ext cx="1881887" cy="821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48A0A-2FC9-A289-8027-178460FB5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365" y="5932273"/>
            <a:ext cx="1333745" cy="85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40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7861E4D-636D-524C-BC09-FD3A3E8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6B6262"/>
                </a:solidFill>
                <a:ea typeface="ＭＳ Ｐゴシック" panose="020B0600070205080204" pitchFamily="34" charset="-128"/>
              </a:rPr>
              <a:t>Asset pricing: implications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683BC66-C70D-DF45-8731-B9780687B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687" y="1504950"/>
            <a:ext cx="9833547" cy="4498298"/>
          </a:xfrm>
        </p:spPr>
        <p:txBody>
          <a:bodyPr>
            <a:no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Valuation (e.g. the price of capital q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Asset allocation: 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with equality if agent </a:t>
            </a:r>
            <a:r>
              <a:rPr lang="en-US" altLang="en-US" dirty="0" err="1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holds asset A in positive amount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Evolution of wealth and wealth distribution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Also, to solve models we need the understanding of 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endogenous risk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value functions (for numerical solutions)   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3EEFCBB1-1271-6A4E-B40F-25DA4159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2AA11A-0D43-DA47-BE91-501B0C2F01B3}" type="slidenum">
              <a:rPr lang="en-US" altLang="en-US" sz="1400" b="0"/>
              <a:pPr eaLnBrk="1" hangingPunct="1"/>
              <a:t>8</a:t>
            </a:fld>
            <a:endParaRPr lang="en-US" altLang="en-US" sz="14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E01E3-6218-2F70-0BEF-D0A62115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823" y="1981004"/>
            <a:ext cx="3077377" cy="3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C142A85-6E09-B64C-9110-F9EBD2D0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9906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Back to our model: </a:t>
            </a:r>
            <a:endParaRPr lang="en-US" altLang="en-US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4DBCB2CC-0C75-834D-8150-2FB842C8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C0644E-D818-0642-BADD-4B36DBA8DFB8}" type="slidenum">
              <a:rPr lang="en-US" altLang="en-US" sz="1400" b="0"/>
              <a:pPr eaLnBrk="1" hangingPunct="1"/>
              <a:t>9</a:t>
            </a:fld>
            <a:endParaRPr lang="en-US" altLang="en-US" sz="1400" b="0"/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A6A1B1D3-B1BF-9641-9CC1-C89F53F80442}"/>
              </a:ext>
            </a:extLst>
          </p:cNvPr>
          <p:cNvSpPr txBox="1">
            <a:spLocks/>
          </p:cNvSpPr>
          <p:nvPr/>
        </p:nvSpPr>
        <p:spPr bwMode="auto">
          <a:xfrm>
            <a:off x="1420969" y="2041425"/>
            <a:ext cx="304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/>
              <a:t>experts</a:t>
            </a:r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1800" b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/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4FE91E1C-C38B-E34F-9532-8468F4D44347}"/>
              </a:ext>
            </a:extLst>
          </p:cNvPr>
          <p:cNvSpPr txBox="1">
            <a:spLocks/>
          </p:cNvSpPr>
          <p:nvPr/>
        </p:nvSpPr>
        <p:spPr bwMode="auto">
          <a:xfrm>
            <a:off x="5840569" y="204142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81113" indent="-5143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000" b="0" dirty="0"/>
              <a:t>households</a:t>
            </a:r>
          </a:p>
          <a:p>
            <a:pPr lvl="2" algn="ctr">
              <a:lnSpc>
                <a:spcPct val="70000"/>
              </a:lnSpc>
              <a:spcBef>
                <a:spcPct val="20000"/>
              </a:spcBef>
            </a:pPr>
            <a:endParaRPr lang="en-US" altLang="en-US" sz="2000" b="0" dirty="0"/>
          </a:p>
          <a:p>
            <a:pPr lvl="2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0" dirty="0"/>
              <a:t> 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en-US" sz="24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</a:pPr>
            <a:endParaRPr lang="en-US" altLang="en-US" sz="2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800" b="0" dirty="0"/>
          </a:p>
          <a:p>
            <a:pPr lvl="2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altLang="en-US" sz="1400" b="0" baseline="-25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E8D3F-DD0E-CE4E-84AF-01A7A0677224}"/>
              </a:ext>
            </a:extLst>
          </p:cNvPr>
          <p:cNvSpPr/>
          <p:nvPr/>
        </p:nvSpPr>
        <p:spPr>
          <a:xfrm>
            <a:off x="21443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4" name="TextBox 31">
            <a:extLst>
              <a:ext uri="{FF2B5EF4-FFF2-40B4-BE49-F238E27FC236}">
                <a16:creationId xmlns:a16="http://schemas.microsoft.com/office/drawing/2014/main" id="{59EEF94A-DD47-D949-90BD-F74FA2968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331" y="2419203"/>
            <a:ext cx="6214533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Output per unit of capital a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dirty="0"/>
              <a:t>log utility, discount rate </a:t>
            </a:r>
            <a:r>
              <a:rPr lang="en-US" altLang="en-US" sz="2000" b="0" dirty="0" err="1"/>
              <a:t>ρ</a:t>
            </a:r>
            <a:endParaRPr lang="en-US" altLang="en-US" sz="2000" b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2F6341-DF05-A74E-AAC8-3FA91C8975B9}"/>
              </a:ext>
            </a:extLst>
          </p:cNvPr>
          <p:cNvSpPr/>
          <p:nvPr/>
        </p:nvSpPr>
        <p:spPr>
          <a:xfrm>
            <a:off x="6563932" y="2343003"/>
            <a:ext cx="3657600" cy="5334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36" name="TextBox 31">
            <a:extLst>
              <a:ext uri="{FF2B5EF4-FFF2-40B4-BE49-F238E27FC236}">
                <a16:creationId xmlns:a16="http://schemas.microsoft.com/office/drawing/2014/main" id="{62BECBBE-C6A2-264E-AF87-B2CD1583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132" y="2385288"/>
            <a:ext cx="35814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u="sng" dirty="0"/>
              <a:t>a</a:t>
            </a:r>
            <a:r>
              <a:rPr lang="en-US" altLang="en-US" sz="2000" b="0" dirty="0"/>
              <a:t> – </a:t>
            </a:r>
            <a:r>
              <a:rPr lang="en-US" altLang="en-US" sz="2000" b="0" dirty="0" err="1"/>
              <a:t>ι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,  </a:t>
            </a:r>
            <a:r>
              <a:rPr lang="en-US" altLang="en-US" sz="2000" b="0" u="sng" dirty="0">
                <a:sym typeface="Symbol" pitchFamily="2" charset="2"/>
              </a:rPr>
              <a:t>a</a:t>
            </a:r>
            <a:r>
              <a:rPr lang="en-US" altLang="en-US" sz="2000" b="0" dirty="0">
                <a:sym typeface="Symbol" pitchFamily="2" charset="2"/>
              </a:rPr>
              <a:t> ≤ a</a:t>
            </a:r>
            <a:endParaRPr lang="en-US" altLang="en-US" sz="2000" b="0" baseline="-25000" dirty="0"/>
          </a:p>
          <a:p>
            <a:pPr eaLnBrk="1" hangingPunct="1"/>
            <a:endParaRPr lang="en-US" altLang="en-US" sz="2000" baseline="-25000" dirty="0"/>
          </a:p>
          <a:p>
            <a:pPr eaLnBrk="1" hangingPunct="1"/>
            <a:r>
              <a:rPr lang="en-US" altLang="en-US" sz="2000" b="0" u="sng" dirty="0" err="1"/>
              <a:t>ρ</a:t>
            </a:r>
            <a:r>
              <a:rPr lang="en-US" altLang="en-US" sz="2000" b="0" dirty="0"/>
              <a:t> &lt; </a:t>
            </a:r>
            <a:r>
              <a:rPr lang="en-US" altLang="en-US" sz="2000" b="0" dirty="0" err="1"/>
              <a:t>ρ</a:t>
            </a:r>
            <a:endParaRPr lang="en-US" altLang="en-US" sz="2000" b="0" u="sng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4174A-22AF-E54C-9405-193C78B0637B}"/>
              </a:ext>
            </a:extLst>
          </p:cNvPr>
          <p:cNvSpPr/>
          <p:nvPr/>
        </p:nvSpPr>
        <p:spPr>
          <a:xfrm>
            <a:off x="2144332" y="2879226"/>
            <a:ext cx="3657600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4ADAD8-31BC-4E4D-83E0-47EE58659BC1}"/>
              </a:ext>
            </a:extLst>
          </p:cNvPr>
          <p:cNvSpPr/>
          <p:nvPr/>
        </p:nvSpPr>
        <p:spPr>
          <a:xfrm>
            <a:off x="2154212" y="3502683"/>
            <a:ext cx="8067320" cy="660654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2543" name="Rectangle 16">
            <a:extLst>
              <a:ext uri="{FF2B5EF4-FFF2-40B4-BE49-F238E27FC236}">
                <a16:creationId xmlns:a16="http://schemas.microsoft.com/office/drawing/2014/main" id="{AC2C3465-3CA0-D940-9DC0-6EA4B4F57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52" y="4424878"/>
            <a:ext cx="7696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/>
              <a:t>Liquid markets for capital </a:t>
            </a:r>
            <a:r>
              <a:rPr lang="en-US" altLang="en-US" sz="2000" b="0" dirty="0" err="1"/>
              <a:t>k</a:t>
            </a:r>
            <a:r>
              <a:rPr lang="en-US" altLang="en-US" sz="2000" b="0" baseline="-25000" dirty="0" err="1"/>
              <a:t>t</a:t>
            </a:r>
            <a:r>
              <a:rPr lang="en-US" altLang="en-US" sz="2000" b="0" dirty="0"/>
              <a:t> with </a:t>
            </a:r>
            <a:r>
              <a:rPr lang="en-US" altLang="en-US" sz="2000" b="0" dirty="0">
                <a:solidFill>
                  <a:srgbClr val="0000FF"/>
                </a:solidFill>
              </a:rPr>
              <a:t>endogenous </a:t>
            </a:r>
            <a:r>
              <a:rPr lang="en-US" altLang="en-US" sz="2000" b="0" dirty="0"/>
              <a:t>price per unit q</a:t>
            </a:r>
            <a:r>
              <a:rPr lang="en-US" altLang="en-US" sz="2000" b="0" baseline="-25000" dirty="0"/>
              <a:t>t</a:t>
            </a:r>
            <a:endParaRPr lang="en-US" altLang="en-US" sz="2000" b="0" dirty="0"/>
          </a:p>
          <a:p>
            <a:pPr>
              <a:spcBef>
                <a:spcPct val="20000"/>
              </a:spcBef>
            </a:pPr>
            <a:r>
              <a:rPr lang="en-US" altLang="en-US" sz="2000" b="0" dirty="0"/>
              <a:t>			</a:t>
            </a:r>
            <a:r>
              <a:rPr lang="en-US" altLang="en-US" sz="2400" b="0" dirty="0" err="1">
                <a:solidFill>
                  <a:srgbClr val="0000FF"/>
                </a:solidFill>
              </a:rPr>
              <a:t>dq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/q</a:t>
            </a:r>
            <a:r>
              <a:rPr lang="en-US" altLang="en-US" sz="2400" b="0" baseline="-25000" dirty="0">
                <a:solidFill>
                  <a:srgbClr val="0000FF"/>
                </a:solidFill>
              </a:rPr>
              <a:t>t</a:t>
            </a:r>
            <a:r>
              <a:rPr lang="en-US" altLang="en-US" sz="2400" b="0" dirty="0">
                <a:solidFill>
                  <a:srgbClr val="0000FF"/>
                </a:solidFill>
              </a:rPr>
              <a:t> = </a:t>
            </a:r>
            <a:r>
              <a:rPr lang="en-US" altLang="en-US" sz="2400" b="0" dirty="0" err="1">
                <a:solidFill>
                  <a:srgbClr val="0000FF"/>
                </a:solidFill>
              </a:rPr>
              <a:t>μ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dt</a:t>
            </a:r>
            <a:r>
              <a:rPr lang="en-US" altLang="en-US" sz="2400" b="0" dirty="0">
                <a:solidFill>
                  <a:srgbClr val="0000FF"/>
                </a:solidFill>
              </a:rPr>
              <a:t> + </a:t>
            </a:r>
            <a:r>
              <a:rPr lang="en-US" altLang="en-US" sz="2400" b="0" dirty="0" err="1">
                <a:solidFill>
                  <a:srgbClr val="0000FF"/>
                </a:solidFill>
              </a:rPr>
              <a:t>σ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r>
              <a:rPr lang="en-US" altLang="en-US" sz="2400" b="0" baseline="30000" dirty="0" err="1">
                <a:solidFill>
                  <a:srgbClr val="0000FF"/>
                </a:solidFill>
              </a:rPr>
              <a:t>q</a:t>
            </a:r>
            <a:r>
              <a:rPr lang="en-US" altLang="en-US" sz="2400" b="0" dirty="0">
                <a:solidFill>
                  <a:srgbClr val="0000FF"/>
                </a:solidFill>
              </a:rPr>
              <a:t> </a:t>
            </a:r>
            <a:r>
              <a:rPr lang="en-US" altLang="en-US" sz="2400" b="0" dirty="0" err="1">
                <a:solidFill>
                  <a:srgbClr val="0000FF"/>
                </a:solidFill>
              </a:rPr>
              <a:t>dZ</a:t>
            </a:r>
            <a:r>
              <a:rPr lang="en-US" altLang="en-US" sz="2400" b="0" baseline="-25000" dirty="0" err="1">
                <a:solidFill>
                  <a:srgbClr val="0000FF"/>
                </a:solidFill>
              </a:rPr>
              <a:t>t</a:t>
            </a:r>
            <a:endParaRPr lang="en-US" altLang="en-US" sz="2000" b="0" baseline="-25000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0CF06-2EDD-B54D-8572-D3D0CA66B53A}"/>
              </a:ext>
            </a:extLst>
          </p:cNvPr>
          <p:cNvSpPr/>
          <p:nvPr/>
        </p:nvSpPr>
        <p:spPr>
          <a:xfrm>
            <a:off x="6552648" y="2884869"/>
            <a:ext cx="3668884" cy="60960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8166CF32-55F6-404D-A9B5-57DF9E64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411" y="3605774"/>
            <a:ext cx="45195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0" dirty="0"/>
              <a:t>issue only debt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7B392B-3DD4-DB4E-86C4-B5110081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856" y="1187535"/>
            <a:ext cx="3402225" cy="735616"/>
          </a:xfrm>
          <a:prstGeom prst="rect">
            <a:avLst/>
          </a:prstGeom>
        </p:spPr>
      </p:pic>
      <p:sp>
        <p:nvSpPr>
          <p:cNvPr id="2" name="Rectangle 16">
            <a:extLst>
              <a:ext uri="{FF2B5EF4-FFF2-40B4-BE49-F238E27FC236}">
                <a16:creationId xmlns:a16="http://schemas.microsoft.com/office/drawing/2014/main" id="{EF7AB206-76F6-4BBC-E774-42BBC81A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69" y="5458343"/>
            <a:ext cx="108305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Let’s solve it!</a:t>
            </a:r>
          </a:p>
        </p:txBody>
      </p:sp>
    </p:spTree>
    <p:extLst>
      <p:ext uri="{BB962C8B-B14F-4D97-AF65-F5344CB8AC3E}">
        <p14:creationId xmlns:p14="http://schemas.microsoft.com/office/powerpoint/2010/main" val="317668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24742</TotalTime>
  <Words>2247</Words>
  <Application>Microsoft Office PowerPoint</Application>
  <PresentationFormat>Widescreen</PresentationFormat>
  <Paragraphs>546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Unicode MS</vt:lpstr>
      <vt:lpstr>Calibri</vt:lpstr>
      <vt:lpstr>Calibri Light</vt:lpstr>
      <vt:lpstr>Corbel</vt:lpstr>
      <vt:lpstr>Symbol</vt:lpstr>
      <vt:lpstr>Office Theme</vt:lpstr>
      <vt:lpstr>Equation</vt:lpstr>
      <vt:lpstr>Economies with Financial Frictions –  Key Techniques and Exercises   The 2023 Princeton Initiative</vt:lpstr>
      <vt:lpstr>Asset pricing</vt:lpstr>
      <vt:lpstr>Asset pricing: implications</vt:lpstr>
      <vt:lpstr>Example: valuation</vt:lpstr>
      <vt:lpstr>Example: </vt:lpstr>
      <vt:lpstr>Example: valuation, allocation </vt:lpstr>
      <vt:lpstr>Example: evolution of wealth and η: logarithmic utility</vt:lpstr>
      <vt:lpstr>Asset pricing: implications</vt:lpstr>
      <vt:lpstr>Back to our model: </vt:lpstr>
      <vt:lpstr>Model solution</vt:lpstr>
      <vt:lpstr>Now, today’s exercise</vt:lpstr>
      <vt:lpstr>Big picture</vt:lpstr>
      <vt:lpstr>Question 1</vt:lpstr>
      <vt:lpstr>Question 1</vt:lpstr>
      <vt:lpstr>Question 2</vt:lpstr>
      <vt:lpstr>Question 3</vt:lpstr>
      <vt:lpstr>Question 3</vt:lpstr>
      <vt:lpstr>Question 4</vt:lpstr>
      <vt:lpstr>Question 5</vt:lpstr>
      <vt:lpstr>Question 6</vt:lpstr>
      <vt:lpstr>Question 6</vt:lpstr>
      <vt:lpstr>Summary</vt:lpstr>
      <vt:lpstr>Bonus question</vt:lpstr>
      <vt:lpstr>Economies with Financial Frictions –  Exercise Continued   The 2022 Princeton Initiative</vt:lpstr>
      <vt:lpstr>Review: Asset pricing</vt:lpstr>
      <vt:lpstr>Asset pricing: implications</vt:lpstr>
      <vt:lpstr>Model from online lectures</vt:lpstr>
      <vt:lpstr>Logarithmic utility: model solution</vt:lpstr>
      <vt:lpstr>Logarithmic utility: model solution</vt:lpstr>
      <vt:lpstr>Model from exercise</vt:lpstr>
      <vt:lpstr>Solution</vt:lpstr>
      <vt:lpstr>Today: add money</vt:lpstr>
      <vt:lpstr>Aggregate risk (from yesterday)</vt:lpstr>
      <vt:lpstr>Aggregate risk (from yesterday)</vt:lpstr>
      <vt:lpstr>Question 2</vt:lpstr>
      <vt:lpstr>Question 3</vt:lpstr>
      <vt:lpstr>Question 3</vt:lpstr>
      <vt:lpstr>Recap: relative to yesterday’s setting without money </vt:lpstr>
      <vt:lpstr>Law of motion of η</vt:lpstr>
      <vt:lpstr>Money valuation</vt:lpstr>
      <vt:lpstr>Online lectures: Money valuation equation</vt:lpstr>
      <vt:lpstr>Money valuation</vt:lpstr>
      <vt:lpstr>Money valuation</vt:lpstr>
      <vt:lpstr>Solving for theta numerically</vt:lpstr>
      <vt:lpstr>Numerical procedure</vt:lpstr>
      <vt:lpstr>Computed solution</vt:lpstr>
      <vt:lpstr>Bonus question (answer)</vt:lpstr>
      <vt:lpstr>Wrap-up: tools for models with frictions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Economies with Financial Frictions –  Solution Methods   The 2020 Princeton Initiative</dc:title>
  <dc:creator>Microsoft Office User</dc:creator>
  <cp:lastModifiedBy>Markus K. Brunnermeier</cp:lastModifiedBy>
  <cp:revision>183</cp:revision>
  <cp:lastPrinted>2022-09-10T21:44:54Z</cp:lastPrinted>
  <dcterms:created xsi:type="dcterms:W3CDTF">2020-09-04T14:19:04Z</dcterms:created>
  <dcterms:modified xsi:type="dcterms:W3CDTF">2023-09-08T17:33:57Z</dcterms:modified>
</cp:coreProperties>
</file>