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89"/>
  </p:notesMasterIdLst>
  <p:sldIdLst>
    <p:sldId id="1466" r:id="rId2"/>
    <p:sldId id="1518" r:id="rId3"/>
    <p:sldId id="1519" r:id="rId4"/>
    <p:sldId id="316" r:id="rId5"/>
    <p:sldId id="319" r:id="rId6"/>
    <p:sldId id="1512" r:id="rId7"/>
    <p:sldId id="1513" r:id="rId8"/>
    <p:sldId id="318" r:id="rId9"/>
    <p:sldId id="2048" r:id="rId10"/>
    <p:sldId id="925" r:id="rId11"/>
    <p:sldId id="1514" r:id="rId12"/>
    <p:sldId id="1516" r:id="rId13"/>
    <p:sldId id="1515" r:id="rId14"/>
    <p:sldId id="1520" r:id="rId15"/>
    <p:sldId id="317" r:id="rId16"/>
    <p:sldId id="1237" r:id="rId17"/>
    <p:sldId id="987" r:id="rId18"/>
    <p:sldId id="1061" r:id="rId19"/>
    <p:sldId id="321" r:id="rId20"/>
    <p:sldId id="1244" r:id="rId21"/>
    <p:sldId id="1243" r:id="rId22"/>
    <p:sldId id="1241" r:id="rId23"/>
    <p:sldId id="1483" r:id="rId24"/>
    <p:sldId id="1367" r:id="rId25"/>
    <p:sldId id="1408" r:id="rId26"/>
    <p:sldId id="1293" r:id="rId27"/>
    <p:sldId id="1157" r:id="rId28"/>
    <p:sldId id="1472" r:id="rId29"/>
    <p:sldId id="1481" r:id="rId30"/>
    <p:sldId id="1484" r:id="rId31"/>
    <p:sldId id="1463" r:id="rId32"/>
    <p:sldId id="1160" r:id="rId33"/>
    <p:sldId id="1162" r:id="rId34"/>
    <p:sldId id="1166" r:id="rId35"/>
    <p:sldId id="1477" r:id="rId36"/>
    <p:sldId id="1189" r:id="rId37"/>
    <p:sldId id="1207" r:id="rId38"/>
    <p:sldId id="1209" r:id="rId39"/>
    <p:sldId id="1478" r:id="rId40"/>
    <p:sldId id="1479" r:id="rId41"/>
    <p:sldId id="1276" r:id="rId42"/>
    <p:sldId id="1266" r:id="rId43"/>
    <p:sldId id="1431" r:id="rId44"/>
    <p:sldId id="1480" r:id="rId45"/>
    <p:sldId id="1202" r:id="rId46"/>
    <p:sldId id="1210" r:id="rId47"/>
    <p:sldId id="1102" r:id="rId48"/>
    <p:sldId id="1201" r:id="rId49"/>
    <p:sldId id="1208" r:id="rId50"/>
    <p:sldId id="1468" r:id="rId51"/>
    <p:sldId id="1485" r:id="rId52"/>
    <p:sldId id="1475" r:id="rId53"/>
    <p:sldId id="1062" r:id="rId54"/>
    <p:sldId id="923" r:id="rId55"/>
    <p:sldId id="926" r:id="rId56"/>
    <p:sldId id="924" r:id="rId57"/>
    <p:sldId id="1496" r:id="rId58"/>
    <p:sldId id="1409" r:id="rId59"/>
    <p:sldId id="1497" r:id="rId60"/>
    <p:sldId id="1407" r:id="rId61"/>
    <p:sldId id="1406" r:id="rId62"/>
    <p:sldId id="1461" r:id="rId63"/>
    <p:sldId id="1460" r:id="rId64"/>
    <p:sldId id="1488" r:id="rId65"/>
    <p:sldId id="1294" r:id="rId66"/>
    <p:sldId id="1502" r:id="rId67"/>
    <p:sldId id="1426" r:id="rId68"/>
    <p:sldId id="1168" r:id="rId69"/>
    <p:sldId id="1435" r:id="rId70"/>
    <p:sldId id="1419" r:id="rId71"/>
    <p:sldId id="1044" r:id="rId72"/>
    <p:sldId id="1099" r:id="rId73"/>
    <p:sldId id="1100" r:id="rId74"/>
    <p:sldId id="1101" r:id="rId75"/>
    <p:sldId id="1421" r:id="rId76"/>
    <p:sldId id="1428" r:id="rId77"/>
    <p:sldId id="1073" r:id="rId78"/>
    <p:sldId id="1511" r:id="rId79"/>
    <p:sldId id="1436" r:id="rId80"/>
    <p:sldId id="1281" r:id="rId81"/>
    <p:sldId id="1133" r:id="rId82"/>
    <p:sldId id="1274" r:id="rId83"/>
    <p:sldId id="1273" r:id="rId84"/>
    <p:sldId id="1270" r:id="rId85"/>
    <p:sldId id="1074" r:id="rId86"/>
    <p:sldId id="1145" r:id="rId87"/>
    <p:sldId id="1517" r:id="rId88"/>
  </p:sldIdLst>
  <p:sldSz cx="16256000" cy="9144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051840-0807-4006-AB4E-BA9CE51740F0}">
          <p14:sldIdLst>
            <p14:sldId id="1466"/>
            <p14:sldId id="1518"/>
            <p14:sldId id="1519"/>
            <p14:sldId id="316"/>
            <p14:sldId id="319"/>
            <p14:sldId id="1512"/>
            <p14:sldId id="1513"/>
            <p14:sldId id="318"/>
            <p14:sldId id="2048"/>
            <p14:sldId id="925"/>
            <p14:sldId id="1514"/>
            <p14:sldId id="1516"/>
            <p14:sldId id="1515"/>
            <p14:sldId id="1520"/>
            <p14:sldId id="317"/>
            <p14:sldId id="1237"/>
            <p14:sldId id="987"/>
            <p14:sldId id="1061"/>
            <p14:sldId id="321"/>
            <p14:sldId id="1244"/>
            <p14:sldId id="1243"/>
            <p14:sldId id="1241"/>
            <p14:sldId id="1483"/>
            <p14:sldId id="1367"/>
            <p14:sldId id="1408"/>
            <p14:sldId id="1293"/>
            <p14:sldId id="1157"/>
            <p14:sldId id="1472"/>
            <p14:sldId id="1481"/>
            <p14:sldId id="1484"/>
            <p14:sldId id="1463"/>
            <p14:sldId id="1160"/>
            <p14:sldId id="1162"/>
            <p14:sldId id="1166"/>
            <p14:sldId id="1477"/>
            <p14:sldId id="1189"/>
            <p14:sldId id="1207"/>
            <p14:sldId id="1209"/>
            <p14:sldId id="1478"/>
            <p14:sldId id="1479"/>
            <p14:sldId id="1276"/>
            <p14:sldId id="1266"/>
            <p14:sldId id="1431"/>
            <p14:sldId id="1480"/>
            <p14:sldId id="1202"/>
            <p14:sldId id="1210"/>
            <p14:sldId id="1102"/>
            <p14:sldId id="1201"/>
            <p14:sldId id="1208"/>
          </p14:sldIdLst>
        </p14:section>
        <p14:section name="Endogenous Risk Dynamics" id="{3AAE900C-E7B4-455B-B28E-66B9615C9A64}">
          <p14:sldIdLst>
            <p14:sldId id="1468"/>
            <p14:sldId id="1485"/>
            <p14:sldId id="1475"/>
            <p14:sldId id="1062"/>
            <p14:sldId id="923"/>
            <p14:sldId id="926"/>
            <p14:sldId id="924"/>
            <p14:sldId id="1496"/>
            <p14:sldId id="1409"/>
            <p14:sldId id="1497"/>
            <p14:sldId id="1407"/>
            <p14:sldId id="1406"/>
            <p14:sldId id="1461"/>
            <p14:sldId id="1460"/>
            <p14:sldId id="1488"/>
            <p14:sldId id="1294"/>
            <p14:sldId id="1502"/>
            <p14:sldId id="1426"/>
            <p14:sldId id="1168"/>
            <p14:sldId id="1435"/>
            <p14:sldId id="1419"/>
            <p14:sldId id="1044"/>
            <p14:sldId id="1099"/>
            <p14:sldId id="1100"/>
            <p14:sldId id="1101"/>
            <p14:sldId id="1421"/>
            <p14:sldId id="1428"/>
            <p14:sldId id="1073"/>
            <p14:sldId id="1511"/>
            <p14:sldId id="1436"/>
            <p14:sldId id="1281"/>
            <p14:sldId id="1133"/>
            <p14:sldId id="1274"/>
            <p14:sldId id="1273"/>
            <p14:sldId id="1270"/>
            <p14:sldId id="1074"/>
            <p14:sldId id="1145"/>
            <p14:sldId id="15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y Alexandrov" initials="AA" lastIdx="1" clrIdx="0">
    <p:extLst>
      <p:ext uri="{19B8F6BF-5375-455C-9EA6-DF929625EA0E}">
        <p15:presenceInfo xmlns:p15="http://schemas.microsoft.com/office/powerpoint/2012/main" userId="4ff626f64376d6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7E84"/>
    <a:srgbClr val="88A891"/>
    <a:srgbClr val="8C948C"/>
    <a:srgbClr val="783F05"/>
    <a:srgbClr val="816543"/>
    <a:srgbClr val="7A807A"/>
    <a:srgbClr val="A6ACA6"/>
    <a:srgbClr val="A6ADA6"/>
    <a:srgbClr val="A6AAA6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7T17:00:51.584" idx="1">
    <p:pos x="10" y="10"/>
    <p:text>Changed expression for eta's law of motion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34485-A889-4386-B51E-6413B6F6EF5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601D8-ACC3-416E-9B32-B55B391DC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17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</a:t>
            </a:r>
            <a:r>
              <a:rPr lang="en-US" baseline="0" dirty="0"/>
              <a:t> 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53AF5-EDF0-4591-86F8-9A6128C6CA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8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the \kappa needed? Might be old notation.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601D8-ACC3-416E-9B32-B55B391DC4A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72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53AF5-EDF0-4591-86F8-9A6128C6CA7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96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601D8-ACC3-416E-9B32-B55B391DC4A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74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b) Is the correct answer. Experts and households earn the same risk premia as they hold the appropriate amount of risk to exactly balance it. It’s a knife-edge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53AF5-EDF0-4591-86F8-9A6128C6CA7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95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b) Is the correct answer. Experts and households earn the same risk premia as they hold the appropriate amount of risk to exactly balance it. It’s a knife-edge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53AF5-EDF0-4591-86F8-9A6128C6CA7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64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</a:t>
            </a:r>
            <a:r>
              <a:rPr lang="en-US" baseline="0" dirty="0"/>
              <a:t> 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53AF5-EDF0-4591-86F8-9A6128C6CA7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36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53AF5-EDF0-4591-86F8-9A6128C6CA7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82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Answer: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53AF5-EDF0-4591-86F8-9A6128C6CA7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79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53AF5-EDF0-4591-86F8-9A6128C6CA7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26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53AF5-EDF0-4591-86F8-9A6128C6CA7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34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53AF5-EDF0-4591-86F8-9A6128C6CA7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77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53AF5-EDF0-4591-86F8-9A6128C6CA7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05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53AF5-EDF0-4591-86F8-9A6128C6CA7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2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2227-37B3-43BC-ADC8-5578DB9E1C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4D2157F-F89D-466F-9CA6-B4A846B40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8989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2227-37B3-43BC-ADC8-5578DB9E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05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337628" y="1669473"/>
            <a:ext cx="3505200" cy="67770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3171" y="1669473"/>
            <a:ext cx="11817313" cy="6878474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2227-37B3-43BC-ADC8-5578DB9E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56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1573" y="1530350"/>
            <a:ext cx="15342084" cy="3183467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1573" y="5242368"/>
            <a:ext cx="12192000" cy="925676"/>
          </a:xfrm>
        </p:spPr>
        <p:txBody>
          <a:bodyPr/>
          <a:lstStyle>
            <a:lvl1pPr marL="0" indent="0" algn="l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1573" y="8561095"/>
            <a:ext cx="2375409" cy="53379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fld id="{9A608B8F-BD55-41DE-9703-222A03C3766C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73" y="8547947"/>
            <a:ext cx="14469069" cy="5469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2227-37B3-43BC-ADC8-5578DB9E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2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09133" y="8547947"/>
            <a:ext cx="3657600" cy="533798"/>
          </a:xfrm>
          <a:prstGeom prst="rect">
            <a:avLst/>
          </a:prstGeom>
        </p:spPr>
        <p:txBody>
          <a:bodyPr/>
          <a:lstStyle/>
          <a:p>
            <a:fld id="{9A608B8F-BD55-41DE-9703-222A03C3766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2514" y="8547947"/>
            <a:ext cx="14291997" cy="5469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2227-37B3-43BC-ADC8-5578DB9E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41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3172" y="1490132"/>
            <a:ext cx="7613228" cy="70713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490133"/>
            <a:ext cx="7680958" cy="7071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2227-37B3-43BC-ADC8-5578DB9E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53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284321">
            <a:off x="3394017" y="8996239"/>
            <a:ext cx="3657600" cy="533798"/>
          </a:xfrm>
          <a:prstGeom prst="rect">
            <a:avLst/>
          </a:prstGeom>
        </p:spPr>
        <p:txBody>
          <a:bodyPr/>
          <a:lstStyle/>
          <a:p>
            <a:fld id="{9A608B8F-BD55-41DE-9703-222A03C3766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2227-37B3-43BC-ADC8-5578DB9E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7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284321">
            <a:off x="3394017" y="8996239"/>
            <a:ext cx="3657600" cy="533798"/>
          </a:xfrm>
          <a:prstGeom prst="rect">
            <a:avLst/>
          </a:prstGeom>
        </p:spPr>
        <p:txBody>
          <a:bodyPr/>
          <a:lstStyle/>
          <a:p>
            <a:fld id="{9A608B8F-BD55-41DE-9703-222A03C3766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2227-37B3-43BC-ADC8-5578DB9E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3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284321">
            <a:off x="3394017" y="8996239"/>
            <a:ext cx="3657600" cy="533798"/>
          </a:xfrm>
          <a:prstGeom prst="rect">
            <a:avLst/>
          </a:prstGeom>
        </p:spPr>
        <p:txBody>
          <a:bodyPr/>
          <a:lstStyle/>
          <a:p>
            <a:fld id="{9A608B8F-BD55-41DE-9703-222A03C3766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2227-37B3-43BC-ADC8-5578DB9E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16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284321">
            <a:off x="3394017" y="8996239"/>
            <a:ext cx="3657600" cy="533798"/>
          </a:xfrm>
          <a:prstGeom prst="rect">
            <a:avLst/>
          </a:prstGeom>
        </p:spPr>
        <p:txBody>
          <a:bodyPr/>
          <a:lstStyle/>
          <a:p>
            <a:fld id="{9A608B8F-BD55-41DE-9703-222A03C3766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2227-37B3-43BC-ADC8-5578DB9E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9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172" y="1447800"/>
            <a:ext cx="5949529" cy="1752902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06682" y="1447800"/>
            <a:ext cx="9003876" cy="6967583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3173" y="3333266"/>
            <a:ext cx="5949528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2227-37B3-43BC-ADC8-5578DB9E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04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306" y="97367"/>
            <a:ext cx="15497387" cy="1138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3172" y="1530773"/>
            <a:ext cx="15497386" cy="7017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16106" y="8143240"/>
            <a:ext cx="988904" cy="546946"/>
          </a:xfrm>
          <a:prstGeom prst="rect">
            <a:avLst/>
          </a:prstGeom>
          <a:scene3d>
            <a:camera prst="isometricOffAxis1Left"/>
            <a:lightRig rig="threePt" dir="t"/>
          </a:scene3d>
        </p:spPr>
        <p:txBody>
          <a:bodyPr vert="horz" lIns="91440" tIns="45720" rIns="91440" bIns="45720" rtlCol="0" anchor="ctr"/>
          <a:lstStyle>
            <a:lvl1pPr algn="r">
              <a:defRPr sz="400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fld id="{57426709-093A-476B-97F5-7029BDCDAF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3172" y="8547947"/>
            <a:ext cx="14401339" cy="546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7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798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/>
          </a:solidFill>
          <a:latin typeface="+mn-lt"/>
          <a:ea typeface="+mj-ea"/>
          <a:cs typeface="Segoe UI" panose="020B0502040204020203" pitchFamily="34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Clr>
          <a:schemeClr val="accent1">
            <a:lumMod val="50000"/>
          </a:schemeClr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+mj-lt"/>
          <a:ea typeface="+mn-ea"/>
          <a:cs typeface="Segoe UI" panose="020B0502040204020203" pitchFamily="34" charset="0"/>
        </a:defRPr>
      </a:lvl1pPr>
      <a:lvl2pPr marL="640080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accent1">
            <a:lumMod val="50000"/>
          </a:schemeClr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j-lt"/>
          <a:ea typeface="+mn-ea"/>
          <a:cs typeface="Segoe UI" panose="020B0502040204020203" pitchFamily="34" charset="0"/>
        </a:defRPr>
      </a:lvl2pPr>
      <a:lvl3pPr marL="914400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accent1">
            <a:lumMod val="50000"/>
          </a:schemeClr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j-lt"/>
          <a:ea typeface="+mn-ea"/>
          <a:cs typeface="Segoe UI" panose="020B0502040204020203" pitchFamily="34" charset="0"/>
        </a:defRPr>
      </a:lvl3pPr>
      <a:lvl4pPr marL="1188720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accent1">
            <a:lumMod val="50000"/>
          </a:schemeClr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Segoe UI" panose="020B0502040204020203" pitchFamily="34" charset="0"/>
        </a:defRPr>
      </a:lvl4pPr>
      <a:lvl5pPr marL="1463040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accent1">
            <a:lumMod val="50000"/>
          </a:schemeClr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Segoe UI" panose="020B0502040204020203" pitchFamily="34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1.png"/><Relationship Id="rId5" Type="http://schemas.openxmlformats.org/officeDocument/2006/relationships/image" Target="../media/image32.png"/><Relationship Id="rId4" Type="http://schemas.openxmlformats.org/officeDocument/2006/relationships/image" Target="../media/image251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image" Target="../media/image3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1.png"/><Relationship Id="rId5" Type="http://schemas.openxmlformats.org/officeDocument/2006/relationships/image" Target="../media/image32.png"/><Relationship Id="rId4" Type="http://schemas.openxmlformats.org/officeDocument/2006/relationships/image" Target="../media/image2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490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4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900.png"/><Relationship Id="rId4" Type="http://schemas.openxmlformats.org/officeDocument/2006/relationships/image" Target="../media/image4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900.png"/><Relationship Id="rId4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1200.png"/><Relationship Id="rId7" Type="http://schemas.openxmlformats.org/officeDocument/2006/relationships/image" Target="../media/image510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0.png"/><Relationship Id="rId5" Type="http://schemas.openxmlformats.org/officeDocument/2006/relationships/image" Target="../media/image491.png"/><Relationship Id="rId4" Type="http://schemas.openxmlformats.org/officeDocument/2006/relationships/image" Target="../media/image130.png"/><Relationship Id="rId9" Type="http://schemas.openxmlformats.org/officeDocument/2006/relationships/image" Target="../media/image53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22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74.png"/><Relationship Id="rId4" Type="http://schemas.openxmlformats.org/officeDocument/2006/relationships/image" Target="../media/image23.png"/><Relationship Id="rId9" Type="http://schemas.openxmlformats.org/officeDocument/2006/relationships/image" Target="../media/image16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2.png"/><Relationship Id="rId3" Type="http://schemas.openxmlformats.org/officeDocument/2006/relationships/image" Target="../media/image164.png"/><Relationship Id="rId7" Type="http://schemas.openxmlformats.org/officeDocument/2006/relationships/image" Target="../media/image167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1701.png"/><Relationship Id="rId5" Type="http://schemas.openxmlformats.org/officeDocument/2006/relationships/image" Target="../media/image27.png"/><Relationship Id="rId10" Type="http://schemas.openxmlformats.org/officeDocument/2006/relationships/image" Target="../media/image1630.png"/><Relationship Id="rId4" Type="http://schemas.openxmlformats.org/officeDocument/2006/relationships/image" Target="../media/image163.png"/><Relationship Id="rId9" Type="http://schemas.openxmlformats.org/officeDocument/2006/relationships/image" Target="../media/image169.png"/><Relationship Id="rId14" Type="http://schemas.openxmlformats.org/officeDocument/2006/relationships/image" Target="../media/image17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8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0.png"/><Relationship Id="rId5" Type="http://schemas.openxmlformats.org/officeDocument/2006/relationships/image" Target="../media/image780.png"/><Relationship Id="rId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8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0.png"/><Relationship Id="rId5" Type="http://schemas.openxmlformats.org/officeDocument/2006/relationships/image" Target="../media/image1690.png"/><Relationship Id="rId4" Type="http://schemas.openxmlformats.org/officeDocument/2006/relationships/image" Target="../media/image32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80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45.png"/><Relationship Id="rId3" Type="http://schemas.microsoft.com/office/2007/relationships/media" Target="../media/media2.mov"/><Relationship Id="rId7" Type="http://schemas.microsoft.com/office/2007/relationships/media" Target="../media/media4.mov"/><Relationship Id="rId12" Type="http://schemas.openxmlformats.org/officeDocument/2006/relationships/image" Target="../media/image4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41.png"/><Relationship Id="rId5" Type="http://schemas.microsoft.com/office/2007/relationships/media" Target="../media/media3.mov"/><Relationship Id="rId10" Type="http://schemas.openxmlformats.org/officeDocument/2006/relationships/image" Target="../media/image40.png"/><Relationship Id="rId4" Type="http://schemas.openxmlformats.org/officeDocument/2006/relationships/video" Target="../media/media2.mov"/><Relationship Id="rId9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E43AB-1E76-404D-97BE-CFD45DA86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573" y="1392865"/>
            <a:ext cx="15342084" cy="4853763"/>
          </a:xfrm>
        </p:spPr>
        <p:txBody>
          <a:bodyPr>
            <a:normAutofit/>
          </a:bodyPr>
          <a:lstStyle/>
          <a:p>
            <a:r>
              <a:rPr lang="en-US" sz="7300" b="1" dirty="0">
                <a:solidFill>
                  <a:srgbClr val="667E84"/>
                </a:solidFill>
              </a:rPr>
              <a:t>Modern Macro, Money, and </a:t>
            </a:r>
            <a:br>
              <a:rPr lang="en-US" sz="7300" b="1" dirty="0">
                <a:solidFill>
                  <a:srgbClr val="667E84"/>
                </a:solidFill>
              </a:rPr>
            </a:br>
            <a:r>
              <a:rPr lang="en-US" sz="7300" b="1" dirty="0">
                <a:solidFill>
                  <a:srgbClr val="667E84"/>
                </a:solidFill>
              </a:rPr>
              <a:t>International Finance</a:t>
            </a:r>
            <a:br>
              <a:rPr lang="en-US" sz="7300" dirty="0">
                <a:solidFill>
                  <a:srgbClr val="667E84"/>
                </a:solidFill>
              </a:rPr>
            </a:br>
            <a:r>
              <a:rPr lang="en-US" sz="4800" dirty="0">
                <a:solidFill>
                  <a:srgbClr val="667E84"/>
                </a:solidFill>
              </a:rPr>
              <a:t>Princeton Initiative 2023</a:t>
            </a:r>
            <a:br>
              <a:rPr lang="en-US" sz="4800" dirty="0">
                <a:solidFill>
                  <a:srgbClr val="667E84"/>
                </a:solidFill>
              </a:rPr>
            </a:br>
            <a:br>
              <a:rPr lang="en-US" sz="4800" dirty="0">
                <a:solidFill>
                  <a:srgbClr val="667E84"/>
                </a:solidFill>
              </a:rPr>
            </a:br>
            <a:r>
              <a:rPr lang="en-US" sz="4800" dirty="0">
                <a:solidFill>
                  <a:srgbClr val="667E84"/>
                </a:solidFill>
              </a:rPr>
              <a:t>Heterogenous Agents Real Model</a:t>
            </a:r>
            <a:br>
              <a:rPr lang="en-US" sz="4800" b="1" dirty="0">
                <a:solidFill>
                  <a:srgbClr val="667E84"/>
                </a:solidFill>
              </a:rPr>
            </a:br>
            <a:endParaRPr lang="en-US" sz="3600" dirty="0">
              <a:solidFill>
                <a:srgbClr val="667E84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FC50A0-E1F6-4C23-B605-0F21E6935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573" y="5917019"/>
            <a:ext cx="12192000" cy="12019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000" dirty="0"/>
              <a:t>Markus K. Brunnermeier</a:t>
            </a:r>
          </a:p>
          <a:p>
            <a:pPr>
              <a:lnSpc>
                <a:spcPct val="80000"/>
              </a:lnSpc>
            </a:pPr>
            <a:r>
              <a:rPr lang="en-US" dirty="0"/>
              <a:t>Princeton University</a:t>
            </a:r>
          </a:p>
        </p:txBody>
      </p:sp>
    </p:spTree>
    <p:extLst>
      <p:ext uri="{BB962C8B-B14F-4D97-AF65-F5344CB8AC3E}">
        <p14:creationId xmlns:p14="http://schemas.microsoft.com/office/powerpoint/2010/main" val="3173222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05A452-AC48-43A4-8D77-268C68B9B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 in standard real business cycle models, </a:t>
            </a:r>
            <a:br>
              <a:rPr lang="en-US" dirty="0"/>
            </a:br>
            <a:r>
              <a:rPr lang="en-US" dirty="0"/>
              <a:t>temporary adverse shocks can have long-lasting effects </a:t>
            </a:r>
          </a:p>
          <a:p>
            <a:r>
              <a:rPr lang="en-US" dirty="0"/>
              <a:t>Due to feedback effects, persistence is much </a:t>
            </a:r>
            <a:br>
              <a:rPr lang="en-US" dirty="0"/>
            </a:br>
            <a:r>
              <a:rPr lang="en-US" dirty="0"/>
              <a:t>stronger in models with </a:t>
            </a:r>
            <a:r>
              <a:rPr lang="en-US" i="1" dirty="0"/>
              <a:t>financial frictions</a:t>
            </a:r>
          </a:p>
          <a:p>
            <a:pPr lvl="1"/>
            <a:r>
              <a:rPr lang="en-US" dirty="0"/>
              <a:t>Bernanke &amp; Gertler (1989)</a:t>
            </a:r>
          </a:p>
          <a:p>
            <a:pPr lvl="1"/>
            <a:r>
              <a:rPr lang="en-US" dirty="0"/>
              <a:t>Carlstrom &amp; </a:t>
            </a:r>
            <a:r>
              <a:rPr lang="en-US" dirty="0" err="1"/>
              <a:t>Fuerst</a:t>
            </a:r>
            <a:r>
              <a:rPr lang="en-US" dirty="0"/>
              <a:t> (1997) </a:t>
            </a:r>
          </a:p>
          <a:p>
            <a:r>
              <a:rPr lang="en-US" dirty="0"/>
              <a:t>Negative shocks to net worth exacerbate </a:t>
            </a:r>
            <a:br>
              <a:rPr lang="en-US" dirty="0"/>
            </a:br>
            <a:r>
              <a:rPr lang="en-US" dirty="0"/>
              <a:t>frictions and lead to lower capital, </a:t>
            </a:r>
            <a:br>
              <a:rPr lang="en-US" dirty="0"/>
            </a:br>
            <a:r>
              <a:rPr lang="en-US" dirty="0"/>
              <a:t>investment and net worth in future periods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F988C0-375D-4659-BA45-3A18EE991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Persistence &amp; Resilience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6441C5-33D4-4F94-9E7D-799F03480B5E}"/>
              </a:ext>
            </a:extLst>
          </p:cNvPr>
          <p:cNvCxnSpPr/>
          <p:nvPr/>
        </p:nvCxnSpPr>
        <p:spPr>
          <a:xfrm>
            <a:off x="8461519" y="5046065"/>
            <a:ext cx="4114800" cy="4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CBF70E2-13C5-45EB-B16C-5DD8D0E66204}"/>
              </a:ext>
            </a:extLst>
          </p:cNvPr>
          <p:cNvCxnSpPr/>
          <p:nvPr/>
        </p:nvCxnSpPr>
        <p:spPr>
          <a:xfrm rot="5400000">
            <a:off x="8666306" y="5069878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FE62BA-88C6-4DEB-99CC-06D24E43DF70}"/>
              </a:ext>
            </a:extLst>
          </p:cNvPr>
          <p:cNvCxnSpPr/>
          <p:nvPr/>
        </p:nvCxnSpPr>
        <p:spPr>
          <a:xfrm rot="5400000">
            <a:off x="9809306" y="5069878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384430D-95E0-493C-8D7C-55D06ACBB866}"/>
              </a:ext>
            </a:extLst>
          </p:cNvPr>
          <p:cNvCxnSpPr/>
          <p:nvPr/>
        </p:nvCxnSpPr>
        <p:spPr>
          <a:xfrm rot="5400000">
            <a:off x="10952306" y="5069878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D254C7-D855-45BA-BC08-AED5AE658E90}"/>
              </a:ext>
            </a:extLst>
          </p:cNvPr>
          <p:cNvCxnSpPr/>
          <p:nvPr/>
        </p:nvCxnSpPr>
        <p:spPr>
          <a:xfrm rot="5400000">
            <a:off x="12095306" y="5069878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F0602F3-22CD-40F1-928E-9320217F0879}"/>
              </a:ext>
            </a:extLst>
          </p:cNvPr>
          <p:cNvCxnSpPr/>
          <p:nvPr/>
        </p:nvCxnSpPr>
        <p:spPr>
          <a:xfrm rot="5400000">
            <a:off x="8476997" y="5390155"/>
            <a:ext cx="685800" cy="2382"/>
          </a:xfrm>
          <a:prstGeom prst="straightConnector1">
            <a:avLst/>
          </a:prstGeom>
          <a:ln w="3810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484CC0B-81D9-4C7C-8DBB-1DC1566CF791}"/>
              </a:ext>
            </a:extLst>
          </p:cNvPr>
          <p:cNvCxnSpPr/>
          <p:nvPr/>
        </p:nvCxnSpPr>
        <p:spPr>
          <a:xfrm rot="5400000">
            <a:off x="9733106" y="5274665"/>
            <a:ext cx="457200" cy="0"/>
          </a:xfrm>
          <a:prstGeom prst="straightConnector1">
            <a:avLst/>
          </a:prstGeom>
          <a:ln w="1905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AB7C043-07C1-47E9-8F38-37C802E2A5B5}"/>
              </a:ext>
            </a:extLst>
          </p:cNvPr>
          <p:cNvCxnSpPr/>
          <p:nvPr/>
        </p:nvCxnSpPr>
        <p:spPr>
          <a:xfrm rot="5400000">
            <a:off x="10968976" y="5184178"/>
            <a:ext cx="276225" cy="0"/>
          </a:xfrm>
          <a:prstGeom prst="straightConnector1">
            <a:avLst/>
          </a:prstGeom>
          <a:ln w="1905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0830D03-A51E-4B31-9237-EF90427E1B26}"/>
              </a:ext>
            </a:extLst>
          </p:cNvPr>
          <p:cNvCxnSpPr/>
          <p:nvPr/>
        </p:nvCxnSpPr>
        <p:spPr>
          <a:xfrm rot="5400000">
            <a:off x="12163172" y="5149649"/>
            <a:ext cx="207168" cy="0"/>
          </a:xfrm>
          <a:prstGeom prst="straightConnector1">
            <a:avLst/>
          </a:prstGeom>
          <a:ln w="1905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2836DBD-4516-4D89-8AF4-47FD81CD43CE}"/>
              </a:ext>
            </a:extLst>
          </p:cNvPr>
          <p:cNvCxnSpPr/>
          <p:nvPr/>
        </p:nvCxnSpPr>
        <p:spPr>
          <a:xfrm rot="10800000" flipV="1">
            <a:off x="10095057" y="5277046"/>
            <a:ext cx="914400" cy="161925"/>
          </a:xfrm>
          <a:prstGeom prst="straightConnector1">
            <a:avLst/>
          </a:prstGeom>
          <a:ln w="38100">
            <a:solidFill>
              <a:srgbClr val="667E8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3A7C8C1-8EF9-40AA-9B53-3C235255E555}"/>
              </a:ext>
            </a:extLst>
          </p:cNvPr>
          <p:cNvCxnSpPr/>
          <p:nvPr/>
        </p:nvCxnSpPr>
        <p:spPr>
          <a:xfrm rot="10800000" flipV="1">
            <a:off x="8933007" y="5505646"/>
            <a:ext cx="900113" cy="228600"/>
          </a:xfrm>
          <a:prstGeom prst="straightConnector1">
            <a:avLst/>
          </a:prstGeom>
          <a:ln w="38100">
            <a:solidFill>
              <a:srgbClr val="667E8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2E1C835-D832-4514-9C48-C1BF0ADC7431}"/>
              </a:ext>
            </a:extLst>
          </p:cNvPr>
          <p:cNvCxnSpPr/>
          <p:nvPr/>
        </p:nvCxnSpPr>
        <p:spPr>
          <a:xfrm rot="10800000" flipV="1">
            <a:off x="11204719" y="5162746"/>
            <a:ext cx="914400" cy="114300"/>
          </a:xfrm>
          <a:prstGeom prst="straightConnector1">
            <a:avLst/>
          </a:prstGeom>
          <a:ln w="38100">
            <a:solidFill>
              <a:srgbClr val="667E8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999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FCF8ED-44AD-4E50-8383-C66FE8C01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Static</a:t>
            </a:r>
            <a:r>
              <a:rPr lang="en-US" dirty="0"/>
              <a:t> amplification occurs because fire-sales of capital </a:t>
            </a:r>
            <a:br>
              <a:rPr lang="en-US" dirty="0"/>
            </a:br>
            <a:r>
              <a:rPr lang="en-US" dirty="0"/>
              <a:t>from productive sector to less productive sector depress asset prices</a:t>
            </a:r>
          </a:p>
          <a:p>
            <a:pPr lvl="1"/>
            <a:r>
              <a:rPr lang="en-US" dirty="0"/>
              <a:t>Importance of </a:t>
            </a:r>
            <a:r>
              <a:rPr lang="en-US" i="1" dirty="0"/>
              <a:t>market liquidity</a:t>
            </a:r>
            <a:r>
              <a:rPr lang="en-US" dirty="0"/>
              <a:t> of physical capital</a:t>
            </a:r>
          </a:p>
          <a:p>
            <a:r>
              <a:rPr lang="en-US" i="1" dirty="0"/>
              <a:t>Dynamic </a:t>
            </a:r>
            <a:r>
              <a:rPr lang="en-US" dirty="0"/>
              <a:t>amplification occurs because a </a:t>
            </a:r>
            <a:br>
              <a:rPr lang="en-US" dirty="0"/>
            </a:br>
            <a:r>
              <a:rPr lang="en-US" dirty="0"/>
              <a:t>temporary shock translates into a </a:t>
            </a:r>
            <a:br>
              <a:rPr lang="en-US" dirty="0"/>
            </a:br>
            <a:r>
              <a:rPr lang="en-US" dirty="0"/>
              <a:t>persistent decline in output and asset prices</a:t>
            </a:r>
            <a:endParaRPr lang="en-US" i="1" dirty="0"/>
          </a:p>
          <a:p>
            <a:pPr lvl="1"/>
            <a:r>
              <a:rPr lang="en-US" dirty="0"/>
              <a:t>Forward	</a:t>
            </a:r>
            <a:r>
              <a:rPr lang="en-US" sz="2800" dirty="0">
                <a:solidFill>
                  <a:srgbClr val="667E84"/>
                </a:solidFill>
              </a:rPr>
              <a:t>grow net worth via retained earnings</a:t>
            </a:r>
            <a:endParaRPr lang="en-US" dirty="0">
              <a:solidFill>
                <a:srgbClr val="667E84"/>
              </a:solidFill>
            </a:endParaRPr>
          </a:p>
          <a:p>
            <a:pPr lvl="1"/>
            <a:r>
              <a:rPr lang="en-US" dirty="0"/>
              <a:t>Backward	</a:t>
            </a:r>
            <a:r>
              <a:rPr lang="en-US" sz="2800" dirty="0">
                <a:solidFill>
                  <a:srgbClr val="C00000"/>
                </a:solidFill>
              </a:rPr>
              <a:t>asset pricing</a:t>
            </a:r>
          </a:p>
          <a:p>
            <a:pPr lvl="1"/>
            <a:endParaRPr lang="en-US" sz="2800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Kiyotaki Moore (1997)</a:t>
            </a:r>
          </a:p>
          <a:p>
            <a:pPr lvl="1"/>
            <a:r>
              <a:rPr lang="en-US" dirty="0"/>
              <a:t>Bernanke Gertler Gilchrist (1999)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3F2B44-E80E-401F-96D0-E75B4A13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Persistence Leads to Dynamic Amplification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1515198-01B0-446E-A234-7D0ACF25E023}"/>
              </a:ext>
            </a:extLst>
          </p:cNvPr>
          <p:cNvCxnSpPr/>
          <p:nvPr/>
        </p:nvCxnSpPr>
        <p:spPr>
          <a:xfrm>
            <a:off x="8461519" y="5046065"/>
            <a:ext cx="4114800" cy="4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15A2A6-A455-40CA-943D-CB4EC0723F06}"/>
              </a:ext>
            </a:extLst>
          </p:cNvPr>
          <p:cNvCxnSpPr/>
          <p:nvPr/>
        </p:nvCxnSpPr>
        <p:spPr>
          <a:xfrm rot="5400000">
            <a:off x="8666306" y="5069878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78715C5-C1A6-4A77-AF1F-3A8B135BC40E}"/>
              </a:ext>
            </a:extLst>
          </p:cNvPr>
          <p:cNvCxnSpPr/>
          <p:nvPr/>
        </p:nvCxnSpPr>
        <p:spPr>
          <a:xfrm rot="5400000">
            <a:off x="9809306" y="5069878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8864BAE-9E5F-41C4-A994-A5B8508B0388}"/>
              </a:ext>
            </a:extLst>
          </p:cNvPr>
          <p:cNvCxnSpPr/>
          <p:nvPr/>
        </p:nvCxnSpPr>
        <p:spPr>
          <a:xfrm rot="5400000">
            <a:off x="10952306" y="5069878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31105AE-A910-4632-A8D8-354E69ACA562}"/>
              </a:ext>
            </a:extLst>
          </p:cNvPr>
          <p:cNvCxnSpPr/>
          <p:nvPr/>
        </p:nvCxnSpPr>
        <p:spPr>
          <a:xfrm rot="5400000">
            <a:off x="12095306" y="5069878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B839346-FAB3-4B05-B0CE-A4602CEE29AA}"/>
              </a:ext>
            </a:extLst>
          </p:cNvPr>
          <p:cNvCxnSpPr/>
          <p:nvPr/>
        </p:nvCxnSpPr>
        <p:spPr>
          <a:xfrm rot="5400000">
            <a:off x="8476997" y="5390155"/>
            <a:ext cx="685800" cy="2382"/>
          </a:xfrm>
          <a:prstGeom prst="straightConnector1">
            <a:avLst/>
          </a:prstGeom>
          <a:ln w="3810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6FE4521-708E-48DB-B85B-342B2F6EDD30}"/>
              </a:ext>
            </a:extLst>
          </p:cNvPr>
          <p:cNvCxnSpPr/>
          <p:nvPr/>
        </p:nvCxnSpPr>
        <p:spPr>
          <a:xfrm rot="5400000">
            <a:off x="9733106" y="5274665"/>
            <a:ext cx="457200" cy="0"/>
          </a:xfrm>
          <a:prstGeom prst="straightConnector1">
            <a:avLst/>
          </a:prstGeom>
          <a:ln w="1905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327C911-2771-4C67-9426-637ACC321FB6}"/>
              </a:ext>
            </a:extLst>
          </p:cNvPr>
          <p:cNvCxnSpPr/>
          <p:nvPr/>
        </p:nvCxnSpPr>
        <p:spPr>
          <a:xfrm rot="5400000">
            <a:off x="10968976" y="5184178"/>
            <a:ext cx="276225" cy="0"/>
          </a:xfrm>
          <a:prstGeom prst="straightConnector1">
            <a:avLst/>
          </a:prstGeom>
          <a:ln w="1905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34463CE-2E7F-47E0-9DCD-AC2142975CF7}"/>
              </a:ext>
            </a:extLst>
          </p:cNvPr>
          <p:cNvCxnSpPr/>
          <p:nvPr/>
        </p:nvCxnSpPr>
        <p:spPr>
          <a:xfrm rot="5400000">
            <a:off x="12163172" y="5149649"/>
            <a:ext cx="207168" cy="0"/>
          </a:xfrm>
          <a:prstGeom prst="straightConnector1">
            <a:avLst/>
          </a:prstGeom>
          <a:ln w="1905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A04F0FF-D0BC-461A-A285-BBB8B6A6854A}"/>
              </a:ext>
            </a:extLst>
          </p:cNvPr>
          <p:cNvCxnSpPr/>
          <p:nvPr/>
        </p:nvCxnSpPr>
        <p:spPr>
          <a:xfrm rot="10800000" flipV="1">
            <a:off x="11319019" y="5277046"/>
            <a:ext cx="914400" cy="114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79772D9-D205-45F0-AA65-4922AC206E8A}"/>
              </a:ext>
            </a:extLst>
          </p:cNvPr>
          <p:cNvCxnSpPr/>
          <p:nvPr/>
        </p:nvCxnSpPr>
        <p:spPr>
          <a:xfrm rot="5400000">
            <a:off x="10965403" y="5254424"/>
            <a:ext cx="411957" cy="0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A50BC62-0B99-4852-A24E-61E0A1086B57}"/>
              </a:ext>
            </a:extLst>
          </p:cNvPr>
          <p:cNvCxnSpPr/>
          <p:nvPr/>
        </p:nvCxnSpPr>
        <p:spPr>
          <a:xfrm rot="5400000">
            <a:off x="9599756" y="5460403"/>
            <a:ext cx="823913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5A87CFF-D194-4169-BBC6-A87F000E4D48}"/>
              </a:ext>
            </a:extLst>
          </p:cNvPr>
          <p:cNvCxnSpPr/>
          <p:nvPr/>
        </p:nvCxnSpPr>
        <p:spPr>
          <a:xfrm rot="5400000">
            <a:off x="8182913" y="5734246"/>
            <a:ext cx="137160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BCD3C4C-1DA4-4A1E-973A-FDB28B24EF4B}"/>
              </a:ext>
            </a:extLst>
          </p:cNvPr>
          <p:cNvCxnSpPr/>
          <p:nvPr/>
        </p:nvCxnSpPr>
        <p:spPr>
          <a:xfrm rot="10800000" flipV="1">
            <a:off x="10159351" y="5458021"/>
            <a:ext cx="914400" cy="3429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208B709-DFBD-49B7-ACC8-7538B0FEED68}"/>
              </a:ext>
            </a:extLst>
          </p:cNvPr>
          <p:cNvCxnSpPr/>
          <p:nvPr/>
        </p:nvCxnSpPr>
        <p:spPr>
          <a:xfrm rot="10800000" flipV="1">
            <a:off x="9033019" y="5848546"/>
            <a:ext cx="800100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386737B-1E2F-4180-B74C-7013852B1580}"/>
              </a:ext>
            </a:extLst>
          </p:cNvPr>
          <p:cNvCxnSpPr/>
          <p:nvPr/>
        </p:nvCxnSpPr>
        <p:spPr>
          <a:xfrm rot="10800000" flipV="1">
            <a:off x="10095057" y="5277046"/>
            <a:ext cx="914400" cy="161925"/>
          </a:xfrm>
          <a:prstGeom prst="straightConnector1">
            <a:avLst/>
          </a:prstGeom>
          <a:ln w="38100">
            <a:solidFill>
              <a:srgbClr val="667E8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A55CC13-FA30-451D-8379-7CA00C77F254}"/>
              </a:ext>
            </a:extLst>
          </p:cNvPr>
          <p:cNvCxnSpPr/>
          <p:nvPr/>
        </p:nvCxnSpPr>
        <p:spPr>
          <a:xfrm rot="10800000" flipV="1">
            <a:off x="8933007" y="5505646"/>
            <a:ext cx="900113" cy="228600"/>
          </a:xfrm>
          <a:prstGeom prst="straightConnector1">
            <a:avLst/>
          </a:prstGeom>
          <a:ln w="38100">
            <a:solidFill>
              <a:srgbClr val="667E8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632F3A2-03EF-4A97-A421-B1C3B0D643D1}"/>
              </a:ext>
            </a:extLst>
          </p:cNvPr>
          <p:cNvCxnSpPr/>
          <p:nvPr/>
        </p:nvCxnSpPr>
        <p:spPr>
          <a:xfrm rot="10800000" flipV="1">
            <a:off x="11204719" y="5162746"/>
            <a:ext cx="914400" cy="114300"/>
          </a:xfrm>
          <a:prstGeom prst="straightConnector1">
            <a:avLst/>
          </a:prstGeom>
          <a:ln w="38100">
            <a:solidFill>
              <a:srgbClr val="667E8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851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81BF1C-0D00-4D2A-ABB2-24BBA1C86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Critique: After the shock all agents in the economy know that the economy will deterministically return to the steady state.</a:t>
            </a:r>
          </a:p>
          <a:p>
            <a:pPr lvl="1"/>
            <a:r>
              <a:rPr lang="en-US" dirty="0"/>
              <a:t>Length of slump is deterministic (and commonly known)</a:t>
            </a:r>
          </a:p>
          <a:p>
            <a:pPr lvl="2"/>
            <a:r>
              <a:rPr lang="en-US" dirty="0"/>
              <a:t>No safety cushion needed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 reality an adverse shock may be followed by additional adverse shocks</a:t>
            </a:r>
          </a:p>
          <a:p>
            <a:pPr lvl="2"/>
            <a:r>
              <a:rPr lang="en-US" dirty="0"/>
              <a:t>Build-up extra safety cushion for an additional shock in a crisis</a:t>
            </a:r>
          </a:p>
          <a:p>
            <a:pPr lvl="2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Impulse response vs. volatility dynamics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6DE8F7-B058-451D-A25F-5D34C12F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“Single Shock Critique”</a:t>
            </a:r>
          </a:p>
        </p:txBody>
      </p:sp>
    </p:spTree>
    <p:extLst>
      <p:ext uri="{BB962C8B-B14F-4D97-AF65-F5344CB8AC3E}">
        <p14:creationId xmlns:p14="http://schemas.microsoft.com/office/powerpoint/2010/main" val="376569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92E24BC-2A59-4B64-BCAF-3C000A7ADB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Endogenous Risk/Volatility Dynamics in </a:t>
                </a:r>
                <a:r>
                  <a:rPr lang="en-US" dirty="0" err="1">
                    <a:solidFill>
                      <a:srgbClr val="C00000"/>
                    </a:solidFill>
                  </a:rPr>
                  <a:t>BruSan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dirty="0"/>
                  <a:t>Beyond Impulse responses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Input: 	constant volatility</a:t>
                </a:r>
              </a:p>
              <a:p>
                <a:pPr lvl="1"/>
                <a:r>
                  <a:rPr lang="en-US" dirty="0"/>
                  <a:t>Output: 	endogenous risk </a:t>
                </a:r>
                <a:br>
                  <a:rPr lang="en-US" dirty="0"/>
                </a:br>
                <a:r>
                  <a:rPr lang="en-US" dirty="0"/>
                  <a:t>		time-varying volatility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Precautionary savings</a:t>
                </a:r>
              </a:p>
              <a:p>
                <a:pPr lvl="1"/>
                <a:r>
                  <a:rPr lang="en-US" dirty="0"/>
                  <a:t>Role for money/safe asset</a:t>
                </a:r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Nonlinearities</a:t>
                </a:r>
                <a:r>
                  <a:rPr lang="en-US" dirty="0"/>
                  <a:t> in crisis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endogenous fait tails, skewness</a:t>
                </a:r>
                <a:r>
                  <a:rPr lang="en-US" dirty="0">
                    <a:solidFill>
                      <a:srgbClr val="C00000"/>
                    </a:solidFill>
                  </a:rPr>
                  <a:t>	</a:t>
                </a: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Volatility Paradox</a:t>
                </a:r>
              </a:p>
              <a:p>
                <a:pPr lvl="1"/>
                <a:r>
                  <a:rPr lang="en-US" dirty="0"/>
                  <a:t>Low exogenous (measured)  volatility leads to </a:t>
                </a:r>
                <a:br>
                  <a:rPr lang="en-US" dirty="0"/>
                </a:br>
                <a:r>
                  <a:rPr lang="en-US" dirty="0"/>
                  <a:t>high build-up of (hidden) endogenous volatility 	(</a:t>
                </a:r>
                <a:r>
                  <a:rPr lang="en-US" dirty="0" err="1"/>
                  <a:t>Minksy</a:t>
                </a:r>
                <a:r>
                  <a:rPr lang="en-US" dirty="0"/>
                  <a:t>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92E24BC-2A59-4B64-BCAF-3C000A7ADB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5" t="-2780" b="-2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06757A4-01B6-4F33-8B20-769BE675F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Endogenous Volatility &amp; Volatility Paradox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36C5B6-2158-4F4E-8FE5-0BD5AEFDD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218" y="1985963"/>
            <a:ext cx="4416945" cy="45754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8DA4F2-9BB1-45C7-83F3-6DEBF794F279}"/>
              </a:ext>
            </a:extLst>
          </p:cNvPr>
          <p:cNvCxnSpPr/>
          <p:nvPr/>
        </p:nvCxnSpPr>
        <p:spPr>
          <a:xfrm flipH="1">
            <a:off x="8709765" y="3352398"/>
            <a:ext cx="0" cy="2771232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dash"/>
            <a:miter lim="800000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A4AD14-1D31-48BB-BC14-FCABC769A0B4}"/>
              </a:ext>
            </a:extLst>
          </p:cNvPr>
          <p:cNvSpPr txBox="1"/>
          <p:nvPr/>
        </p:nvSpPr>
        <p:spPr>
          <a:xfrm>
            <a:off x="7942302" y="5047846"/>
            <a:ext cx="1614768" cy="780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</a:rPr>
              <a:t>Stochastic steady state</a:t>
            </a:r>
          </a:p>
        </p:txBody>
      </p:sp>
      <p:sp>
        <p:nvSpPr>
          <p:cNvPr id="13" name="Right Arrow 26">
            <a:extLst>
              <a:ext uri="{FF2B5EF4-FFF2-40B4-BE49-F238E27FC236}">
                <a16:creationId xmlns:a16="http://schemas.microsoft.com/office/drawing/2014/main" id="{1C713AB1-FAB1-4E15-9686-EF28D8A6FF74}"/>
              </a:ext>
            </a:extLst>
          </p:cNvPr>
          <p:cNvSpPr/>
          <p:nvPr/>
        </p:nvSpPr>
        <p:spPr>
          <a:xfrm>
            <a:off x="5752287" y="2302220"/>
            <a:ext cx="1045127" cy="646438"/>
          </a:xfrm>
          <a:prstGeom prst="rightArrow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9439C90-BE1D-44D0-88E8-05EF4C723B0D}"/>
              </a:ext>
            </a:extLst>
          </p:cNvPr>
          <p:cNvCxnSpPr/>
          <p:nvPr/>
        </p:nvCxnSpPr>
        <p:spPr>
          <a:xfrm>
            <a:off x="1016621" y="2413113"/>
            <a:ext cx="4114800" cy="4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CA3E141-7F51-4BF4-A8F0-EBE64EFBF57D}"/>
              </a:ext>
            </a:extLst>
          </p:cNvPr>
          <p:cNvCxnSpPr/>
          <p:nvPr/>
        </p:nvCxnSpPr>
        <p:spPr>
          <a:xfrm rot="5400000">
            <a:off x="1221408" y="2436926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C0154D-E8BB-4A9A-A41F-6DBC67FE2607}"/>
              </a:ext>
            </a:extLst>
          </p:cNvPr>
          <p:cNvCxnSpPr/>
          <p:nvPr/>
        </p:nvCxnSpPr>
        <p:spPr>
          <a:xfrm rot="5400000">
            <a:off x="2364408" y="2436926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12EAC3B-A98B-46E7-BF82-51D5C895EFE6}"/>
              </a:ext>
            </a:extLst>
          </p:cNvPr>
          <p:cNvCxnSpPr/>
          <p:nvPr/>
        </p:nvCxnSpPr>
        <p:spPr>
          <a:xfrm rot="5400000">
            <a:off x="3507408" y="2436926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EBD6DC6-E0DD-47C5-87E8-EEDA870E005A}"/>
              </a:ext>
            </a:extLst>
          </p:cNvPr>
          <p:cNvCxnSpPr/>
          <p:nvPr/>
        </p:nvCxnSpPr>
        <p:spPr>
          <a:xfrm rot="5400000">
            <a:off x="4650408" y="2436926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4C47599-9181-4878-BF25-59CC1C8C911E}"/>
              </a:ext>
            </a:extLst>
          </p:cNvPr>
          <p:cNvCxnSpPr/>
          <p:nvPr/>
        </p:nvCxnSpPr>
        <p:spPr>
          <a:xfrm rot="5400000">
            <a:off x="1032099" y="2757203"/>
            <a:ext cx="685800" cy="2382"/>
          </a:xfrm>
          <a:prstGeom prst="straightConnector1">
            <a:avLst/>
          </a:prstGeom>
          <a:ln w="3810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0E1C32A-3F2A-4F87-813B-B17D1E1D97D5}"/>
              </a:ext>
            </a:extLst>
          </p:cNvPr>
          <p:cNvCxnSpPr/>
          <p:nvPr/>
        </p:nvCxnSpPr>
        <p:spPr>
          <a:xfrm rot="5400000">
            <a:off x="2288208" y="2641713"/>
            <a:ext cx="457200" cy="0"/>
          </a:xfrm>
          <a:prstGeom prst="straightConnector1">
            <a:avLst/>
          </a:prstGeom>
          <a:ln w="1905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A47A6DA-6C63-4743-AF3A-C2E100908114}"/>
              </a:ext>
            </a:extLst>
          </p:cNvPr>
          <p:cNvCxnSpPr/>
          <p:nvPr/>
        </p:nvCxnSpPr>
        <p:spPr>
          <a:xfrm rot="5400000">
            <a:off x="3524078" y="2551226"/>
            <a:ext cx="276225" cy="0"/>
          </a:xfrm>
          <a:prstGeom prst="straightConnector1">
            <a:avLst/>
          </a:prstGeom>
          <a:ln w="1905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A4A51D0-D833-4A0E-91B1-683915AC3995}"/>
              </a:ext>
            </a:extLst>
          </p:cNvPr>
          <p:cNvCxnSpPr/>
          <p:nvPr/>
        </p:nvCxnSpPr>
        <p:spPr>
          <a:xfrm rot="5400000">
            <a:off x="4718274" y="2516697"/>
            <a:ext cx="207168" cy="0"/>
          </a:xfrm>
          <a:prstGeom prst="straightConnector1">
            <a:avLst/>
          </a:prstGeom>
          <a:ln w="1905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952C326-0DE1-4B84-A97E-5079875B0E9B}"/>
              </a:ext>
            </a:extLst>
          </p:cNvPr>
          <p:cNvCxnSpPr/>
          <p:nvPr/>
        </p:nvCxnSpPr>
        <p:spPr>
          <a:xfrm rot="10800000" flipV="1">
            <a:off x="3874121" y="2644094"/>
            <a:ext cx="914400" cy="114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54060A5-1954-4A7A-9B54-A3C3B3AF7ED6}"/>
              </a:ext>
            </a:extLst>
          </p:cNvPr>
          <p:cNvCxnSpPr/>
          <p:nvPr/>
        </p:nvCxnSpPr>
        <p:spPr>
          <a:xfrm rot="5400000">
            <a:off x="3520505" y="2621472"/>
            <a:ext cx="411957" cy="0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598E983-E72E-47F2-A260-F723223D89BC}"/>
              </a:ext>
            </a:extLst>
          </p:cNvPr>
          <p:cNvCxnSpPr/>
          <p:nvPr/>
        </p:nvCxnSpPr>
        <p:spPr>
          <a:xfrm rot="5400000">
            <a:off x="2154858" y="2827451"/>
            <a:ext cx="823913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3FE6996-D7C4-4795-9525-F671EC8CE8E6}"/>
              </a:ext>
            </a:extLst>
          </p:cNvPr>
          <p:cNvCxnSpPr/>
          <p:nvPr/>
        </p:nvCxnSpPr>
        <p:spPr>
          <a:xfrm rot="5400000">
            <a:off x="738015" y="3101294"/>
            <a:ext cx="137160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B394837-CA8F-4CD1-9AED-6149E2801029}"/>
              </a:ext>
            </a:extLst>
          </p:cNvPr>
          <p:cNvCxnSpPr/>
          <p:nvPr/>
        </p:nvCxnSpPr>
        <p:spPr>
          <a:xfrm rot="10800000" flipV="1">
            <a:off x="2714453" y="2825069"/>
            <a:ext cx="914400" cy="3429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A1868FE-A3E9-4B9F-8D58-2262E3CA106E}"/>
              </a:ext>
            </a:extLst>
          </p:cNvPr>
          <p:cNvCxnSpPr/>
          <p:nvPr/>
        </p:nvCxnSpPr>
        <p:spPr>
          <a:xfrm rot="10800000" flipV="1">
            <a:off x="1588121" y="3215594"/>
            <a:ext cx="800100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1651225-0AE9-43FC-9347-64EAC3365306}"/>
              </a:ext>
            </a:extLst>
          </p:cNvPr>
          <p:cNvCxnSpPr/>
          <p:nvPr/>
        </p:nvCxnSpPr>
        <p:spPr>
          <a:xfrm rot="10800000" flipV="1">
            <a:off x="2650159" y="2644094"/>
            <a:ext cx="914400" cy="161925"/>
          </a:xfrm>
          <a:prstGeom prst="straightConnector1">
            <a:avLst/>
          </a:prstGeom>
          <a:ln w="38100">
            <a:solidFill>
              <a:srgbClr val="667E8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8AB3E6E-33E8-46AC-BC4A-C7DD58FFEC7F}"/>
              </a:ext>
            </a:extLst>
          </p:cNvPr>
          <p:cNvCxnSpPr/>
          <p:nvPr/>
        </p:nvCxnSpPr>
        <p:spPr>
          <a:xfrm rot="10800000" flipV="1">
            <a:off x="1488109" y="2872694"/>
            <a:ext cx="900113" cy="228600"/>
          </a:xfrm>
          <a:prstGeom prst="straightConnector1">
            <a:avLst/>
          </a:prstGeom>
          <a:ln w="38100">
            <a:solidFill>
              <a:srgbClr val="667E8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033C606-74EE-4DD0-8B4B-6D390EFFBD65}"/>
              </a:ext>
            </a:extLst>
          </p:cNvPr>
          <p:cNvCxnSpPr/>
          <p:nvPr/>
        </p:nvCxnSpPr>
        <p:spPr>
          <a:xfrm rot="10800000" flipV="1">
            <a:off x="3759821" y="2529794"/>
            <a:ext cx="914400" cy="114300"/>
          </a:xfrm>
          <a:prstGeom prst="straightConnector1">
            <a:avLst/>
          </a:prstGeom>
          <a:ln w="38100">
            <a:solidFill>
              <a:srgbClr val="667E8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240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E3EBC2-3F23-C1BA-9055-DF2223547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Difference with and without a shock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164127-D578-B13B-053B-2536F45D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Fan chart: Distributional Impulse Response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9FC645-83FE-5E6B-E309-BE42FC0E5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8" y="2682146"/>
            <a:ext cx="10248144" cy="565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71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730BB713-5B02-4A0E-AB4F-F186ACAF32DE}"/>
              </a:ext>
            </a:extLst>
          </p:cNvPr>
          <p:cNvSpPr/>
          <p:nvPr/>
        </p:nvSpPr>
        <p:spPr>
          <a:xfrm>
            <a:off x="3666234" y="2170785"/>
            <a:ext cx="2317765" cy="1758944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0AE101-EAA5-4DF7-8CDD-154953658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0880F1-9845-4D9F-BF46-01E612F2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and Instruments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CCC3BB-8CE9-4C28-9CE0-8B26478C8E9E}"/>
              </a:ext>
            </a:extLst>
          </p:cNvPr>
          <p:cNvSpPr txBox="1">
            <a:spLocks/>
          </p:cNvSpPr>
          <p:nvPr/>
        </p:nvSpPr>
        <p:spPr>
          <a:xfrm>
            <a:off x="405518" y="4676489"/>
            <a:ext cx="3391019" cy="37642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64008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91440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18872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146304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rgbClr val="667E84"/>
                </a:solidFill>
              </a:rPr>
              <a:t>Price stability</a:t>
            </a:r>
            <a:br>
              <a:rPr lang="en-US" sz="3500" dirty="0"/>
            </a:br>
            <a:r>
              <a:rPr lang="en-US" sz="3500" dirty="0">
                <a:solidFill>
                  <a:srgbClr val="C00000"/>
                </a:solidFill>
              </a:rPr>
              <a:t>Monetary policy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  <a:p>
            <a:pPr marL="571500" indent="-457200"/>
            <a:endParaRPr lang="en-US" dirty="0"/>
          </a:p>
          <a:p>
            <a:pPr lvl="1"/>
            <a:r>
              <a:rPr lang="en-US" dirty="0"/>
              <a:t>Short-term interest</a:t>
            </a:r>
          </a:p>
          <a:p>
            <a:pPr lvl="1"/>
            <a:r>
              <a:rPr lang="en-US" dirty="0"/>
              <a:t>Policy rule </a:t>
            </a:r>
            <a:br>
              <a:rPr lang="en-US" dirty="0"/>
            </a:br>
            <a:r>
              <a:rPr lang="en-US" dirty="0"/>
              <a:t>(terms structure)</a:t>
            </a:r>
          </a:p>
          <a:p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FA27D4-715B-4D5B-99E2-BAB48673A987}"/>
              </a:ext>
            </a:extLst>
          </p:cNvPr>
          <p:cNvSpPr txBox="1">
            <a:spLocks/>
          </p:cNvSpPr>
          <p:nvPr/>
        </p:nvSpPr>
        <p:spPr>
          <a:xfrm>
            <a:off x="3453519" y="4646009"/>
            <a:ext cx="4281628" cy="3840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64008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91440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18872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146304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100" dirty="0">
                <a:solidFill>
                  <a:srgbClr val="667E84"/>
                </a:solidFill>
              </a:rPr>
              <a:t>Financial stability</a:t>
            </a:r>
            <a:br>
              <a:rPr lang="en-US" sz="4100" dirty="0"/>
            </a:br>
            <a:r>
              <a:rPr lang="en-US" sz="4100" dirty="0">
                <a:solidFill>
                  <a:srgbClr val="C00000"/>
                </a:solidFill>
              </a:rPr>
              <a:t>Macroprudential</a:t>
            </a:r>
            <a:br>
              <a:rPr lang="en-US" sz="4100" dirty="0">
                <a:solidFill>
                  <a:srgbClr val="C00000"/>
                </a:solidFill>
              </a:rPr>
            </a:br>
            <a:r>
              <a:rPr lang="en-US" sz="4100" dirty="0">
                <a:solidFill>
                  <a:srgbClr val="C00000"/>
                </a:solidFill>
              </a:rPr>
              <a:t>policy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Reserve requirements</a:t>
            </a:r>
          </a:p>
          <a:p>
            <a:pPr lvl="1"/>
            <a:r>
              <a:rPr lang="en-US" dirty="0"/>
              <a:t>Capital/liquidity requirements</a:t>
            </a:r>
          </a:p>
          <a:p>
            <a:pPr lvl="1"/>
            <a:r>
              <a:rPr lang="en-US" dirty="0"/>
              <a:t>Collateral policy Margins/haircuts</a:t>
            </a:r>
          </a:p>
          <a:p>
            <a:pPr lvl="1"/>
            <a:r>
              <a:rPr lang="en-US" dirty="0"/>
              <a:t>Capital controls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DF3228-2094-4AD5-911B-B2475D79FBAC}"/>
              </a:ext>
            </a:extLst>
          </p:cNvPr>
          <p:cNvSpPr txBox="1">
            <a:spLocks/>
          </p:cNvSpPr>
          <p:nvPr/>
        </p:nvSpPr>
        <p:spPr>
          <a:xfrm>
            <a:off x="3072519" y="3609689"/>
            <a:ext cx="3657600" cy="1022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None/>
            </a:pP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6807B85-604B-46D0-8F95-94835E7B8F1A}"/>
              </a:ext>
            </a:extLst>
          </p:cNvPr>
          <p:cNvCxnSpPr/>
          <p:nvPr/>
        </p:nvCxnSpPr>
        <p:spPr>
          <a:xfrm>
            <a:off x="2843919" y="6816098"/>
            <a:ext cx="1066800" cy="0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EA65E01-DC12-4C50-BAFB-0D11B2D6A221}"/>
              </a:ext>
            </a:extLst>
          </p:cNvPr>
          <p:cNvSpPr txBox="1"/>
          <p:nvPr/>
        </p:nvSpPr>
        <p:spPr>
          <a:xfrm>
            <a:off x="2996319" y="6468558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inter-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action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E1DC0DA-4969-42A8-8EAB-07B1713A9091}"/>
              </a:ext>
            </a:extLst>
          </p:cNvPr>
          <p:cNvCxnSpPr/>
          <p:nvPr/>
        </p:nvCxnSpPr>
        <p:spPr>
          <a:xfrm flipH="1">
            <a:off x="2462919" y="4066889"/>
            <a:ext cx="7620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FBC3864-0B1B-4A50-86F1-B92015D9F5B6}"/>
              </a:ext>
            </a:extLst>
          </p:cNvPr>
          <p:cNvCxnSpPr/>
          <p:nvPr/>
        </p:nvCxnSpPr>
        <p:spPr>
          <a:xfrm>
            <a:off x="6349119" y="4066889"/>
            <a:ext cx="7620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99EEE9-5F14-4334-AD44-E0F2CAB9B7A6}"/>
              </a:ext>
            </a:extLst>
          </p:cNvPr>
          <p:cNvCxnSpPr/>
          <p:nvPr/>
        </p:nvCxnSpPr>
        <p:spPr>
          <a:xfrm>
            <a:off x="6349119" y="6852829"/>
            <a:ext cx="1066800" cy="0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F48E8D3-9F18-4507-B578-8244C2E11AF2}"/>
              </a:ext>
            </a:extLst>
          </p:cNvPr>
          <p:cNvSpPr txBox="1"/>
          <p:nvPr/>
        </p:nvSpPr>
        <p:spPr>
          <a:xfrm>
            <a:off x="6501519" y="6505289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inter-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action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05B8BB-EE6A-44AC-99AE-90A2ACF2C752}"/>
              </a:ext>
            </a:extLst>
          </p:cNvPr>
          <p:cNvCxnSpPr/>
          <p:nvPr/>
        </p:nvCxnSpPr>
        <p:spPr>
          <a:xfrm>
            <a:off x="4825119" y="4066889"/>
            <a:ext cx="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681AEED-42A2-4F60-92D2-8B71057EBC8B}"/>
              </a:ext>
            </a:extLst>
          </p:cNvPr>
          <p:cNvSpPr txBox="1"/>
          <p:nvPr/>
        </p:nvSpPr>
        <p:spPr>
          <a:xfrm>
            <a:off x="4177367" y="3171090"/>
            <a:ext cx="137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STABILITY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FE612BD-9ED2-4B9B-AE11-0809864D292A}"/>
              </a:ext>
            </a:extLst>
          </p:cNvPr>
          <p:cNvSpPr txBox="1">
            <a:spLocks/>
          </p:cNvSpPr>
          <p:nvPr/>
        </p:nvSpPr>
        <p:spPr>
          <a:xfrm>
            <a:off x="6873898" y="4646009"/>
            <a:ext cx="4864289" cy="208668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64008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91440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18872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146304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100" dirty="0">
                <a:solidFill>
                  <a:srgbClr val="667E84"/>
                </a:solidFill>
              </a:rPr>
              <a:t>Fiscal debt sustainability</a:t>
            </a:r>
            <a:br>
              <a:rPr lang="en-US" sz="4100" dirty="0"/>
            </a:br>
            <a:r>
              <a:rPr lang="en-US" sz="4100" dirty="0" err="1">
                <a:solidFill>
                  <a:srgbClr val="C00000"/>
                </a:solidFill>
              </a:rPr>
              <a:t>Fiscalpolicy</a:t>
            </a:r>
            <a:endParaRPr lang="en-US" sz="4100" dirty="0">
              <a:solidFill>
                <a:srgbClr val="C00000"/>
              </a:solidFill>
            </a:endParaRPr>
          </a:p>
          <a:p>
            <a:endParaRPr lang="en-US" dirty="0"/>
          </a:p>
          <a:p>
            <a:pPr lvl="1"/>
            <a:r>
              <a:rPr lang="en-US" dirty="0"/>
              <a:t>Taxes/subsidies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9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8FD81-1079-4DE7-85FB-DD37647D3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Cts</a:t>
            </a:r>
            <a:r>
              <a:rPr lang="en-US" dirty="0"/>
              <a:t>.-time Macro:  Macro-Finance vs HANK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00C41-9D88-4A18-824C-231D2374E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03989B-C78C-4770-B619-DA55E8E77349}"/>
              </a:ext>
            </a:extLst>
          </p:cNvPr>
          <p:cNvGraphicFramePr>
            <a:graphicFrameLocks noGrp="1"/>
          </p:cNvGraphicFramePr>
          <p:nvPr/>
        </p:nvGraphicFramePr>
        <p:xfrm>
          <a:off x="192556" y="1166727"/>
          <a:ext cx="14431494" cy="79768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38392">
                  <a:extLst>
                    <a:ext uri="{9D8B030D-6E8A-4147-A177-3AD203B41FA5}">
                      <a16:colId xmlns:a16="http://schemas.microsoft.com/office/drawing/2014/main" val="3153213673"/>
                    </a:ext>
                  </a:extLst>
                </a:gridCol>
                <a:gridCol w="5304118">
                  <a:extLst>
                    <a:ext uri="{9D8B030D-6E8A-4147-A177-3AD203B41FA5}">
                      <a16:colId xmlns:a16="http://schemas.microsoft.com/office/drawing/2014/main" val="4096941302"/>
                    </a:ext>
                  </a:extLst>
                </a:gridCol>
                <a:gridCol w="6288984">
                  <a:extLst>
                    <a:ext uri="{9D8B030D-6E8A-4147-A177-3AD203B41FA5}">
                      <a16:colId xmlns:a16="http://schemas.microsoft.com/office/drawing/2014/main" val="1241900793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r>
                        <a:rPr lang="en-US" sz="3200" dirty="0"/>
                        <a:t>Agents:</a:t>
                      </a:r>
                      <a:endParaRPr lang="en-US" sz="3200" b="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/>
                        <a:t>Heterogenous investor focus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/>
                        <a:t>- Net worth distribution (often discrete)</a:t>
                      </a:r>
                      <a:endParaRPr lang="en-US" sz="24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kern="1200" dirty="0"/>
                        <a:t>Heterogenous consumer focus</a:t>
                      </a:r>
                    </a:p>
                    <a:p>
                      <a:r>
                        <a:rPr lang="en-US" sz="2400" kern="1200" dirty="0"/>
                        <a:t>- Net worth distribution (often </a:t>
                      </a:r>
                      <a:r>
                        <a:rPr lang="en-US" sz="2400" kern="1200" dirty="0" err="1"/>
                        <a:t>cts</a:t>
                      </a:r>
                      <a:r>
                        <a:rPr lang="en-US" sz="2400" kern="1200" dirty="0"/>
                        <a:t>.)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7410937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dirty="0"/>
                        <a:t>Tradition:</a:t>
                      </a:r>
                      <a:endParaRPr lang="en-US" sz="32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Finance</a:t>
                      </a:r>
                      <a:r>
                        <a:rPr lang="en-US" sz="2800" dirty="0"/>
                        <a:t> </a:t>
                      </a:r>
                      <a:r>
                        <a:rPr lang="en-US" sz="2400" dirty="0"/>
                        <a:t>(Merton)</a:t>
                      </a:r>
                    </a:p>
                    <a:p>
                      <a:r>
                        <a:rPr lang="en-US" sz="2400" b="1" i="1" cap="all" baseline="0" dirty="0">
                          <a:solidFill>
                            <a:schemeClr val="tx1"/>
                          </a:solidFill>
                          <a:latin typeface="+mj-lt"/>
                        </a:rPr>
                        <a:t>Portfolio and consumption choice</a:t>
                      </a:r>
                      <a:endParaRPr lang="en-US" sz="2800" b="1" i="1" cap="all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kern="1200" dirty="0"/>
                        <a:t>DSGE</a:t>
                      </a:r>
                      <a:r>
                        <a:rPr lang="en-US" sz="2800" kern="1200" dirty="0"/>
                        <a:t> </a:t>
                      </a:r>
                      <a:r>
                        <a:rPr lang="en-US" sz="2400" kern="1200" dirty="0"/>
                        <a:t>(Woodford)</a:t>
                      </a:r>
                    </a:p>
                    <a:p>
                      <a:r>
                        <a:rPr lang="en-US" sz="2400" b="1" i="1" kern="1200" cap="all" baseline="0" dirty="0">
                          <a:latin typeface="+mj-lt"/>
                        </a:rPr>
                        <a:t>Consumption choice</a:t>
                      </a:r>
                      <a:endParaRPr lang="en-US" sz="3600" b="1" i="1" cap="all" baseline="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86353817"/>
                  </a:ext>
                </a:extLst>
              </a:tr>
              <a:tr h="16853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kern="1200" dirty="0"/>
                    </a:p>
                    <a:p>
                      <a:endParaRPr lang="en-US" sz="32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/>
                        <a:t>Full/global dynamical system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400" kern="1200" dirty="0"/>
                        <a:t>focused on non-linearities </a:t>
                      </a:r>
                      <a:br>
                        <a:rPr lang="en-US" sz="2400" kern="1200" dirty="0"/>
                      </a:br>
                      <a:r>
                        <a:rPr lang="en-US" sz="2400" kern="1200" dirty="0"/>
                        <a:t>away from steady state (crisis …)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400" kern="1200" dirty="0"/>
                        <a:t>Length of recession is stochastic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/>
                        <a:t>Transition dynamics back to steady state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400" kern="1200" dirty="0"/>
                        <a:t>Zero probability shock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2400" kern="12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400" kern="1200" dirty="0"/>
                        <a:t>Length of recession is deterministic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36188325"/>
                  </a:ext>
                </a:extLst>
              </a:tr>
              <a:tr h="623084">
                <a:tc>
                  <a:txBody>
                    <a:bodyPr/>
                    <a:lstStyle/>
                    <a:p>
                      <a:r>
                        <a:rPr lang="en-US" sz="3200" dirty="0"/>
                        <a:t>Money due to:</a:t>
                      </a:r>
                      <a:endParaRPr lang="en-US" sz="32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3200" dirty="0"/>
                        <a:t>Risk &amp; financial frictions</a:t>
                      </a:r>
                      <a:endParaRPr lang="en-US" sz="32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Price stickiness</a:t>
                      </a:r>
                      <a:endParaRPr lang="en-US" sz="32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27666735"/>
                  </a:ext>
                </a:extLst>
              </a:tr>
              <a:tr h="731094">
                <a:tc>
                  <a:txBody>
                    <a:bodyPr/>
                    <a:lstStyle/>
                    <a:p>
                      <a:r>
                        <a:rPr lang="en-US" sz="3200" dirty="0"/>
                        <a:t>Risk:</a:t>
                      </a:r>
                      <a:endParaRPr lang="en-US" sz="32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3200" dirty="0"/>
                        <a:t>Risk &amp; financial frictions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No aggregate risk </a:t>
                      </a:r>
                      <a:r>
                        <a:rPr lang="en-US" sz="1900" dirty="0"/>
                        <a:t>(in HANK paper)</a:t>
                      </a:r>
                      <a:endParaRPr lang="en-US" sz="32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45473519"/>
                  </a:ext>
                </a:extLst>
              </a:tr>
              <a:tr h="731094">
                <a:tc>
                  <a:txBody>
                    <a:bodyPr/>
                    <a:lstStyle/>
                    <a:p>
                      <a:r>
                        <a:rPr lang="en-US" sz="3200" dirty="0"/>
                        <a:t>Price of risk:</a:t>
                      </a:r>
                      <a:endParaRPr lang="en-US" sz="32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3200" dirty="0"/>
                        <a:t>Idiosyncratic &amp; aggregate risk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912051"/>
                  </a:ext>
                </a:extLst>
              </a:tr>
              <a:tr h="1845591">
                <a:tc>
                  <a:txBody>
                    <a:bodyPr/>
                    <a:lstStyle/>
                    <a:p>
                      <a:r>
                        <a:rPr lang="en-US" sz="3200" dirty="0"/>
                        <a:t>Assets:</a:t>
                      </a:r>
                      <a:endParaRPr lang="en-US" sz="32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800" kern="1200" dirty="0"/>
                        <a:t>Capital, money, bonds with </a:t>
                      </a:r>
                      <a:br>
                        <a:rPr lang="en-US" sz="2800" kern="1200" dirty="0"/>
                      </a:br>
                      <a:r>
                        <a:rPr lang="en-US" sz="2800" kern="1200" dirty="0"/>
                        <a:t>different risk profile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kern="1200" dirty="0"/>
                        <a:t>Risk-return trade-off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kern="1200" dirty="0"/>
                        <a:t>Liquidity-return trade-off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kern="1200" dirty="0"/>
                        <a:t>Flight to safety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All assets are risk-free</a:t>
                      </a:r>
                    </a:p>
                    <a:p>
                      <a:endParaRPr lang="en-US" sz="28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/>
                        <a:t>No risk-return trade-off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/>
                        <a:t>Liquidity-return trade-off</a:t>
                      </a:r>
                      <a:endParaRPr lang="en-US" sz="28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922602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8EA7AE-C9A5-B6E8-D8BA-0642E5FC1CE1}"/>
              </a:ext>
            </a:extLst>
          </p:cNvPr>
          <p:cNvSpPr/>
          <p:nvPr/>
        </p:nvSpPr>
        <p:spPr>
          <a:xfrm>
            <a:off x="3114502" y="2698867"/>
            <a:ext cx="5092931" cy="365760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155DFF-18D2-74ED-803F-7D8C2191FB34}"/>
              </a:ext>
            </a:extLst>
          </p:cNvPr>
          <p:cNvSpPr/>
          <p:nvPr/>
        </p:nvSpPr>
        <p:spPr>
          <a:xfrm>
            <a:off x="8409697" y="2701637"/>
            <a:ext cx="5092931" cy="365760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69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EEACC4-9461-4E70-A14C-5D0E723BC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72" y="1530772"/>
            <a:ext cx="15497386" cy="7613227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i="1" dirty="0">
                <a:solidFill>
                  <a:srgbClr val="667E84"/>
                </a:solidFill>
              </a:rPr>
              <a:t>Real Macro-Finance Models with Heterogeneous Agents </a:t>
            </a:r>
          </a:p>
          <a:p>
            <a:pPr marL="742950" indent="-742950">
              <a:lnSpc>
                <a:spcPct val="80000"/>
              </a:lnSpc>
              <a:buFont typeface="+mj-lt"/>
              <a:buAutoNum type="arabicPeriod"/>
            </a:pPr>
            <a:r>
              <a:rPr lang="en-US" dirty="0">
                <a:solidFill>
                  <a:srgbClr val="667E84"/>
                </a:solidFill>
              </a:rPr>
              <a:t>A Simple Real Macro-finance Model</a:t>
            </a:r>
          </a:p>
          <a:p>
            <a:pPr marL="742950" indent="-742950">
              <a:lnSpc>
                <a:spcPct val="80000"/>
              </a:lnSpc>
              <a:buFont typeface="+mj-lt"/>
              <a:buAutoNum type="arabicPeriod"/>
            </a:pPr>
            <a:r>
              <a:rPr lang="en-US" dirty="0"/>
              <a:t>Endogenous (Price of) Risk Dynamics</a:t>
            </a:r>
          </a:p>
          <a:p>
            <a:pPr marL="742950" indent="-742950">
              <a:lnSpc>
                <a:spcPct val="80000"/>
              </a:lnSpc>
              <a:buFont typeface="+mj-lt"/>
              <a:buAutoNum type="arabicPeriod"/>
            </a:pPr>
            <a:r>
              <a:rPr lang="en-US" dirty="0"/>
              <a:t>A Model with Jumps due to Sudden Stops/Runs</a:t>
            </a:r>
          </a:p>
          <a:p>
            <a:pPr marL="1143000" lvl="2" indent="-228600">
              <a:lnSpc>
                <a:spcPct val="80000"/>
              </a:lnSpc>
              <a:buFont typeface="+mj-lt"/>
              <a:buAutoNum type="arabicPeriod"/>
            </a:pPr>
            <a:endParaRPr lang="en-US" sz="1000" dirty="0"/>
          </a:p>
          <a:p>
            <a:pPr marL="0" indent="0">
              <a:lnSpc>
                <a:spcPct val="80000"/>
              </a:lnSpc>
              <a:buNone/>
            </a:pPr>
            <a:r>
              <a:rPr lang="en-US" i="1" dirty="0">
                <a:solidFill>
                  <a:srgbClr val="667E84"/>
                </a:solidFill>
              </a:rPr>
              <a:t>Money Models</a:t>
            </a:r>
          </a:p>
          <a:p>
            <a:pPr marL="742950" indent="-742950">
              <a:lnSpc>
                <a:spcPct val="80000"/>
              </a:lnSpc>
              <a:buFont typeface="+mj-lt"/>
              <a:buAutoNum type="arabicPeriod"/>
            </a:pPr>
            <a:r>
              <a:rPr lang="en-US" dirty="0"/>
              <a:t>A Simple Money Model</a:t>
            </a:r>
          </a:p>
          <a:p>
            <a:pPr marL="742950" indent="-742950">
              <a:lnSpc>
                <a:spcPct val="80000"/>
              </a:lnSpc>
              <a:buFont typeface="+mj-lt"/>
              <a:buAutoNum type="arabicPeriod"/>
            </a:pPr>
            <a:r>
              <a:rPr lang="en-US" dirty="0"/>
              <a:t>Cashless vs. Cash Economy and “The I Theory of Money”</a:t>
            </a:r>
          </a:p>
          <a:p>
            <a:pPr marL="742950" indent="-742950">
              <a:lnSpc>
                <a:spcPct val="80000"/>
              </a:lnSpc>
              <a:buFont typeface="+mj-lt"/>
              <a:buAutoNum type="arabicPeriod"/>
            </a:pPr>
            <a:r>
              <a:rPr lang="en-US" dirty="0"/>
              <a:t>Welfare Analysis &amp; Optimal Policy </a:t>
            </a:r>
          </a:p>
          <a:p>
            <a:pPr marL="792488" lvl="1" indent="-457200">
              <a:lnSpc>
                <a:spcPct val="80000"/>
              </a:lnSpc>
              <a:buFont typeface="+mj-lt"/>
              <a:buAutoNum type="arabicPeriod"/>
            </a:pPr>
            <a:r>
              <a:rPr lang="en-US" sz="2000" dirty="0"/>
              <a:t>Fiscal, Monetary, and Macroprudential Policy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i="1" dirty="0">
                <a:solidFill>
                  <a:srgbClr val="667E84"/>
                </a:solidFill>
              </a:rPr>
              <a:t>International Macro-Finance Models</a:t>
            </a:r>
          </a:p>
          <a:p>
            <a:pPr marL="742950" indent="-742950">
              <a:lnSpc>
                <a:spcPct val="80000"/>
              </a:lnSpc>
              <a:buFont typeface="+mj-lt"/>
              <a:buAutoNum type="arabicPeriod"/>
            </a:pPr>
            <a:r>
              <a:rPr lang="en-US" dirty="0"/>
              <a:t>International Financial Architecture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i="1" dirty="0">
                <a:solidFill>
                  <a:srgbClr val="667E84"/>
                </a:solidFill>
              </a:rPr>
              <a:t>Digital Money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84381A-EC90-4C64-AD64-994CA7BC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3A493-960C-482F-B08D-BFEE69C1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921654" y="8561095"/>
            <a:ext cx="988904" cy="546946"/>
          </a:xfrm>
        </p:spPr>
        <p:txBody>
          <a:bodyPr/>
          <a:lstStyle/>
          <a:p>
            <a:fld id="{3488EFA5-B9E7-4918-BF97-C27C2BBB1656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D31BF5-EF3A-49EB-9BC0-9E5C04A55E43}"/>
              </a:ext>
            </a:extLst>
          </p:cNvPr>
          <p:cNvSpPr/>
          <p:nvPr/>
        </p:nvSpPr>
        <p:spPr>
          <a:xfrm>
            <a:off x="413172" y="1388534"/>
            <a:ext cx="10458619" cy="26199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96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Simple Two Sector Model: </a:t>
            </a:r>
            <a:r>
              <a:rPr lang="en-US" dirty="0" err="1"/>
              <a:t>Basak</a:t>
            </a:r>
            <a:r>
              <a:rPr lang="en-US" dirty="0"/>
              <a:t> </a:t>
            </a:r>
            <a:r>
              <a:rPr lang="en-US" dirty="0" err="1"/>
              <a:t>Cuoco</a:t>
            </a:r>
            <a:r>
              <a:rPr lang="en-US" dirty="0"/>
              <a:t> (1998)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Expert sector				Household sector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18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313049" y="2724915"/>
            <a:ext cx="4170858" cy="3025700"/>
            <a:chOff x="-435748" y="2077976"/>
            <a:chExt cx="3128143" cy="2269275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-365898" y="2340821"/>
              <a:ext cx="304034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-435748" y="2079814"/>
              <a:ext cx="253915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latin typeface="+mj-lt"/>
                </a:rPr>
                <a:t>A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68535" y="2077976"/>
              <a:ext cx="223860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latin typeface="+mj-lt"/>
                </a:rPr>
                <a:t>L</a:t>
              </a:r>
              <a:endParaRPr lang="en-US" sz="2400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-365898" y="2377251"/>
                  <a:ext cx="1463040" cy="184765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Capital</a:t>
                  </a:r>
                  <a:br>
                    <a:rPr lang="en-US" sz="2400" dirty="0"/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65898" y="2377251"/>
                  <a:ext cx="1463040" cy="184765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/>
            <p:nvPr/>
          </p:nvCxnSpPr>
          <p:spPr>
            <a:xfrm>
              <a:off x="1151876" y="2340821"/>
              <a:ext cx="0" cy="20064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211407" y="3862501"/>
                  <a:ext cx="1463040" cy="36576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1407" y="3862501"/>
                  <a:ext cx="1463040" cy="3657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 13"/>
          <p:cNvSpPr/>
          <p:nvPr/>
        </p:nvSpPr>
        <p:spPr>
          <a:xfrm>
            <a:off x="3508401" y="3133986"/>
            <a:ext cx="1950720" cy="19440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latin typeface="+mj-lt"/>
              </a:rPr>
              <a:t>Debt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098139" y="2722465"/>
            <a:ext cx="4170858" cy="3025700"/>
            <a:chOff x="-435748" y="2077976"/>
            <a:chExt cx="3128143" cy="2269275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-365898" y="2340821"/>
              <a:ext cx="304034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-435748" y="2079814"/>
              <a:ext cx="253915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latin typeface="+mj-lt"/>
                </a:rPr>
                <a:t>A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68535" y="2077976"/>
              <a:ext cx="223860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latin typeface="+mj-lt"/>
                </a:rPr>
                <a:t>L</a:t>
              </a:r>
              <a:endParaRPr lang="en-US" sz="2400" dirty="0">
                <a:latin typeface="+mj-lt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160754" y="2340821"/>
              <a:ext cx="0" cy="20064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211406" y="2377252"/>
                  <a:ext cx="1463040" cy="1469331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latin typeface="+mj-lt"/>
                    </a:rPr>
                    <a:t>Net worth</a:t>
                  </a:r>
                  <a:br>
                    <a:rPr lang="en-US" sz="2400" dirty="0">
                      <a:latin typeface="+mj-lt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1406" y="2377252"/>
                  <a:ext cx="1463040" cy="1469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ectangle 22"/>
          <p:cNvSpPr/>
          <p:nvPr/>
        </p:nvSpPr>
        <p:spPr>
          <a:xfrm>
            <a:off x="7193793" y="3121497"/>
            <a:ext cx="1950720" cy="19348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latin typeface="+mj-lt"/>
              </a:rPr>
              <a:t>Loans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43250" y="6865844"/>
            <a:ext cx="6831742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latin typeface="+mj-lt"/>
              </a:rPr>
              <a:t>See Lecture Notes, Chapter 2 or </a:t>
            </a:r>
            <a:br>
              <a:rPr lang="en-US" sz="2667" dirty="0">
                <a:latin typeface="+mj-lt"/>
              </a:rPr>
            </a:br>
            <a:r>
              <a:rPr lang="en-US" sz="2667" dirty="0">
                <a:latin typeface="+mj-lt"/>
              </a:rPr>
              <a:t>Handbook of Macroeconomics 2017, Chapter 18</a:t>
            </a:r>
          </a:p>
        </p:txBody>
      </p:sp>
    </p:spTree>
    <p:extLst>
      <p:ext uri="{BB962C8B-B14F-4D97-AF65-F5344CB8AC3E}">
        <p14:creationId xmlns:p14="http://schemas.microsoft.com/office/powerpoint/2010/main" val="1678097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1A11467-E508-45F6-8483-8CEA63A4DE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3172" y="1530772"/>
                <a:ext cx="15497386" cy="761322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Belief distortions</a:t>
                </a:r>
                <a:endParaRPr lang="en-US" sz="2200" dirty="0"/>
              </a:p>
              <a:p>
                <a:pPr lvl="1"/>
                <a:r>
                  <a:rPr lang="en-US" dirty="0"/>
                  <a:t>Match “belief surveys”	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Incomplete markets</a:t>
                </a:r>
              </a:p>
              <a:p>
                <a:pPr lvl="1"/>
                <a:r>
                  <a:rPr lang="en-US" dirty="0"/>
                  <a:t>“natural” leverage constraint 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:r>
                  <a:rPr lang="en-US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BruSan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</a:p>
              <a:p>
                <a:pPr lvl="1"/>
                <a:r>
                  <a:rPr lang="en-US" dirty="0"/>
                  <a:t>Costly state verification           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(BGG)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+ Leverage constraints</a:t>
                </a:r>
                <a:br>
                  <a:rPr lang="en-US" dirty="0"/>
                </a:br>
                <a:r>
                  <a:rPr lang="en-US" sz="2200" dirty="0"/>
                  <a:t>    (no “liquidity creation”)</a:t>
                </a:r>
                <a:endParaRPr lang="en-US" sz="2400" dirty="0"/>
              </a:p>
              <a:p>
                <a:pPr lvl="1"/>
                <a:r>
                  <a:rPr lang="en-US" dirty="0"/>
                  <a:t>Exogenous limit   		 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(Bewley/</a:t>
                </a:r>
                <a:r>
                  <a:rPr lang="en-US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Ayagari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Collateral constraints</a:t>
                </a:r>
              </a:p>
              <a:p>
                <a:pPr lvl="2"/>
                <a:r>
                  <a:rPr lang="en-US" dirty="0"/>
                  <a:t>Next period’s price	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(KM)</a:t>
                </a:r>
              </a:p>
              <a:p>
                <a:pPr lvl="2" indent="0">
                  <a:buNone/>
                </a:pPr>
                <a:r>
                  <a:rPr lang="en-US" dirty="0"/>
                  <a:t>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𝑅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+1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Next periods volatility 	 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:r>
                  <a:rPr lang="en-US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VaR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JG)</a:t>
                </a:r>
              </a:p>
              <a:p>
                <a:pPr lvl="2"/>
                <a:r>
                  <a:rPr lang="en-US" dirty="0"/>
                  <a:t>Current price </a:t>
                </a:r>
              </a:p>
              <a:p>
                <a:pPr lvl="3"/>
                <a:endParaRPr lang="en-US" dirty="0"/>
              </a:p>
              <a:p>
                <a:r>
                  <a:rPr lang="en-US" dirty="0"/>
                  <a:t>Search Friction 		</a:t>
                </a:r>
                <a:r>
                  <a:rPr lang="en-US" sz="30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(DGP)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1A11467-E508-45F6-8483-8CEA63A4DE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172" y="1530772"/>
                <a:ext cx="15497386" cy="7613227"/>
              </a:xfrm>
              <a:blipFill>
                <a:blip r:embed="rId2"/>
                <a:stretch>
                  <a:fillRect l="-944" t="-2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39CD3AF-0B73-4B9A-9045-B10D009D0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Frictions and Distortions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13AC1-AC4D-4A25-A25A-915BAE2224A0}"/>
              </a:ext>
            </a:extLst>
          </p:cNvPr>
          <p:cNvSpPr/>
          <p:nvPr/>
        </p:nvSpPr>
        <p:spPr>
          <a:xfrm>
            <a:off x="8095318" y="4539345"/>
            <a:ext cx="3701417" cy="2801007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24A35A6-405F-43EA-8132-60AF5579624C}"/>
              </a:ext>
            </a:extLst>
          </p:cNvPr>
          <p:cNvCxnSpPr>
            <a:cxnSpLocks/>
          </p:cNvCxnSpPr>
          <p:nvPr/>
        </p:nvCxnSpPr>
        <p:spPr>
          <a:xfrm flipH="1" flipV="1">
            <a:off x="9878161" y="4394379"/>
            <a:ext cx="0" cy="265176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DDD36CB-0D25-4AF9-ABC5-5005D7C2EDA2}"/>
              </a:ext>
            </a:extLst>
          </p:cNvPr>
          <p:cNvCxnSpPr>
            <a:cxnSpLocks/>
          </p:cNvCxnSpPr>
          <p:nvPr/>
        </p:nvCxnSpPr>
        <p:spPr>
          <a:xfrm>
            <a:off x="8308043" y="6170021"/>
            <a:ext cx="3616327" cy="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F48088-2280-47E2-8BE1-26AE97364045}"/>
              </a:ext>
            </a:extLst>
          </p:cNvPr>
          <p:cNvSpPr txBox="1"/>
          <p:nvPr/>
        </p:nvSpPr>
        <p:spPr>
          <a:xfrm>
            <a:off x="11173126" y="6159065"/>
            <a:ext cx="1314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state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73E3A3-1CC5-47C8-BD7D-427F9137DACD}"/>
              </a:ext>
            </a:extLst>
          </p:cNvPr>
          <p:cNvSpPr txBox="1"/>
          <p:nvPr/>
        </p:nvSpPr>
        <p:spPr>
          <a:xfrm>
            <a:off x="9864896" y="4516353"/>
            <a:ext cx="1762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state 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1B98AB-DE3F-46FF-9C08-FA5914CDD379}"/>
              </a:ext>
            </a:extLst>
          </p:cNvPr>
          <p:cNvCxnSpPr>
            <a:cxnSpLocks/>
          </p:cNvCxnSpPr>
          <p:nvPr/>
        </p:nvCxnSpPr>
        <p:spPr>
          <a:xfrm flipV="1">
            <a:off x="8778552" y="4735348"/>
            <a:ext cx="2679857" cy="240193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Freeform 10">
            <a:extLst>
              <a:ext uri="{FF2B5EF4-FFF2-40B4-BE49-F238E27FC236}">
                <a16:creationId xmlns:a16="http://schemas.microsoft.com/office/drawing/2014/main" id="{D0A82596-B6FB-425B-8B94-A579F2469483}"/>
              </a:ext>
            </a:extLst>
          </p:cNvPr>
          <p:cNvSpPr/>
          <p:nvPr/>
        </p:nvSpPr>
        <p:spPr>
          <a:xfrm>
            <a:off x="9132121" y="6691715"/>
            <a:ext cx="182880" cy="182880"/>
          </a:xfrm>
          <a:custGeom>
            <a:avLst/>
            <a:gdLst>
              <a:gd name="connsiteX0" fmla="*/ 0 w 171450"/>
              <a:gd name="connsiteY0" fmla="*/ 0 h 274320"/>
              <a:gd name="connsiteX1" fmla="*/ 171450 w 171450"/>
              <a:gd name="connsiteY1" fmla="*/ 274320 h 274320"/>
              <a:gd name="connsiteX2" fmla="*/ 171450 w 171450"/>
              <a:gd name="connsiteY2" fmla="*/ 27432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" h="274320">
                <a:moveTo>
                  <a:pt x="0" y="0"/>
                </a:moveTo>
                <a:lnTo>
                  <a:pt x="171450" y="274320"/>
                </a:lnTo>
                <a:lnTo>
                  <a:pt x="171450" y="27432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AED847-066D-4E8E-80A7-1299837E71BD}"/>
              </a:ext>
            </a:extLst>
          </p:cNvPr>
          <p:cNvCxnSpPr>
            <a:cxnSpLocks/>
          </p:cNvCxnSpPr>
          <p:nvPr/>
        </p:nvCxnSpPr>
        <p:spPr>
          <a:xfrm flipV="1">
            <a:off x="9194712" y="4735348"/>
            <a:ext cx="2263697" cy="205728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0574D37-BB98-4A12-83C5-AAAB8185E147}"/>
              </a:ext>
            </a:extLst>
          </p:cNvPr>
          <p:cNvSpPr txBox="1"/>
          <p:nvPr/>
        </p:nvSpPr>
        <p:spPr>
          <a:xfrm>
            <a:off x="9280830" y="7025305"/>
            <a:ext cx="2346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</a:rPr>
              <a:t>Debt limit</a:t>
            </a:r>
          </a:p>
          <a:p>
            <a:r>
              <a:rPr lang="en-US" sz="2400" dirty="0">
                <a:latin typeface="Calibri Light" panose="020F0302020204030204" pitchFamily="34" charset="0"/>
              </a:rPr>
              <a:t>can depend on prices/volatility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87A3E5-AADE-4F55-BD93-10C993CAE2AC}"/>
              </a:ext>
            </a:extLst>
          </p:cNvPr>
          <p:cNvCxnSpPr>
            <a:cxnSpLocks/>
          </p:cNvCxnSpPr>
          <p:nvPr/>
        </p:nvCxnSpPr>
        <p:spPr>
          <a:xfrm flipH="1" flipV="1">
            <a:off x="9375402" y="6875337"/>
            <a:ext cx="381433" cy="198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805DB6-953F-4B53-89FB-179EB7FA780B}"/>
              </a:ext>
            </a:extLst>
          </p:cNvPr>
          <p:cNvSpPr/>
          <p:nvPr/>
        </p:nvSpPr>
        <p:spPr>
          <a:xfrm>
            <a:off x="325582" y="2750127"/>
            <a:ext cx="7876309" cy="962891"/>
          </a:xfrm>
          <a:prstGeom prst="roundRect">
            <a:avLst/>
          </a:prstGeom>
          <a:solidFill>
            <a:srgbClr val="88A891">
              <a:alpha val="39000"/>
            </a:srgbClr>
          </a:solidFill>
          <a:ln>
            <a:solidFill>
              <a:srgbClr val="88A8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48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93D726D-2A8C-99B3-68C7-9C76C2B11D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b="1" dirty="0"/>
                  <a:t>Macro:</a:t>
                </a:r>
                <a:r>
                  <a:rPr lang="en-US" dirty="0"/>
                  <a:t> 	aggregate impact (resource allocation and constraint)</a:t>
                </a:r>
              </a:p>
              <a:p>
                <a:r>
                  <a:rPr lang="en-US" b="1" dirty="0"/>
                  <a:t>Finance:</a:t>
                </a:r>
                <a:r>
                  <a:rPr lang="en-US" dirty="0"/>
                  <a:t> 	risk allocation</a:t>
                </a:r>
                <a:br>
                  <a:rPr lang="en-US" dirty="0"/>
                </a:br>
                <a:r>
                  <a:rPr lang="en-US" dirty="0"/>
                  <a:t>		financial/contracting frictions, heterogeneous agents</a:t>
                </a:r>
                <a:br>
                  <a:rPr lang="en-US" dirty="0"/>
                </a:br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institutions, liquidity</a:t>
                </a:r>
              </a:p>
              <a:p>
                <a:r>
                  <a:rPr lang="en-US" b="1" dirty="0"/>
                  <a:t>Monetary:</a:t>
                </a:r>
                <a:r>
                  <a:rPr lang="en-US" dirty="0"/>
                  <a:t> 	inside money creation</a:t>
                </a:r>
              </a:p>
              <a:p>
                <a:endParaRPr lang="en-US" dirty="0"/>
              </a:p>
              <a:p>
                <a:r>
                  <a:rPr lang="en-US" dirty="0"/>
                  <a:t>How to design Financial Sector, Gov. bonds, etc.</a:t>
                </a:r>
                <a:br>
                  <a:rPr lang="en-US" dirty="0"/>
                </a:br>
                <a:r>
                  <a:rPr lang="en-US" dirty="0"/>
                  <a:t>to achieve optional resource and risk allocation</a:t>
                </a:r>
              </a:p>
              <a:p>
                <a:pPr lvl="2"/>
                <a:endParaRPr lang="en-US" dirty="0"/>
              </a:p>
              <a:p>
                <a:r>
                  <a:rPr lang="en-US" dirty="0"/>
                  <a:t>Topics include:</a:t>
                </a:r>
              </a:p>
              <a:p>
                <a:r>
                  <a:rPr lang="en-US" dirty="0"/>
                  <a:t>Amplification, peculation of shocks, resilience, financial cycle</a:t>
                </a:r>
              </a:p>
              <a:p>
                <a:r>
                  <a:rPr lang="en-US" dirty="0"/>
                  <a:t>Financial stability, spillovers, systemic risk measures</a:t>
                </a:r>
              </a:p>
              <a:p>
                <a:r>
                  <a:rPr lang="en-US" dirty="0"/>
                  <a:t>(Un)conventional central bank policy and balance sheet, maturity structure, CBDC</a:t>
                </a:r>
              </a:p>
              <a:p>
                <a:r>
                  <a:rPr lang="en-US" dirty="0"/>
                  <a:t>Capital flows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93D726D-2A8C-99B3-68C7-9C76C2B11D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44" t="-3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7728269-09E5-5723-E54F-FD598033C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Macro-Finance?</a:t>
            </a:r>
          </a:p>
        </p:txBody>
      </p:sp>
    </p:spTree>
    <p:extLst>
      <p:ext uri="{BB962C8B-B14F-4D97-AF65-F5344CB8AC3E}">
        <p14:creationId xmlns:p14="http://schemas.microsoft.com/office/powerpoint/2010/main" val="589042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Sector Model Setup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6776346" y="1455175"/>
                <a:ext cx="5984676" cy="7531288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Calibri Light" panose="020F030202020403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SzPct val="12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733" b="1" dirty="0">
                    <a:solidFill>
                      <a:srgbClr val="88A891"/>
                    </a:solidFill>
                  </a:rPr>
                  <a:t>Household sector</a:t>
                </a:r>
              </a:p>
              <a:p>
                <a:pPr>
                  <a:lnSpc>
                    <a:spcPct val="70000"/>
                  </a:lnSpc>
                  <a:buClrTx/>
                </a:pPr>
                <a:r>
                  <a:rPr lang="en-US" sz="3733" dirty="0">
                    <a:solidFill>
                      <a:schemeClr val="bg1"/>
                    </a:solidFill>
                  </a:rPr>
                  <a:t>Output: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ba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bar>
                      <m:bar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bar>
                    <m:sSub>
                      <m:sSub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ba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3733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70000"/>
                  </a:lnSpc>
                  <a:buClrTx/>
                </a:pPr>
                <a:r>
                  <a:rPr lang="en-US" sz="3733" dirty="0"/>
                  <a:t>Consumption rate: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3733" u="sng" dirty="0"/>
              </a:p>
              <a:p>
                <a:pPr>
                  <a:buClrTx/>
                </a:pPr>
                <a:r>
                  <a:rPr lang="en-US" sz="3733" dirty="0">
                    <a:solidFill>
                      <a:schemeClr val="bg1"/>
                    </a:solidFill>
                  </a:rPr>
                  <a:t>Investment rate: 	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3733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acc>
                                    <m:accPr>
                                      <m:chr m:val="̃"/>
                                      <m:ctrlP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acc>
                                    <m:accPr>
                                      <m:chr m:val="̃"/>
                                      <m:ctrlP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</m:sup>
                              </m:sSubSup>
                            </m:den>
                          </m:f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733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bar>
                                        <m:barPr>
                                          <m:ctrlPr>
                                            <a:rPr lang="en-US" sz="3733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en-US" sz="3733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𝜄</m:t>
                                          </m:r>
                                        </m:e>
                                      </m:bar>
                                    </m:e>
                                    <m:sub>
                                      <m: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bar>
                                <m:barPr>
                                  <m:ctrlP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bar>
                            </m:e>
                          </m:d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  <m:r>
                            <a:rPr lang="en-US" sz="3733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sz="3733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3733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733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733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3733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733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</m:sup>
                          </m:sSubSup>
                        </m:e>
                      </m:box>
                    </m:oMath>
                  </m:oMathPara>
                </a14:m>
                <a:endParaRPr lang="en-US" sz="3733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3733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1400" dirty="0">
                  <a:solidFill>
                    <a:schemeClr val="bg1"/>
                  </a:solidFill>
                </a:endParaRPr>
              </a:p>
              <a:p>
                <a:pPr>
                  <a:buClrTx/>
                </a:pPr>
                <a:endParaRPr lang="en-US" sz="3733" dirty="0"/>
              </a:p>
              <a:p>
                <a:pPr marL="0" indent="0">
                  <a:buNone/>
                </a:pPr>
                <a:endParaRPr lang="en-US" sz="3733" dirty="0"/>
              </a:p>
              <a:p>
                <a:endParaRPr lang="en-US" sz="3733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346" y="1455175"/>
                <a:ext cx="5984676" cy="7531288"/>
              </a:xfrm>
              <a:prstGeom prst="rect">
                <a:avLst/>
              </a:prstGeom>
              <a:blipFill>
                <a:blip r:embed="rId2"/>
                <a:stretch>
                  <a:fillRect l="-2854" t="-1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345442" y="1455175"/>
                <a:ext cx="6256081" cy="7960576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733" b="1" dirty="0">
                    <a:solidFill>
                      <a:srgbClr val="88A891"/>
                    </a:solidFill>
                  </a:rPr>
                  <a:t>Expert sector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3733" dirty="0"/>
                  <a:t>Output: 	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sz="3733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733" i="1">
                        <a:latin typeface="Cambria Math" panose="02040503050406030204" pitchFamily="18" charset="0"/>
                      </a:rPr>
                      <m:t>𝑎</m:t>
                    </m:r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sz="3733" dirty="0"/>
              </a:p>
              <a:p>
                <a:pPr>
                  <a:lnSpc>
                    <a:spcPct val="100000"/>
                  </a:lnSpc>
                </a:pPr>
                <a:r>
                  <a:rPr lang="en-US" sz="3733" dirty="0"/>
                  <a:t>Consumption rate: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sz="3733" dirty="0"/>
              </a:p>
              <a:p>
                <a:pPr>
                  <a:lnSpc>
                    <a:spcPct val="100000"/>
                  </a:lnSpc>
                </a:pPr>
                <a:r>
                  <a:rPr lang="en-US" sz="3733" dirty="0"/>
                  <a:t>Investment rate: 	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sz="3733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3733" i="1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733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733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</m:sup>
                              </m:sSubSup>
                            </m:den>
                          </m:f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3733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733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𝜄</m:t>
                                      </m:r>
                                    </m:e>
                                    <m:sub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3733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733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acc>
                                    </m:sup>
                                  </m:sSubSup>
                                </m:e>
                              </m:d>
                              <m:r>
                                <a:rPr lang="en-US" sz="3733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733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733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733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37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box>
                    </m:oMath>
                  </m:oMathPara>
                </a14:m>
                <a:endParaRPr lang="en-US" sz="3733" dirty="0"/>
              </a:p>
              <a:p>
                <a:endParaRPr lang="en-US" sz="3733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box>
                          <m:boxPr>
                            <m:ctrlP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37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37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sz="37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37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7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37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sz="37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p>
                                    </m:sSubSup>
                                    <m:r>
                                      <a:rPr lang="en-US" sz="37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37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37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37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37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</m:e>
                        </m:box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sz="3733" dirty="0">
                  <a:solidFill>
                    <a:schemeClr val="bg1"/>
                  </a:solidFill>
                </a:endParaRPr>
              </a:p>
              <a:p>
                <a:endParaRPr lang="en-US" sz="3733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3733" dirty="0">
                    <a:solidFill>
                      <a:schemeClr val="bg1"/>
                    </a:solidFill>
                  </a:rPr>
                  <a:t>Friction: Can only issue </a:t>
                </a:r>
              </a:p>
              <a:p>
                <a:r>
                  <a:rPr lang="en-US" sz="3733" dirty="0">
                    <a:solidFill>
                      <a:schemeClr val="bg1"/>
                    </a:solidFill>
                  </a:rPr>
                  <a:t>Risk-free debt</a:t>
                </a:r>
              </a:p>
              <a:p>
                <a:r>
                  <a:rPr lang="en-US" sz="3733" dirty="0">
                    <a:solidFill>
                      <a:schemeClr val="bg1"/>
                    </a:solidFill>
                  </a:rPr>
                  <a:t>Equity, but most 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bar>
                      <m:bar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bar>
                  </m:oMath>
                </a14:m>
                <a:r>
                  <a:rPr lang="en-US" sz="3733" dirty="0">
                    <a:solidFill>
                      <a:schemeClr val="bg1"/>
                    </a:solidFill>
                  </a:rPr>
                  <a:t> </a:t>
                </a:r>
              </a:p>
              <a:p>
                <a:endParaRPr lang="en-US" sz="3733" dirty="0"/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42" y="1455175"/>
                <a:ext cx="6256081" cy="7960576"/>
              </a:xfrm>
              <a:prstGeom prst="rect">
                <a:avLst/>
              </a:prstGeom>
              <a:blipFill>
                <a:blip r:embed="rId3"/>
                <a:stretch>
                  <a:fillRect l="-2729" t="-1838" b="-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4F879F-74BE-4862-AF98-2E08DA0E27D7}"/>
                  </a:ext>
                </a:extLst>
              </p:cNvPr>
              <p:cNvSpPr txBox="1"/>
              <p:nvPr/>
            </p:nvSpPr>
            <p:spPr>
              <a:xfrm>
                <a:off x="3780999" y="5036359"/>
                <a:ext cx="49378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+mj-lt"/>
                  </a:rPr>
                  <a:t>agent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acc>
                  </m:oMath>
                </a14:m>
                <a:r>
                  <a:rPr lang="en-US" sz="3200" dirty="0">
                    <a:latin typeface="+mj-lt"/>
                  </a:rPr>
                  <a:t> of type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3200" dirty="0">
                    <a:latin typeface="+mj-lt"/>
                  </a:rPr>
                  <a:t> (expert, HH)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4F879F-74BE-4862-AF98-2E08DA0E2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999" y="5036359"/>
                <a:ext cx="4937890" cy="584775"/>
              </a:xfrm>
              <a:prstGeom prst="rect">
                <a:avLst/>
              </a:prstGeom>
              <a:blipFill>
                <a:blip r:embed="rId4"/>
                <a:stretch>
                  <a:fillRect l="-3086" t="-12500" r="-2099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1661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Sector Model Setup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6776346" y="1455175"/>
                <a:ext cx="5984676" cy="7531288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Calibri Light" panose="020F030202020403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SzPct val="12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733" b="1" dirty="0">
                    <a:solidFill>
                      <a:srgbClr val="88A891"/>
                    </a:solidFill>
                  </a:rPr>
                  <a:t>Household sector</a:t>
                </a:r>
              </a:p>
              <a:p>
                <a:pPr>
                  <a:lnSpc>
                    <a:spcPct val="70000"/>
                  </a:lnSpc>
                  <a:buClrTx/>
                </a:pPr>
                <a:r>
                  <a:rPr lang="en-US" sz="3733" dirty="0">
                    <a:solidFill>
                      <a:schemeClr val="bg1"/>
                    </a:solidFill>
                  </a:rPr>
                  <a:t>Output: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ba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bar>
                      <m:bar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bar>
                    <m:sSub>
                      <m:sSub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ba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3733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70000"/>
                  </a:lnSpc>
                  <a:buClrTx/>
                </a:pPr>
                <a:r>
                  <a:rPr lang="en-US" sz="3733" dirty="0"/>
                  <a:t>Consumption rate: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3733" u="sng" dirty="0"/>
              </a:p>
              <a:p>
                <a:pPr>
                  <a:buClrTx/>
                </a:pPr>
                <a:r>
                  <a:rPr lang="en-US" sz="3733" dirty="0">
                    <a:solidFill>
                      <a:schemeClr val="bg1"/>
                    </a:solidFill>
                  </a:rPr>
                  <a:t>Investment rate: 	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3733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acc>
                                    <m:accPr>
                                      <m:chr m:val="̃"/>
                                      <m:ctrlP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acc>
                                    <m:accPr>
                                      <m:chr m:val="̃"/>
                                      <m:ctrlP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</m:sup>
                              </m:sSubSup>
                            </m:den>
                          </m:f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733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bar>
                                        <m:barPr>
                                          <m:ctrlPr>
                                            <a:rPr lang="en-US" sz="3733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en-US" sz="3733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𝜄</m:t>
                                          </m:r>
                                        </m:e>
                                      </m:bar>
                                    </m:e>
                                    <m:sub>
                                      <m: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bar>
                                <m:barPr>
                                  <m:ctrlP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bar>
                            </m:e>
                          </m:d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  <m:r>
                            <a:rPr lang="en-US" sz="3733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sz="3733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3733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733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733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3733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733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</m:sup>
                          </m:sSubSup>
                        </m:e>
                      </m:box>
                    </m:oMath>
                  </m:oMathPara>
                </a14:m>
                <a:endParaRPr lang="en-US" sz="3733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3733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1400" dirty="0">
                  <a:solidFill>
                    <a:schemeClr val="bg1"/>
                  </a:solidFill>
                </a:endParaRPr>
              </a:p>
              <a:p>
                <a:pPr>
                  <a:buClrTx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733" i="1"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733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733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box>
                          <m:boxPr>
                            <m:ctrlPr>
                              <a:rPr lang="en-US" sz="3733" i="1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3733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Sup>
                                      <m:sSubSupPr>
                                        <m:ctrlP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p>
                                    </m:sSubSup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3733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3733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</m:e>
                        </m:box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sz="3733" dirty="0"/>
              </a:p>
              <a:p>
                <a:pPr marL="0" indent="0">
                  <a:buNone/>
                </a:pPr>
                <a:endParaRPr lang="en-US" sz="3733" dirty="0"/>
              </a:p>
              <a:p>
                <a:endParaRPr lang="en-US" sz="3733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346" y="1455175"/>
                <a:ext cx="5984676" cy="7531288"/>
              </a:xfrm>
              <a:prstGeom prst="rect">
                <a:avLst/>
              </a:prstGeom>
              <a:blipFill>
                <a:blip r:embed="rId2"/>
                <a:stretch>
                  <a:fillRect l="-2854" t="-1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345442" y="1455175"/>
                <a:ext cx="6256081" cy="7960576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733" b="1" dirty="0">
                    <a:solidFill>
                      <a:srgbClr val="88A891"/>
                    </a:solidFill>
                  </a:rPr>
                  <a:t>Expert sector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3733" dirty="0"/>
                  <a:t>Output: 	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sz="3733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733" i="1">
                        <a:latin typeface="Cambria Math" panose="02040503050406030204" pitchFamily="18" charset="0"/>
                      </a:rPr>
                      <m:t>𝑎</m:t>
                    </m:r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sz="3733" dirty="0"/>
              </a:p>
              <a:p>
                <a:pPr>
                  <a:lnSpc>
                    <a:spcPct val="100000"/>
                  </a:lnSpc>
                </a:pPr>
                <a:r>
                  <a:rPr lang="en-US" sz="3733" dirty="0"/>
                  <a:t>Consumption rate: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sz="3733" dirty="0"/>
              </a:p>
              <a:p>
                <a:pPr>
                  <a:lnSpc>
                    <a:spcPct val="100000"/>
                  </a:lnSpc>
                </a:pPr>
                <a:r>
                  <a:rPr lang="en-US" sz="3733" dirty="0"/>
                  <a:t>Investment rate: 	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sz="3733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3733" i="1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733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733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</m:sup>
                              </m:sSubSup>
                            </m:den>
                          </m:f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3733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733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𝜄</m:t>
                                      </m:r>
                                    </m:e>
                                    <m:sub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3733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733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acc>
                                    </m:sup>
                                  </m:sSubSup>
                                </m:e>
                              </m:d>
                              <m:r>
                                <a:rPr lang="en-US" sz="3733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733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733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733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37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box>
                    </m:oMath>
                  </m:oMathPara>
                </a14:m>
                <a:endParaRPr lang="en-US" sz="3733" dirty="0"/>
              </a:p>
              <a:p>
                <a:endParaRPr lang="en-US" sz="3733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733" i="1"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733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box>
                          <m:boxPr>
                            <m:ctrlPr>
                              <a:rPr lang="en-US" sz="3733" i="1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3733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p>
                                    </m:sSubSup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3733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3733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</m:e>
                        </m:box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sz="3733" dirty="0"/>
              </a:p>
              <a:p>
                <a:endParaRPr lang="en-US" sz="3733" dirty="0"/>
              </a:p>
              <a:p>
                <a:pPr marL="0" indent="0">
                  <a:buNone/>
                </a:pPr>
                <a:r>
                  <a:rPr lang="en-US" sz="3733" dirty="0">
                    <a:solidFill>
                      <a:schemeClr val="bg1"/>
                    </a:solidFill>
                  </a:rPr>
                  <a:t>Friction: Can only issue </a:t>
                </a:r>
              </a:p>
              <a:p>
                <a:r>
                  <a:rPr lang="en-US" sz="3733" dirty="0">
                    <a:solidFill>
                      <a:schemeClr val="bg1"/>
                    </a:solidFill>
                  </a:rPr>
                  <a:t>Risk-free debt</a:t>
                </a:r>
              </a:p>
              <a:p>
                <a:r>
                  <a:rPr lang="en-US" sz="3733" dirty="0">
                    <a:solidFill>
                      <a:schemeClr val="bg1"/>
                    </a:solidFill>
                  </a:rPr>
                  <a:t>Equity, but most 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bar>
                      <m:bar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bar>
                  </m:oMath>
                </a14:m>
                <a:r>
                  <a:rPr lang="en-US" sz="3733" dirty="0">
                    <a:solidFill>
                      <a:schemeClr val="bg1"/>
                    </a:solidFill>
                  </a:rPr>
                  <a:t> </a:t>
                </a:r>
              </a:p>
              <a:p>
                <a:endParaRPr lang="en-US" sz="3733" dirty="0"/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42" y="1455175"/>
                <a:ext cx="6256081" cy="7960576"/>
              </a:xfrm>
              <a:prstGeom prst="rect">
                <a:avLst/>
              </a:prstGeom>
              <a:blipFill>
                <a:blip r:embed="rId3"/>
                <a:stretch>
                  <a:fillRect l="-2729" t="-1838" b="-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ED0FDC3-2251-4DB6-9A9C-8DA2A6FB397D}"/>
              </a:ext>
            </a:extLst>
          </p:cNvPr>
          <p:cNvSpPr txBox="1"/>
          <p:nvPr/>
        </p:nvSpPr>
        <p:spPr>
          <a:xfrm>
            <a:off x="7170883" y="6709546"/>
            <a:ext cx="4671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Log-utility in </a:t>
            </a:r>
            <a:r>
              <a:rPr lang="en-US" sz="2800" dirty="0" err="1">
                <a:latin typeface="+mj-lt"/>
              </a:rPr>
              <a:t>Basak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Cuoco</a:t>
            </a:r>
            <a:r>
              <a:rPr lang="en-US" sz="2800" dirty="0">
                <a:latin typeface="+mj-lt"/>
              </a:rPr>
              <a:t> 1998</a:t>
            </a:r>
          </a:p>
        </p:txBody>
      </p:sp>
    </p:spTree>
    <p:extLst>
      <p:ext uri="{BB962C8B-B14F-4D97-AF65-F5344CB8AC3E}">
        <p14:creationId xmlns:p14="http://schemas.microsoft.com/office/powerpoint/2010/main" val="1623228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Sector Model Setup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6776346" y="1455175"/>
                <a:ext cx="5984676" cy="7531288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Calibri Light" panose="020F030202020403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SzPct val="12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733" b="1" dirty="0">
                    <a:solidFill>
                      <a:srgbClr val="88A891"/>
                    </a:solidFill>
                  </a:rPr>
                  <a:t>Household sector</a:t>
                </a:r>
              </a:p>
              <a:p>
                <a:pPr>
                  <a:lnSpc>
                    <a:spcPct val="70000"/>
                  </a:lnSpc>
                  <a:buClrTx/>
                </a:pPr>
                <a:r>
                  <a:rPr lang="en-US" sz="3733" dirty="0">
                    <a:solidFill>
                      <a:schemeClr val="bg1"/>
                    </a:solidFill>
                  </a:rPr>
                  <a:t>Output: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ba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bar>
                      <m:bar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bar>
                    <m:sSub>
                      <m:sSub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ba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3733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70000"/>
                  </a:lnSpc>
                  <a:buClrTx/>
                </a:pPr>
                <a:r>
                  <a:rPr lang="en-US" sz="3733" dirty="0"/>
                  <a:t>Consumption rate: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3733" u="sng" dirty="0"/>
              </a:p>
              <a:p>
                <a:pPr>
                  <a:buClrTx/>
                </a:pPr>
                <a:r>
                  <a:rPr lang="en-US" sz="3733" dirty="0">
                    <a:solidFill>
                      <a:schemeClr val="bg1"/>
                    </a:solidFill>
                  </a:rPr>
                  <a:t>Investment rate: 	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3733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acc>
                                    <m:accPr>
                                      <m:chr m:val="̃"/>
                                      <m:ctrlP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acc>
                                    <m:accPr>
                                      <m:chr m:val="̃"/>
                                      <m:ctrlP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</m:sup>
                              </m:sSubSup>
                            </m:den>
                          </m:f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733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bar>
                                        <m:barPr>
                                          <m:ctrlPr>
                                            <a:rPr lang="en-US" sz="3733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en-US" sz="3733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𝜄</m:t>
                                          </m:r>
                                        </m:e>
                                      </m:bar>
                                    </m:e>
                                    <m:sub>
                                      <m:r>
                                        <a:rPr lang="en-US" sz="37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bar>
                                <m:barPr>
                                  <m:ctrlP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37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bar>
                            </m:e>
                          </m:d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7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7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  <m:r>
                            <a:rPr lang="en-US" sz="3733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sz="3733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3733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733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733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3733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733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</m:sup>
                          </m:sSubSup>
                        </m:e>
                      </m:box>
                    </m:oMath>
                  </m:oMathPara>
                </a14:m>
                <a:endParaRPr lang="en-US" sz="3733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3733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1400" dirty="0">
                  <a:solidFill>
                    <a:schemeClr val="bg1"/>
                  </a:solidFill>
                </a:endParaRPr>
              </a:p>
              <a:p>
                <a:pPr>
                  <a:buClrTx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733" i="1"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733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733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box>
                          <m:boxPr>
                            <m:ctrlPr>
                              <a:rPr lang="en-US" sz="3733" i="1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3733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Sup>
                                      <m:sSubSupPr>
                                        <m:ctrlP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p>
                                    </m:sSubSup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3733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3733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</m:e>
                        </m:box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sz="3733" dirty="0"/>
              </a:p>
              <a:p>
                <a:pPr marL="0" indent="0">
                  <a:buNone/>
                </a:pPr>
                <a:endParaRPr lang="en-US" sz="3733" dirty="0"/>
              </a:p>
              <a:p>
                <a:endParaRPr lang="en-US" sz="3733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346" y="1455175"/>
                <a:ext cx="5984676" cy="7531288"/>
              </a:xfrm>
              <a:prstGeom prst="rect">
                <a:avLst/>
              </a:prstGeom>
              <a:blipFill>
                <a:blip r:embed="rId2"/>
                <a:stretch>
                  <a:fillRect l="-2854" t="-1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345442" y="1455175"/>
                <a:ext cx="6256081" cy="7960576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733" b="1" dirty="0">
                    <a:solidFill>
                      <a:srgbClr val="88A891"/>
                    </a:solidFill>
                  </a:rPr>
                  <a:t>Expert sector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3733" dirty="0"/>
                  <a:t>Output: 	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sz="3733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733" i="1">
                        <a:latin typeface="Cambria Math" panose="02040503050406030204" pitchFamily="18" charset="0"/>
                      </a:rPr>
                      <m:t>𝑎</m:t>
                    </m:r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sz="3733" dirty="0"/>
              </a:p>
              <a:p>
                <a:pPr>
                  <a:lnSpc>
                    <a:spcPct val="100000"/>
                  </a:lnSpc>
                </a:pPr>
                <a:r>
                  <a:rPr lang="en-US" sz="3733" dirty="0"/>
                  <a:t>Consumption rate: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sz="3733" dirty="0"/>
              </a:p>
              <a:p>
                <a:pPr>
                  <a:lnSpc>
                    <a:spcPct val="100000"/>
                  </a:lnSpc>
                </a:pPr>
                <a:r>
                  <a:rPr lang="en-US" sz="3733" dirty="0"/>
                  <a:t>Investment rate: 	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sz="3733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3733" i="1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733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733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</m:sup>
                              </m:sSubSup>
                            </m:den>
                          </m:f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3733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733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en-US" sz="3733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𝜄</m:t>
                                      </m:r>
                                    </m:e>
                                    <m:sub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US" sz="3733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3733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733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acc>
                                    </m:sup>
                                  </m:sSubSup>
                                </m:e>
                              </m:d>
                              <m:r>
                                <a:rPr lang="en-US" sz="3733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733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733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733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37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box>
                    </m:oMath>
                  </m:oMathPara>
                </a14:m>
                <a:endParaRPr lang="en-US" sz="3733" dirty="0"/>
              </a:p>
              <a:p>
                <a:endParaRPr lang="en-US" sz="3733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733" i="1"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733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box>
                          <m:boxPr>
                            <m:ctrlPr>
                              <a:rPr lang="en-US" sz="3733" i="1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3733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p>
                                    </m:sSubSup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3733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3733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</m:e>
                        </m:box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sz="3733" dirty="0"/>
              </a:p>
              <a:p>
                <a:endParaRPr lang="en-US" sz="3733" dirty="0"/>
              </a:p>
              <a:p>
                <a:pPr marL="0" indent="0">
                  <a:buNone/>
                </a:pPr>
                <a:r>
                  <a:rPr lang="en-US" sz="3733" dirty="0">
                    <a:solidFill>
                      <a:srgbClr val="88A891"/>
                    </a:solidFill>
                  </a:rPr>
                  <a:t>Friction: </a:t>
                </a:r>
                <a:r>
                  <a:rPr lang="en-US" sz="3733" dirty="0"/>
                  <a:t>Can only issue </a:t>
                </a:r>
              </a:p>
              <a:p>
                <a:r>
                  <a:rPr lang="en-US" sz="3733" dirty="0"/>
                  <a:t>Risk-free debt</a:t>
                </a:r>
              </a:p>
              <a:p>
                <a:r>
                  <a:rPr lang="en-US" sz="3733" dirty="0">
                    <a:solidFill>
                      <a:schemeClr val="bg1"/>
                    </a:solidFill>
                  </a:rPr>
                  <a:t>Equity, but most 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bar>
                      <m:bar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bar>
                  </m:oMath>
                </a14:m>
                <a:r>
                  <a:rPr lang="en-US" sz="3733" dirty="0">
                    <a:solidFill>
                      <a:schemeClr val="bg1"/>
                    </a:solidFill>
                  </a:rPr>
                  <a:t> </a:t>
                </a:r>
              </a:p>
              <a:p>
                <a:endParaRPr lang="en-US" sz="3733" dirty="0"/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42" y="1455175"/>
                <a:ext cx="6256081" cy="7960576"/>
              </a:xfrm>
              <a:prstGeom prst="rect">
                <a:avLst/>
              </a:prstGeom>
              <a:blipFill>
                <a:blip r:embed="rId3"/>
                <a:stretch>
                  <a:fillRect l="-2729" t="-1838" b="-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0466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74165" y="1688747"/>
                <a:ext cx="11655558" cy="698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+mj-lt"/>
                  </a:rPr>
                  <a:t>  allocation of</a:t>
                </a:r>
              </a:p>
              <a:p>
                <a:endParaRPr lang="en-US" sz="3200" dirty="0">
                  <a:latin typeface="+mj-lt"/>
                </a:endParaRPr>
              </a:p>
              <a:p>
                <a:r>
                  <a:rPr lang="en-US" sz="3200" dirty="0">
                    <a:latin typeface="+mj-lt"/>
                  </a:rPr>
                  <a:t>   			    physical assets								…		risk</a:t>
                </a:r>
              </a:p>
              <a:p>
                <a:r>
                  <a:rPr lang="en-US" sz="3200" dirty="0">
                    <a:latin typeface="+mj-lt"/>
                  </a:rPr>
                  <a:t>						           											 amplification</a:t>
                </a:r>
              </a:p>
              <a:p>
                <a:endParaRPr lang="en-US" sz="3200" dirty="0">
                  <a:latin typeface="+mj-lt"/>
                </a:endParaRPr>
              </a:p>
              <a:p>
                <a:r>
                  <a:rPr lang="en-US" sz="3200" dirty="0">
                    <a:latin typeface="+mj-lt"/>
                  </a:rPr>
                  <a:t>	        		output	 				  capital	 	      		 price of risk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 smtClean="0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ς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  <a:p>
                <a:r>
                  <a:rPr lang="en-US" sz="3200" dirty="0">
                    <a:latin typeface="+mj-lt"/>
                  </a:rPr>
                  <a:t>		                           				  growth</a:t>
                </a:r>
              </a:p>
              <a:p>
                <a:r>
                  <a:rPr lang="en-US" sz="3200" dirty="0">
                    <a:latin typeface="+mj-lt"/>
                  </a:rPr>
                  <a:t>   consumption + investment </a:t>
                </a:r>
              </a:p>
              <a:p>
                <a:endParaRPr lang="en-US" sz="3200" dirty="0">
                  <a:latin typeface="+mj-lt"/>
                </a:endParaRPr>
              </a:p>
              <a:p>
                <a:pPr algn="ctr"/>
                <a:r>
                  <a:rPr lang="en-US" sz="3200" dirty="0">
                    <a:latin typeface="+mj-lt"/>
                  </a:rPr>
                  <a:t>         net worth</a:t>
                </a:r>
              </a:p>
              <a:p>
                <a:pPr algn="ctr"/>
                <a:r>
                  <a:rPr lang="en-US" sz="3200" dirty="0">
                    <a:latin typeface="+mj-lt"/>
                  </a:rPr>
                  <a:t>          distribution</a:t>
                </a:r>
              </a:p>
              <a:p>
                <a:pPr algn="ctr"/>
                <a:endParaRPr lang="en-US" sz="3200" dirty="0">
                  <a:latin typeface="+mj-lt"/>
                </a:endParaRPr>
              </a:p>
              <a:p>
                <a:pPr algn="ctr"/>
                <a:r>
                  <a:rPr lang="en-US" sz="3200" dirty="0">
                    <a:latin typeface="+mj-lt"/>
                  </a:rPr>
                  <a:t>         </a:t>
                </a:r>
              </a:p>
              <a:p>
                <a:pPr algn="ctr"/>
                <a:r>
                  <a:rPr lang="en-US" sz="3200" dirty="0">
                    <a:latin typeface="+mj-lt"/>
                  </a:rPr>
                  <a:t>          </a:t>
                </a:r>
                <a:r>
                  <a:rPr lang="en-US" sz="3200" b="1" dirty="0">
                    <a:solidFill>
                      <a:srgbClr val="0070C0"/>
                    </a:solidFill>
                    <a:latin typeface="+mj-lt"/>
                  </a:rPr>
                  <a:t>value function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4165" y="1688747"/>
                <a:ext cx="11655558" cy="6986528"/>
              </a:xfrm>
              <a:prstGeom prst="rect">
                <a:avLst/>
              </a:prstGeom>
              <a:blipFill>
                <a:blip r:embed="rId2"/>
                <a:stretch>
                  <a:fillRect t="-1134" b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4454515" y="2397204"/>
            <a:ext cx="3048000" cy="0"/>
          </a:xfrm>
          <a:prstGeom prst="line">
            <a:avLst/>
          </a:prstGeom>
          <a:ln w="28575">
            <a:solidFill>
              <a:srgbClr val="667E8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11467" y="2388965"/>
            <a:ext cx="0" cy="1425147"/>
          </a:xfrm>
          <a:prstGeom prst="line">
            <a:avLst/>
          </a:prstGeom>
          <a:ln w="28575">
            <a:solidFill>
              <a:srgbClr val="667E8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011467" y="3035932"/>
            <a:ext cx="1463040" cy="0"/>
          </a:xfrm>
          <a:prstGeom prst="line">
            <a:avLst/>
          </a:prstGeom>
          <a:ln w="28575">
            <a:solidFill>
              <a:srgbClr val="667E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3210603" y="2071809"/>
            <a:ext cx="1145060" cy="634313"/>
          </a:xfrm>
          <a:custGeom>
            <a:avLst/>
            <a:gdLst>
              <a:gd name="connsiteX0" fmla="*/ 858795 w 858795"/>
              <a:gd name="connsiteY0" fmla="*/ 0 h 475735"/>
              <a:gd name="connsiteX1" fmla="*/ 259492 w 858795"/>
              <a:gd name="connsiteY1" fmla="*/ 142102 h 475735"/>
              <a:gd name="connsiteX2" fmla="*/ 0 w 858795"/>
              <a:gd name="connsiteY2" fmla="*/ 475735 h 47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8795" h="475735">
                <a:moveTo>
                  <a:pt x="858795" y="0"/>
                </a:moveTo>
                <a:cubicBezTo>
                  <a:pt x="630709" y="31406"/>
                  <a:pt x="402624" y="62813"/>
                  <a:pt x="259492" y="142102"/>
                </a:cubicBezTo>
                <a:cubicBezTo>
                  <a:pt x="116359" y="221391"/>
                  <a:pt x="58179" y="348563"/>
                  <a:pt x="0" y="475735"/>
                </a:cubicBezTo>
              </a:path>
            </a:pathLst>
          </a:custGeom>
          <a:noFill/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reeform 9"/>
          <p:cNvSpPr/>
          <p:nvPr/>
        </p:nvSpPr>
        <p:spPr>
          <a:xfrm flipH="1">
            <a:off x="7755145" y="2060830"/>
            <a:ext cx="1145060" cy="634313"/>
          </a:xfrm>
          <a:custGeom>
            <a:avLst/>
            <a:gdLst>
              <a:gd name="connsiteX0" fmla="*/ 858795 w 858795"/>
              <a:gd name="connsiteY0" fmla="*/ 0 h 475735"/>
              <a:gd name="connsiteX1" fmla="*/ 259492 w 858795"/>
              <a:gd name="connsiteY1" fmla="*/ 142102 h 475735"/>
              <a:gd name="connsiteX2" fmla="*/ 0 w 858795"/>
              <a:gd name="connsiteY2" fmla="*/ 475735 h 47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8795" h="475735">
                <a:moveTo>
                  <a:pt x="858795" y="0"/>
                </a:moveTo>
                <a:cubicBezTo>
                  <a:pt x="630709" y="31406"/>
                  <a:pt x="402624" y="62813"/>
                  <a:pt x="259492" y="142102"/>
                </a:cubicBezTo>
                <a:cubicBezTo>
                  <a:pt x="116359" y="221391"/>
                  <a:pt x="58179" y="348563"/>
                  <a:pt x="0" y="475735"/>
                </a:cubicBezTo>
              </a:path>
            </a:pathLst>
          </a:custGeom>
          <a:noFill/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790473" y="3278653"/>
            <a:ext cx="189469" cy="930876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158322" y="3744090"/>
            <a:ext cx="96113" cy="446223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147921" y="4602198"/>
            <a:ext cx="524475" cy="505255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878337" y="4615929"/>
            <a:ext cx="524475" cy="505255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2147921" y="5675866"/>
            <a:ext cx="2718485" cy="972065"/>
          </a:xfrm>
          <a:custGeom>
            <a:avLst/>
            <a:gdLst>
              <a:gd name="connsiteX0" fmla="*/ 0 w 2143898"/>
              <a:gd name="connsiteY0" fmla="*/ 0 h 729049"/>
              <a:gd name="connsiteX1" fmla="*/ 413952 w 2143898"/>
              <a:gd name="connsiteY1" fmla="*/ 543697 h 729049"/>
              <a:gd name="connsiteX2" fmla="*/ 2143898 w 2143898"/>
              <a:gd name="connsiteY2" fmla="*/ 729049 h 729049"/>
              <a:gd name="connsiteX3" fmla="*/ 2143898 w 2143898"/>
              <a:gd name="connsiteY3" fmla="*/ 729049 h 72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3898" h="729049">
                <a:moveTo>
                  <a:pt x="0" y="0"/>
                </a:moveTo>
                <a:cubicBezTo>
                  <a:pt x="28318" y="211094"/>
                  <a:pt x="56636" y="422189"/>
                  <a:pt x="413952" y="543697"/>
                </a:cubicBezTo>
                <a:cubicBezTo>
                  <a:pt x="771268" y="665205"/>
                  <a:pt x="2143898" y="729049"/>
                  <a:pt x="2143898" y="729049"/>
                </a:cubicBezTo>
                <a:lnTo>
                  <a:pt x="2143898" y="729049"/>
                </a:lnTo>
              </a:path>
            </a:pathLst>
          </a:custGeom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ounded Rectangle 15"/>
          <p:cNvSpPr/>
          <p:nvPr/>
        </p:nvSpPr>
        <p:spPr>
          <a:xfrm>
            <a:off x="4772651" y="4209529"/>
            <a:ext cx="2756932" cy="911655"/>
          </a:xfrm>
          <a:prstGeom prst="roundRect">
            <a:avLst/>
          </a:prstGeom>
          <a:noFill/>
          <a:ln w="28575">
            <a:solidFill>
              <a:srgbClr val="667E8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ounded Rectangle 16"/>
          <p:cNvSpPr/>
          <p:nvPr/>
        </p:nvSpPr>
        <p:spPr>
          <a:xfrm>
            <a:off x="4880143" y="6200335"/>
            <a:ext cx="2756932" cy="911655"/>
          </a:xfrm>
          <a:prstGeom prst="roundRect">
            <a:avLst/>
          </a:prstGeom>
          <a:noFill/>
          <a:ln w="28575">
            <a:solidFill>
              <a:srgbClr val="667E8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Freeform 17"/>
          <p:cNvSpPr/>
          <p:nvPr/>
        </p:nvSpPr>
        <p:spPr>
          <a:xfrm flipH="1">
            <a:off x="7725449" y="4876795"/>
            <a:ext cx="1671767" cy="1569763"/>
          </a:xfrm>
          <a:custGeom>
            <a:avLst/>
            <a:gdLst>
              <a:gd name="connsiteX0" fmla="*/ 0 w 2143898"/>
              <a:gd name="connsiteY0" fmla="*/ 0 h 729049"/>
              <a:gd name="connsiteX1" fmla="*/ 413952 w 2143898"/>
              <a:gd name="connsiteY1" fmla="*/ 543697 h 729049"/>
              <a:gd name="connsiteX2" fmla="*/ 2143898 w 2143898"/>
              <a:gd name="connsiteY2" fmla="*/ 729049 h 729049"/>
              <a:gd name="connsiteX3" fmla="*/ 2143898 w 2143898"/>
              <a:gd name="connsiteY3" fmla="*/ 729049 h 729049"/>
              <a:gd name="connsiteX0" fmla="*/ 0 w 2143898"/>
              <a:gd name="connsiteY0" fmla="*/ 0 h 729049"/>
              <a:gd name="connsiteX1" fmla="*/ 455116 w 2143898"/>
              <a:gd name="connsiteY1" fmla="*/ 604828 h 729049"/>
              <a:gd name="connsiteX2" fmla="*/ 2143898 w 2143898"/>
              <a:gd name="connsiteY2" fmla="*/ 729049 h 729049"/>
              <a:gd name="connsiteX3" fmla="*/ 2143898 w 2143898"/>
              <a:gd name="connsiteY3" fmla="*/ 729049 h 72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3898" h="729049">
                <a:moveTo>
                  <a:pt x="0" y="0"/>
                </a:moveTo>
                <a:cubicBezTo>
                  <a:pt x="28318" y="211094"/>
                  <a:pt x="97800" y="483320"/>
                  <a:pt x="455116" y="604828"/>
                </a:cubicBezTo>
                <a:cubicBezTo>
                  <a:pt x="812432" y="726336"/>
                  <a:pt x="1862434" y="708346"/>
                  <a:pt x="2143898" y="729049"/>
                </a:cubicBezTo>
                <a:lnTo>
                  <a:pt x="2143898" y="729049"/>
                </a:lnTo>
              </a:path>
            </a:pathLst>
          </a:custGeom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TextBox 18"/>
          <p:cNvSpPr txBox="1"/>
          <p:nvPr/>
        </p:nvSpPr>
        <p:spPr>
          <a:xfrm>
            <a:off x="2979943" y="6119336"/>
            <a:ext cx="710451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7E84"/>
                </a:solidFill>
                <a:latin typeface="+mj-lt"/>
              </a:rPr>
              <a:t>drift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39684" y="5915677"/>
            <a:ext cx="710451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7E84"/>
                </a:solidFill>
                <a:latin typeface="+mj-lt"/>
              </a:rPr>
              <a:t>drift</a:t>
            </a:r>
          </a:p>
        </p:txBody>
      </p:sp>
      <p:sp>
        <p:nvSpPr>
          <p:cNvPr id="21" name="Freeform 20"/>
          <p:cNvSpPr/>
          <p:nvPr/>
        </p:nvSpPr>
        <p:spPr>
          <a:xfrm>
            <a:off x="7825341" y="3715258"/>
            <a:ext cx="2714444" cy="3156225"/>
          </a:xfrm>
          <a:custGeom>
            <a:avLst/>
            <a:gdLst>
              <a:gd name="connsiteX0" fmla="*/ 1791729 w 2035833"/>
              <a:gd name="connsiteY0" fmla="*/ 0 h 2367169"/>
              <a:gd name="connsiteX1" fmla="*/ 2032686 w 2035833"/>
              <a:gd name="connsiteY1" fmla="*/ 840260 h 2367169"/>
              <a:gd name="connsiteX2" fmla="*/ 1884405 w 2035833"/>
              <a:gd name="connsiteY2" fmla="*/ 1816443 h 2367169"/>
              <a:gd name="connsiteX3" fmla="*/ 1291281 w 2035833"/>
              <a:gd name="connsiteY3" fmla="*/ 2279822 h 2367169"/>
              <a:gd name="connsiteX4" fmla="*/ 0 w 2035833"/>
              <a:gd name="connsiteY4" fmla="*/ 2366319 h 236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5833" h="2367169">
                <a:moveTo>
                  <a:pt x="1791729" y="0"/>
                </a:moveTo>
                <a:cubicBezTo>
                  <a:pt x="1904484" y="268760"/>
                  <a:pt x="2017240" y="537520"/>
                  <a:pt x="2032686" y="840260"/>
                </a:cubicBezTo>
                <a:cubicBezTo>
                  <a:pt x="2048132" y="1143000"/>
                  <a:pt x="2007972" y="1576516"/>
                  <a:pt x="1884405" y="1816443"/>
                </a:cubicBezTo>
                <a:cubicBezTo>
                  <a:pt x="1760838" y="2056370"/>
                  <a:pt x="1605348" y="2188176"/>
                  <a:pt x="1291281" y="2279822"/>
                </a:cubicBezTo>
                <a:cubicBezTo>
                  <a:pt x="977213" y="2371468"/>
                  <a:pt x="488606" y="2368893"/>
                  <a:pt x="0" y="2366319"/>
                </a:cubicBezTo>
              </a:path>
            </a:pathLst>
          </a:custGeom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7940602" y="6469900"/>
            <a:ext cx="1225400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7E84"/>
                </a:solidFill>
                <a:latin typeface="+mj-lt"/>
              </a:rPr>
              <a:t>volatility</a:t>
            </a:r>
          </a:p>
        </p:txBody>
      </p:sp>
      <p:sp>
        <p:nvSpPr>
          <p:cNvPr id="23" name="Freeform 22"/>
          <p:cNvSpPr/>
          <p:nvPr/>
        </p:nvSpPr>
        <p:spPr>
          <a:xfrm>
            <a:off x="3919062" y="4456663"/>
            <a:ext cx="906673" cy="642552"/>
          </a:xfrm>
          <a:custGeom>
            <a:avLst/>
            <a:gdLst>
              <a:gd name="connsiteX0" fmla="*/ 0 w 680005"/>
              <a:gd name="connsiteY0" fmla="*/ 547862 h 547862"/>
              <a:gd name="connsiteX1" fmla="*/ 253313 w 680005"/>
              <a:gd name="connsiteY1" fmla="*/ 208051 h 547862"/>
              <a:gd name="connsiteX2" fmla="*/ 642551 w 680005"/>
              <a:gd name="connsiteY2" fmla="*/ 16522 h 547862"/>
              <a:gd name="connsiteX3" fmla="*/ 642551 w 680005"/>
              <a:gd name="connsiteY3" fmla="*/ 22700 h 54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005" h="547862">
                <a:moveTo>
                  <a:pt x="0" y="547862"/>
                </a:moveTo>
                <a:cubicBezTo>
                  <a:pt x="73110" y="422235"/>
                  <a:pt x="146221" y="296608"/>
                  <a:pt x="253313" y="208051"/>
                </a:cubicBezTo>
                <a:cubicBezTo>
                  <a:pt x="360405" y="119494"/>
                  <a:pt x="642551" y="16522"/>
                  <a:pt x="642551" y="16522"/>
                </a:cubicBezTo>
                <a:cubicBezTo>
                  <a:pt x="707424" y="-14370"/>
                  <a:pt x="674987" y="4165"/>
                  <a:pt x="642551" y="22700"/>
                </a:cubicBezTo>
              </a:path>
            </a:pathLst>
          </a:custGeom>
          <a:noFill/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Freeform 23"/>
          <p:cNvSpPr/>
          <p:nvPr/>
        </p:nvSpPr>
        <p:spPr>
          <a:xfrm>
            <a:off x="7741414" y="3146847"/>
            <a:ext cx="916361" cy="1746421"/>
          </a:xfrm>
          <a:custGeom>
            <a:avLst/>
            <a:gdLst>
              <a:gd name="connsiteX0" fmla="*/ 809368 w 809368"/>
              <a:gd name="connsiteY0" fmla="*/ 0 h 1309816"/>
              <a:gd name="connsiteX1" fmla="*/ 278027 w 809368"/>
              <a:gd name="connsiteY1" fmla="*/ 1031789 h 1309816"/>
              <a:gd name="connsiteX2" fmla="*/ 0 w 809368"/>
              <a:gd name="connsiteY2" fmla="*/ 1309816 h 13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368" h="1309816">
                <a:moveTo>
                  <a:pt x="809368" y="0"/>
                </a:moveTo>
                <a:cubicBezTo>
                  <a:pt x="611145" y="406743"/>
                  <a:pt x="412922" y="813486"/>
                  <a:pt x="278027" y="1031789"/>
                </a:cubicBezTo>
                <a:cubicBezTo>
                  <a:pt x="143132" y="1250092"/>
                  <a:pt x="71566" y="1279954"/>
                  <a:pt x="0" y="1309816"/>
                </a:cubicBezTo>
              </a:path>
            </a:pathLst>
          </a:custGeom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/>
          <p:cNvSpPr txBox="1"/>
          <p:nvPr/>
        </p:nvSpPr>
        <p:spPr>
          <a:xfrm rot="17685185">
            <a:off x="7545205" y="3718309"/>
            <a:ext cx="1225400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7E84"/>
                </a:solidFill>
                <a:latin typeface="+mj-lt"/>
              </a:rPr>
              <a:t>volatility</a:t>
            </a:r>
          </a:p>
        </p:txBody>
      </p:sp>
      <p:sp>
        <p:nvSpPr>
          <p:cNvPr id="26" name="Freeform 25"/>
          <p:cNvSpPr/>
          <p:nvPr/>
        </p:nvSpPr>
        <p:spPr>
          <a:xfrm>
            <a:off x="8045333" y="4481375"/>
            <a:ext cx="3304871" cy="3892389"/>
          </a:xfrm>
          <a:custGeom>
            <a:avLst/>
            <a:gdLst>
              <a:gd name="connsiteX0" fmla="*/ 0 w 2428123"/>
              <a:gd name="connsiteY0" fmla="*/ 2910017 h 2934066"/>
              <a:gd name="connsiteX1" fmla="*/ 1872049 w 2428123"/>
              <a:gd name="connsiteY1" fmla="*/ 2582563 h 2934066"/>
              <a:gd name="connsiteX2" fmla="*/ 2428103 w 2428123"/>
              <a:gd name="connsiteY2" fmla="*/ 463379 h 2934066"/>
              <a:gd name="connsiteX3" fmla="*/ 1859692 w 2428123"/>
              <a:gd name="connsiteY3" fmla="*/ 0 h 2934066"/>
              <a:gd name="connsiteX0" fmla="*/ 0 w 2465777"/>
              <a:gd name="connsiteY0" fmla="*/ 2910017 h 2932773"/>
              <a:gd name="connsiteX1" fmla="*/ 2143897 w 2465777"/>
              <a:gd name="connsiteY1" fmla="*/ 2576385 h 2932773"/>
              <a:gd name="connsiteX2" fmla="*/ 2428103 w 2465777"/>
              <a:gd name="connsiteY2" fmla="*/ 463379 h 2932773"/>
              <a:gd name="connsiteX3" fmla="*/ 1859692 w 2465777"/>
              <a:gd name="connsiteY3" fmla="*/ 0 h 2932773"/>
              <a:gd name="connsiteX0" fmla="*/ 0 w 2465777"/>
              <a:gd name="connsiteY0" fmla="*/ 2965623 h 2980752"/>
              <a:gd name="connsiteX1" fmla="*/ 2143897 w 2465777"/>
              <a:gd name="connsiteY1" fmla="*/ 2576385 h 2980752"/>
              <a:gd name="connsiteX2" fmla="*/ 2428103 w 2465777"/>
              <a:gd name="connsiteY2" fmla="*/ 463379 h 2980752"/>
              <a:gd name="connsiteX3" fmla="*/ 1859692 w 2465777"/>
              <a:gd name="connsiteY3" fmla="*/ 0 h 2980752"/>
              <a:gd name="connsiteX0" fmla="*/ 0 w 2465777"/>
              <a:gd name="connsiteY0" fmla="*/ 2965623 h 2968969"/>
              <a:gd name="connsiteX1" fmla="*/ 2143897 w 2465777"/>
              <a:gd name="connsiteY1" fmla="*/ 2576385 h 2968969"/>
              <a:gd name="connsiteX2" fmla="*/ 2428103 w 2465777"/>
              <a:gd name="connsiteY2" fmla="*/ 463379 h 2968969"/>
              <a:gd name="connsiteX3" fmla="*/ 1859692 w 2465777"/>
              <a:gd name="connsiteY3" fmla="*/ 0 h 2968969"/>
              <a:gd name="connsiteX0" fmla="*/ 0 w 2478653"/>
              <a:gd name="connsiteY0" fmla="*/ 2910017 h 2919292"/>
              <a:gd name="connsiteX1" fmla="*/ 2156254 w 2478653"/>
              <a:gd name="connsiteY1" fmla="*/ 2576385 h 2919292"/>
              <a:gd name="connsiteX2" fmla="*/ 2440460 w 2478653"/>
              <a:gd name="connsiteY2" fmla="*/ 463379 h 2919292"/>
              <a:gd name="connsiteX3" fmla="*/ 1872049 w 2478653"/>
              <a:gd name="connsiteY3" fmla="*/ 0 h 291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8653" h="2919292">
                <a:moveTo>
                  <a:pt x="0" y="2910017"/>
                </a:moveTo>
                <a:cubicBezTo>
                  <a:pt x="733682" y="2919285"/>
                  <a:pt x="1749511" y="2984158"/>
                  <a:pt x="2156254" y="2576385"/>
                </a:cubicBezTo>
                <a:cubicBezTo>
                  <a:pt x="2562997" y="2168612"/>
                  <a:pt x="2487828" y="892777"/>
                  <a:pt x="2440460" y="463379"/>
                </a:cubicBezTo>
                <a:cubicBezTo>
                  <a:pt x="2393092" y="33981"/>
                  <a:pt x="2155225" y="16476"/>
                  <a:pt x="1872049" y="0"/>
                </a:cubicBezTo>
              </a:path>
            </a:pathLst>
          </a:custGeom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Freeform 26"/>
          <p:cNvSpPr/>
          <p:nvPr/>
        </p:nvSpPr>
        <p:spPr>
          <a:xfrm>
            <a:off x="1645412" y="5667623"/>
            <a:ext cx="3023287" cy="2656551"/>
          </a:xfrm>
          <a:custGeom>
            <a:avLst/>
            <a:gdLst>
              <a:gd name="connsiteX0" fmla="*/ 2088292 w 2088292"/>
              <a:gd name="connsiteY0" fmla="*/ 1958546 h 2132842"/>
              <a:gd name="connsiteX1" fmla="*/ 580768 w 2088292"/>
              <a:gd name="connsiteY1" fmla="*/ 1940011 h 2132842"/>
              <a:gd name="connsiteX2" fmla="*/ 0 w 2088292"/>
              <a:gd name="connsiteY2" fmla="*/ 0 h 2132842"/>
              <a:gd name="connsiteX0" fmla="*/ 2088292 w 2088292"/>
              <a:gd name="connsiteY0" fmla="*/ 1958546 h 2092378"/>
              <a:gd name="connsiteX1" fmla="*/ 216243 w 2088292"/>
              <a:gd name="connsiteY1" fmla="*/ 1865870 h 2092378"/>
              <a:gd name="connsiteX2" fmla="*/ 0 w 2088292"/>
              <a:gd name="connsiteY2" fmla="*/ 0 h 2092378"/>
              <a:gd name="connsiteX0" fmla="*/ 2131827 w 2131827"/>
              <a:gd name="connsiteY0" fmla="*/ 1958546 h 2060303"/>
              <a:gd name="connsiteX1" fmla="*/ 259778 w 2131827"/>
              <a:gd name="connsiteY1" fmla="*/ 1865870 h 2060303"/>
              <a:gd name="connsiteX2" fmla="*/ 43535 w 2131827"/>
              <a:gd name="connsiteY2" fmla="*/ 0 h 2060303"/>
              <a:gd name="connsiteX0" fmla="*/ 2131827 w 2131827"/>
              <a:gd name="connsiteY0" fmla="*/ 1958546 h 2000568"/>
              <a:gd name="connsiteX1" fmla="*/ 259778 w 2131827"/>
              <a:gd name="connsiteY1" fmla="*/ 1865870 h 2000568"/>
              <a:gd name="connsiteX2" fmla="*/ 43535 w 2131827"/>
              <a:gd name="connsiteY2" fmla="*/ 0 h 2000568"/>
              <a:gd name="connsiteX0" fmla="*/ 2124076 w 2124076"/>
              <a:gd name="connsiteY0" fmla="*/ 1958546 h 1962469"/>
              <a:gd name="connsiteX1" fmla="*/ 264384 w 2124076"/>
              <a:gd name="connsiteY1" fmla="*/ 1773194 h 1962469"/>
              <a:gd name="connsiteX2" fmla="*/ 35784 w 2124076"/>
              <a:gd name="connsiteY2" fmla="*/ 0 h 1962469"/>
              <a:gd name="connsiteX0" fmla="*/ 2160965 w 2160965"/>
              <a:gd name="connsiteY0" fmla="*/ 1958546 h 1962469"/>
              <a:gd name="connsiteX1" fmla="*/ 301273 w 2160965"/>
              <a:gd name="connsiteY1" fmla="*/ 1773194 h 1962469"/>
              <a:gd name="connsiteX2" fmla="*/ 72673 w 2160965"/>
              <a:gd name="connsiteY2" fmla="*/ 0 h 1962469"/>
              <a:gd name="connsiteX0" fmla="*/ 2267465 w 2267465"/>
              <a:gd name="connsiteY0" fmla="*/ 1989438 h 2021347"/>
              <a:gd name="connsiteX1" fmla="*/ 407773 w 2267465"/>
              <a:gd name="connsiteY1" fmla="*/ 1804086 h 2021347"/>
              <a:gd name="connsiteX2" fmla="*/ 0 w 2267465"/>
              <a:gd name="connsiteY2" fmla="*/ 0 h 2021347"/>
              <a:gd name="connsiteX0" fmla="*/ 2267465 w 2267465"/>
              <a:gd name="connsiteY0" fmla="*/ 1989438 h 1992413"/>
              <a:gd name="connsiteX1" fmla="*/ 364524 w 2267465"/>
              <a:gd name="connsiteY1" fmla="*/ 1711410 h 1992413"/>
              <a:gd name="connsiteX2" fmla="*/ 0 w 2267465"/>
              <a:gd name="connsiteY2" fmla="*/ 0 h 199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7465" h="1992413">
                <a:moveTo>
                  <a:pt x="2267465" y="1989438"/>
                </a:moveTo>
                <a:cubicBezTo>
                  <a:pt x="1656836" y="1988923"/>
                  <a:pt x="742435" y="2042983"/>
                  <a:pt x="364524" y="1711410"/>
                </a:cubicBezTo>
                <a:cubicBezTo>
                  <a:pt x="-13387" y="1379837"/>
                  <a:pt x="5148" y="812972"/>
                  <a:pt x="0" y="0"/>
                </a:cubicBezTo>
              </a:path>
            </a:pathLst>
          </a:custGeom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294277" y="6439123"/>
            <a:ext cx="2192588" cy="52322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precautionary</a:t>
            </a:r>
            <a:endParaRPr lang="en-US" sz="1867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0" name="Freeform 29"/>
          <p:cNvSpPr/>
          <p:nvPr/>
        </p:nvSpPr>
        <p:spPr>
          <a:xfrm flipV="1">
            <a:off x="5784207" y="1453850"/>
            <a:ext cx="589689" cy="529485"/>
          </a:xfrm>
          <a:custGeom>
            <a:avLst/>
            <a:gdLst>
              <a:gd name="connsiteX0" fmla="*/ 1763 w 391001"/>
              <a:gd name="connsiteY0" fmla="*/ 58308 h 384162"/>
              <a:gd name="connsiteX1" fmla="*/ 51190 w 391001"/>
              <a:gd name="connsiteY1" fmla="*/ 323979 h 384162"/>
              <a:gd name="connsiteX2" fmla="*/ 341574 w 391001"/>
              <a:gd name="connsiteY2" fmla="*/ 361049 h 384162"/>
              <a:gd name="connsiteX3" fmla="*/ 353930 w 391001"/>
              <a:gd name="connsiteY3" fmla="*/ 33595 h 384162"/>
              <a:gd name="connsiteX4" fmla="*/ 391001 w 391001"/>
              <a:gd name="connsiteY4" fmla="*/ 27417 h 384162"/>
              <a:gd name="connsiteX0" fmla="*/ 1763 w 365498"/>
              <a:gd name="connsiteY0" fmla="*/ 24713 h 350567"/>
              <a:gd name="connsiteX1" fmla="*/ 51190 w 365498"/>
              <a:gd name="connsiteY1" fmla="*/ 290384 h 350567"/>
              <a:gd name="connsiteX2" fmla="*/ 341574 w 365498"/>
              <a:gd name="connsiteY2" fmla="*/ 327454 h 350567"/>
              <a:gd name="connsiteX3" fmla="*/ 353930 w 365498"/>
              <a:gd name="connsiteY3" fmla="*/ 0 h 350567"/>
              <a:gd name="connsiteX0" fmla="*/ 123 w 357962"/>
              <a:gd name="connsiteY0" fmla="*/ 24713 h 352746"/>
              <a:gd name="connsiteX1" fmla="*/ 129869 w 357962"/>
              <a:gd name="connsiteY1" fmla="*/ 296562 h 352746"/>
              <a:gd name="connsiteX2" fmla="*/ 339934 w 357962"/>
              <a:gd name="connsiteY2" fmla="*/ 327454 h 352746"/>
              <a:gd name="connsiteX3" fmla="*/ 352290 w 357962"/>
              <a:gd name="connsiteY3" fmla="*/ 0 h 352746"/>
              <a:gd name="connsiteX0" fmla="*/ 24952 w 240689"/>
              <a:gd name="connsiteY0" fmla="*/ 0 h 360240"/>
              <a:gd name="connsiteX1" fmla="*/ 12596 w 240689"/>
              <a:gd name="connsiteY1" fmla="*/ 302740 h 360240"/>
              <a:gd name="connsiteX2" fmla="*/ 222661 w 240689"/>
              <a:gd name="connsiteY2" fmla="*/ 333632 h 360240"/>
              <a:gd name="connsiteX3" fmla="*/ 235017 w 240689"/>
              <a:gd name="connsiteY3" fmla="*/ 6178 h 360240"/>
              <a:gd name="connsiteX0" fmla="*/ 23163 w 233228"/>
              <a:gd name="connsiteY0" fmla="*/ 0 h 355826"/>
              <a:gd name="connsiteX1" fmla="*/ 10807 w 233228"/>
              <a:gd name="connsiteY1" fmla="*/ 302740 h 355826"/>
              <a:gd name="connsiteX2" fmla="*/ 196158 w 233228"/>
              <a:gd name="connsiteY2" fmla="*/ 327454 h 355826"/>
              <a:gd name="connsiteX3" fmla="*/ 233228 w 233228"/>
              <a:gd name="connsiteY3" fmla="*/ 6178 h 355826"/>
              <a:gd name="connsiteX0" fmla="*/ 23163 w 212384"/>
              <a:gd name="connsiteY0" fmla="*/ 74141 h 435791"/>
              <a:gd name="connsiteX1" fmla="*/ 10807 w 212384"/>
              <a:gd name="connsiteY1" fmla="*/ 376881 h 435791"/>
              <a:gd name="connsiteX2" fmla="*/ 196158 w 212384"/>
              <a:gd name="connsiteY2" fmla="*/ 401595 h 435791"/>
              <a:gd name="connsiteX3" fmla="*/ 208515 w 212384"/>
              <a:gd name="connsiteY3" fmla="*/ 0 h 435791"/>
              <a:gd name="connsiteX0" fmla="*/ 3337 w 190320"/>
              <a:gd name="connsiteY0" fmla="*/ 74141 h 454191"/>
              <a:gd name="connsiteX1" fmla="*/ 21873 w 190320"/>
              <a:gd name="connsiteY1" fmla="*/ 413951 h 454191"/>
              <a:gd name="connsiteX2" fmla="*/ 176332 w 190320"/>
              <a:gd name="connsiteY2" fmla="*/ 401595 h 454191"/>
              <a:gd name="connsiteX3" fmla="*/ 188689 w 190320"/>
              <a:gd name="connsiteY3" fmla="*/ 0 h 454191"/>
              <a:gd name="connsiteX0" fmla="*/ 7143 w 253370"/>
              <a:gd name="connsiteY0" fmla="*/ 74141 h 457586"/>
              <a:gd name="connsiteX1" fmla="*/ 25679 w 253370"/>
              <a:gd name="connsiteY1" fmla="*/ 413951 h 457586"/>
              <a:gd name="connsiteX2" fmla="*/ 248100 w 253370"/>
              <a:gd name="connsiteY2" fmla="*/ 407773 h 457586"/>
              <a:gd name="connsiteX3" fmla="*/ 192495 w 253370"/>
              <a:gd name="connsiteY3" fmla="*/ 0 h 457586"/>
              <a:gd name="connsiteX0" fmla="*/ 7143 w 272814"/>
              <a:gd name="connsiteY0" fmla="*/ 160638 h 549648"/>
              <a:gd name="connsiteX1" fmla="*/ 25679 w 272814"/>
              <a:gd name="connsiteY1" fmla="*/ 500448 h 549648"/>
              <a:gd name="connsiteX2" fmla="*/ 248100 w 272814"/>
              <a:gd name="connsiteY2" fmla="*/ 494270 h 549648"/>
              <a:gd name="connsiteX3" fmla="*/ 272814 w 272814"/>
              <a:gd name="connsiteY3" fmla="*/ 0 h 549648"/>
              <a:gd name="connsiteX0" fmla="*/ 805 w 296713"/>
              <a:gd name="connsiteY0" fmla="*/ 177430 h 548665"/>
              <a:gd name="connsiteX1" fmla="*/ 49578 w 296713"/>
              <a:gd name="connsiteY1" fmla="*/ 500448 h 548665"/>
              <a:gd name="connsiteX2" fmla="*/ 271999 w 296713"/>
              <a:gd name="connsiteY2" fmla="*/ 494270 h 548665"/>
              <a:gd name="connsiteX3" fmla="*/ 296713 w 296713"/>
              <a:gd name="connsiteY3" fmla="*/ 0 h 548665"/>
              <a:gd name="connsiteX0" fmla="*/ 805 w 344230"/>
              <a:gd name="connsiteY0" fmla="*/ 177430 h 548665"/>
              <a:gd name="connsiteX1" fmla="*/ 49578 w 344230"/>
              <a:gd name="connsiteY1" fmla="*/ 500448 h 548665"/>
              <a:gd name="connsiteX2" fmla="*/ 271999 w 344230"/>
              <a:gd name="connsiteY2" fmla="*/ 494270 h 548665"/>
              <a:gd name="connsiteX3" fmla="*/ 344230 w 344230"/>
              <a:gd name="connsiteY3" fmla="*/ 0 h 548665"/>
              <a:gd name="connsiteX0" fmla="*/ 350 w 343775"/>
              <a:gd name="connsiteY0" fmla="*/ 177430 h 548666"/>
              <a:gd name="connsiteX1" fmla="*/ 66402 w 343775"/>
              <a:gd name="connsiteY1" fmla="*/ 500449 h 548666"/>
              <a:gd name="connsiteX2" fmla="*/ 271544 w 343775"/>
              <a:gd name="connsiteY2" fmla="*/ 494270 h 548666"/>
              <a:gd name="connsiteX3" fmla="*/ 343775 w 343775"/>
              <a:gd name="connsiteY3" fmla="*/ 0 h 548666"/>
              <a:gd name="connsiteX0" fmla="*/ 350 w 309217"/>
              <a:gd name="connsiteY0" fmla="*/ 169032 h 539712"/>
              <a:gd name="connsiteX1" fmla="*/ 66402 w 309217"/>
              <a:gd name="connsiteY1" fmla="*/ 492051 h 539712"/>
              <a:gd name="connsiteX2" fmla="*/ 271544 w 309217"/>
              <a:gd name="connsiteY2" fmla="*/ 485872 h 539712"/>
              <a:gd name="connsiteX3" fmla="*/ 309217 w 309217"/>
              <a:gd name="connsiteY3" fmla="*/ 0 h 53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17" h="539712">
                <a:moveTo>
                  <a:pt x="350" y="169032"/>
                </a:moveTo>
                <a:cubicBezTo>
                  <a:pt x="-3254" y="276639"/>
                  <a:pt x="21203" y="439244"/>
                  <a:pt x="66402" y="492051"/>
                </a:cubicBezTo>
                <a:cubicBezTo>
                  <a:pt x="111601" y="544858"/>
                  <a:pt x="231075" y="567881"/>
                  <a:pt x="271544" y="485872"/>
                </a:cubicBezTo>
                <a:cubicBezTo>
                  <a:pt x="312013" y="403863"/>
                  <a:pt x="300979" y="55605"/>
                  <a:pt x="309217" y="0"/>
                </a:cubicBezTo>
              </a:path>
            </a:pathLst>
          </a:custGeom>
          <a:ln w="28575" cap="flat" cmpd="sng" algn="ctr">
            <a:solidFill>
              <a:srgbClr val="667E84"/>
            </a:solidFill>
            <a:prstDash val="dash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10565518" y="7354090"/>
            <a:ext cx="2943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Backward equation</a:t>
            </a:r>
            <a:br>
              <a:rPr lang="en-US" sz="2800" dirty="0">
                <a:solidFill>
                  <a:srgbClr val="0070C0"/>
                </a:solidFill>
                <a:latin typeface="+mj-lt"/>
              </a:rPr>
            </a:br>
            <a:r>
              <a:rPr lang="en-US" sz="2000" dirty="0">
                <a:solidFill>
                  <a:srgbClr val="0070C0"/>
                </a:solidFill>
                <a:latin typeface="+mj-lt"/>
              </a:rPr>
              <a:t>with expectations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10501022" y="4793948"/>
            <a:ext cx="274402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667E84"/>
                </a:solidFill>
                <a:latin typeface="+mj-lt"/>
              </a:rPr>
              <a:t>Forward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2730880" y="1726109"/>
                <a:ext cx="998671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880" y="1726109"/>
                <a:ext cx="99867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584636" y="1943145"/>
                <a:ext cx="1006238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636" y="1943145"/>
                <a:ext cx="1006238" cy="461665"/>
              </a:xfrm>
              <a:prstGeom prst="rect">
                <a:avLst/>
              </a:prstGeom>
              <a:blipFill>
                <a:blip r:embed="rId4"/>
                <a:stretch>
                  <a:fillRect b="-933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788396" y="4190313"/>
                <a:ext cx="883640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396" y="4190313"/>
                <a:ext cx="883640" cy="461665"/>
              </a:xfrm>
              <a:prstGeom prst="rect">
                <a:avLst/>
              </a:prstGeom>
              <a:blipFill>
                <a:blip r:embed="rId5"/>
                <a:stretch>
                  <a:fillRect r="-2069" b="-17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195574" y="4689475"/>
                <a:ext cx="1379737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𝜄</m:t>
                          </m:r>
                        </m:e>
                      </m:d>
                      <m:r>
                        <a:rPr lang="en-US" sz="2400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24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574" y="4689475"/>
                <a:ext cx="137973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213223" y="6356168"/>
                <a:ext cx="504497" cy="58477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sz="32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223" y="6356168"/>
                <a:ext cx="50449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231072" y="4235154"/>
                <a:ext cx="477695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sz="24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072" y="4235154"/>
                <a:ext cx="47769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4653154" y="2776090"/>
            <a:ext cx="1166217" cy="52360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2133" dirty="0" err="1">
                <a:latin typeface="+mj-lt"/>
              </a:rPr>
              <a:t>accumu</a:t>
            </a:r>
            <a:r>
              <a:rPr lang="en-US" sz="2133" dirty="0">
                <a:latin typeface="+mj-lt"/>
              </a:rPr>
              <a:t>-</a:t>
            </a:r>
          </a:p>
          <a:p>
            <a:pPr>
              <a:lnSpc>
                <a:spcPts val="1600"/>
              </a:lnSpc>
            </a:pPr>
            <a:r>
              <a:rPr lang="en-US" sz="2133" dirty="0" err="1">
                <a:latin typeface="+mj-lt"/>
              </a:rPr>
              <a:t>lation</a:t>
            </a:r>
            <a:endParaRPr lang="en-US" sz="2133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724003" y="5192570"/>
                <a:ext cx="339004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𝜄</m:t>
                      </m:r>
                    </m:oMath>
                  </m:oMathPara>
                </a14:m>
                <a:endParaRPr lang="en-US" sz="24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003" y="5192570"/>
                <a:ext cx="33900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4377632" y="2060829"/>
            <a:ext cx="319318" cy="379656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+mj-lt"/>
              </a:rPr>
              <a:t>A</a:t>
            </a:r>
            <a:endParaRPr lang="en-US" sz="2400" dirty="0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22439" y="2076373"/>
            <a:ext cx="285656" cy="379656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+mj-lt"/>
              </a:rPr>
              <a:t>L</a:t>
            </a:r>
            <a:endParaRPr lang="en-US" sz="2400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17620" y="2641597"/>
            <a:ext cx="651589" cy="379656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+mj-lt"/>
              </a:rPr>
              <a:t>Debt</a:t>
            </a:r>
            <a:endParaRPr lang="en-US" sz="2400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26838" y="3080691"/>
            <a:ext cx="934871" cy="66697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+mj-lt"/>
              </a:rPr>
              <a:t>Outside</a:t>
            </a:r>
          </a:p>
          <a:p>
            <a:r>
              <a:rPr lang="en-US" sz="1867" dirty="0">
                <a:latin typeface="+mj-lt"/>
              </a:rPr>
              <a:t>equity</a:t>
            </a:r>
            <a:endParaRPr lang="en-US" sz="2400" dirty="0">
              <a:latin typeface="+mj-lt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6580605" y="3100091"/>
            <a:ext cx="0" cy="663441"/>
          </a:xfrm>
          <a:prstGeom prst="line">
            <a:avLst/>
          </a:prstGeom>
          <a:ln w="28575">
            <a:solidFill>
              <a:srgbClr val="667E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8957951" y="3087800"/>
            <a:ext cx="91251" cy="295169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866406" y="1705669"/>
            <a:ext cx="1194551" cy="501441"/>
          </a:xfrm>
          <a:prstGeom prst="line">
            <a:avLst/>
          </a:prstGeom>
          <a:ln w="57150">
            <a:solidFill>
              <a:srgbClr val="667E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D70AB64-4B5C-4730-B7B8-B4E962617275}"/>
              </a:ext>
            </a:extLst>
          </p:cNvPr>
          <p:cNvCxnSpPr>
            <a:cxnSpLocks/>
          </p:cNvCxnSpPr>
          <p:nvPr/>
        </p:nvCxnSpPr>
        <p:spPr>
          <a:xfrm flipV="1">
            <a:off x="6742255" y="3140455"/>
            <a:ext cx="847988" cy="596296"/>
          </a:xfrm>
          <a:prstGeom prst="line">
            <a:avLst/>
          </a:prstGeom>
          <a:ln w="57150">
            <a:solidFill>
              <a:srgbClr val="667E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Freeform 29">
            <a:extLst>
              <a:ext uri="{FF2B5EF4-FFF2-40B4-BE49-F238E27FC236}">
                <a16:creationId xmlns:a16="http://schemas.microsoft.com/office/drawing/2014/main" id="{633D6827-10E7-4A67-B71B-3D81C9DB1530}"/>
              </a:ext>
            </a:extLst>
          </p:cNvPr>
          <p:cNvSpPr/>
          <p:nvPr/>
        </p:nvSpPr>
        <p:spPr>
          <a:xfrm rot="10641435" flipV="1">
            <a:off x="5886694" y="7179016"/>
            <a:ext cx="589689" cy="529485"/>
          </a:xfrm>
          <a:custGeom>
            <a:avLst/>
            <a:gdLst>
              <a:gd name="connsiteX0" fmla="*/ 1763 w 391001"/>
              <a:gd name="connsiteY0" fmla="*/ 58308 h 384162"/>
              <a:gd name="connsiteX1" fmla="*/ 51190 w 391001"/>
              <a:gd name="connsiteY1" fmla="*/ 323979 h 384162"/>
              <a:gd name="connsiteX2" fmla="*/ 341574 w 391001"/>
              <a:gd name="connsiteY2" fmla="*/ 361049 h 384162"/>
              <a:gd name="connsiteX3" fmla="*/ 353930 w 391001"/>
              <a:gd name="connsiteY3" fmla="*/ 33595 h 384162"/>
              <a:gd name="connsiteX4" fmla="*/ 391001 w 391001"/>
              <a:gd name="connsiteY4" fmla="*/ 27417 h 384162"/>
              <a:gd name="connsiteX0" fmla="*/ 1763 w 365498"/>
              <a:gd name="connsiteY0" fmla="*/ 24713 h 350567"/>
              <a:gd name="connsiteX1" fmla="*/ 51190 w 365498"/>
              <a:gd name="connsiteY1" fmla="*/ 290384 h 350567"/>
              <a:gd name="connsiteX2" fmla="*/ 341574 w 365498"/>
              <a:gd name="connsiteY2" fmla="*/ 327454 h 350567"/>
              <a:gd name="connsiteX3" fmla="*/ 353930 w 365498"/>
              <a:gd name="connsiteY3" fmla="*/ 0 h 350567"/>
              <a:gd name="connsiteX0" fmla="*/ 123 w 357962"/>
              <a:gd name="connsiteY0" fmla="*/ 24713 h 352746"/>
              <a:gd name="connsiteX1" fmla="*/ 129869 w 357962"/>
              <a:gd name="connsiteY1" fmla="*/ 296562 h 352746"/>
              <a:gd name="connsiteX2" fmla="*/ 339934 w 357962"/>
              <a:gd name="connsiteY2" fmla="*/ 327454 h 352746"/>
              <a:gd name="connsiteX3" fmla="*/ 352290 w 357962"/>
              <a:gd name="connsiteY3" fmla="*/ 0 h 352746"/>
              <a:gd name="connsiteX0" fmla="*/ 24952 w 240689"/>
              <a:gd name="connsiteY0" fmla="*/ 0 h 360240"/>
              <a:gd name="connsiteX1" fmla="*/ 12596 w 240689"/>
              <a:gd name="connsiteY1" fmla="*/ 302740 h 360240"/>
              <a:gd name="connsiteX2" fmla="*/ 222661 w 240689"/>
              <a:gd name="connsiteY2" fmla="*/ 333632 h 360240"/>
              <a:gd name="connsiteX3" fmla="*/ 235017 w 240689"/>
              <a:gd name="connsiteY3" fmla="*/ 6178 h 360240"/>
              <a:gd name="connsiteX0" fmla="*/ 23163 w 233228"/>
              <a:gd name="connsiteY0" fmla="*/ 0 h 355826"/>
              <a:gd name="connsiteX1" fmla="*/ 10807 w 233228"/>
              <a:gd name="connsiteY1" fmla="*/ 302740 h 355826"/>
              <a:gd name="connsiteX2" fmla="*/ 196158 w 233228"/>
              <a:gd name="connsiteY2" fmla="*/ 327454 h 355826"/>
              <a:gd name="connsiteX3" fmla="*/ 233228 w 233228"/>
              <a:gd name="connsiteY3" fmla="*/ 6178 h 355826"/>
              <a:gd name="connsiteX0" fmla="*/ 23163 w 212384"/>
              <a:gd name="connsiteY0" fmla="*/ 74141 h 435791"/>
              <a:gd name="connsiteX1" fmla="*/ 10807 w 212384"/>
              <a:gd name="connsiteY1" fmla="*/ 376881 h 435791"/>
              <a:gd name="connsiteX2" fmla="*/ 196158 w 212384"/>
              <a:gd name="connsiteY2" fmla="*/ 401595 h 435791"/>
              <a:gd name="connsiteX3" fmla="*/ 208515 w 212384"/>
              <a:gd name="connsiteY3" fmla="*/ 0 h 435791"/>
              <a:gd name="connsiteX0" fmla="*/ 3337 w 190320"/>
              <a:gd name="connsiteY0" fmla="*/ 74141 h 454191"/>
              <a:gd name="connsiteX1" fmla="*/ 21873 w 190320"/>
              <a:gd name="connsiteY1" fmla="*/ 413951 h 454191"/>
              <a:gd name="connsiteX2" fmla="*/ 176332 w 190320"/>
              <a:gd name="connsiteY2" fmla="*/ 401595 h 454191"/>
              <a:gd name="connsiteX3" fmla="*/ 188689 w 190320"/>
              <a:gd name="connsiteY3" fmla="*/ 0 h 454191"/>
              <a:gd name="connsiteX0" fmla="*/ 7143 w 253370"/>
              <a:gd name="connsiteY0" fmla="*/ 74141 h 457586"/>
              <a:gd name="connsiteX1" fmla="*/ 25679 w 253370"/>
              <a:gd name="connsiteY1" fmla="*/ 413951 h 457586"/>
              <a:gd name="connsiteX2" fmla="*/ 248100 w 253370"/>
              <a:gd name="connsiteY2" fmla="*/ 407773 h 457586"/>
              <a:gd name="connsiteX3" fmla="*/ 192495 w 253370"/>
              <a:gd name="connsiteY3" fmla="*/ 0 h 457586"/>
              <a:gd name="connsiteX0" fmla="*/ 7143 w 272814"/>
              <a:gd name="connsiteY0" fmla="*/ 160638 h 549648"/>
              <a:gd name="connsiteX1" fmla="*/ 25679 w 272814"/>
              <a:gd name="connsiteY1" fmla="*/ 500448 h 549648"/>
              <a:gd name="connsiteX2" fmla="*/ 248100 w 272814"/>
              <a:gd name="connsiteY2" fmla="*/ 494270 h 549648"/>
              <a:gd name="connsiteX3" fmla="*/ 272814 w 272814"/>
              <a:gd name="connsiteY3" fmla="*/ 0 h 549648"/>
              <a:gd name="connsiteX0" fmla="*/ 805 w 296713"/>
              <a:gd name="connsiteY0" fmla="*/ 177430 h 548665"/>
              <a:gd name="connsiteX1" fmla="*/ 49578 w 296713"/>
              <a:gd name="connsiteY1" fmla="*/ 500448 h 548665"/>
              <a:gd name="connsiteX2" fmla="*/ 271999 w 296713"/>
              <a:gd name="connsiteY2" fmla="*/ 494270 h 548665"/>
              <a:gd name="connsiteX3" fmla="*/ 296713 w 296713"/>
              <a:gd name="connsiteY3" fmla="*/ 0 h 548665"/>
              <a:gd name="connsiteX0" fmla="*/ 805 w 344230"/>
              <a:gd name="connsiteY0" fmla="*/ 177430 h 548665"/>
              <a:gd name="connsiteX1" fmla="*/ 49578 w 344230"/>
              <a:gd name="connsiteY1" fmla="*/ 500448 h 548665"/>
              <a:gd name="connsiteX2" fmla="*/ 271999 w 344230"/>
              <a:gd name="connsiteY2" fmla="*/ 494270 h 548665"/>
              <a:gd name="connsiteX3" fmla="*/ 344230 w 344230"/>
              <a:gd name="connsiteY3" fmla="*/ 0 h 548665"/>
              <a:gd name="connsiteX0" fmla="*/ 350 w 343775"/>
              <a:gd name="connsiteY0" fmla="*/ 177430 h 548666"/>
              <a:gd name="connsiteX1" fmla="*/ 66402 w 343775"/>
              <a:gd name="connsiteY1" fmla="*/ 500449 h 548666"/>
              <a:gd name="connsiteX2" fmla="*/ 271544 w 343775"/>
              <a:gd name="connsiteY2" fmla="*/ 494270 h 548666"/>
              <a:gd name="connsiteX3" fmla="*/ 343775 w 343775"/>
              <a:gd name="connsiteY3" fmla="*/ 0 h 548666"/>
              <a:gd name="connsiteX0" fmla="*/ 350 w 309217"/>
              <a:gd name="connsiteY0" fmla="*/ 169032 h 539712"/>
              <a:gd name="connsiteX1" fmla="*/ 66402 w 309217"/>
              <a:gd name="connsiteY1" fmla="*/ 492051 h 539712"/>
              <a:gd name="connsiteX2" fmla="*/ 271544 w 309217"/>
              <a:gd name="connsiteY2" fmla="*/ 485872 h 539712"/>
              <a:gd name="connsiteX3" fmla="*/ 309217 w 309217"/>
              <a:gd name="connsiteY3" fmla="*/ 0 h 53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17" h="539712">
                <a:moveTo>
                  <a:pt x="350" y="169032"/>
                </a:moveTo>
                <a:cubicBezTo>
                  <a:pt x="-3254" y="276639"/>
                  <a:pt x="21203" y="439244"/>
                  <a:pt x="66402" y="492051"/>
                </a:cubicBezTo>
                <a:cubicBezTo>
                  <a:pt x="111601" y="544858"/>
                  <a:pt x="231075" y="567881"/>
                  <a:pt x="271544" y="485872"/>
                </a:cubicBezTo>
                <a:cubicBezTo>
                  <a:pt x="312013" y="403863"/>
                  <a:pt x="300979" y="55605"/>
                  <a:pt x="309217" y="0"/>
                </a:cubicBezTo>
              </a:path>
            </a:pathLst>
          </a:custGeom>
          <a:ln w="28575" cap="flat" cmpd="sng" algn="ctr">
            <a:solidFill>
              <a:srgbClr val="667E84"/>
            </a:solidFill>
            <a:prstDash val="dash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90135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</a:t>
            </a:r>
            <a:r>
              <a:rPr lang="en-US" dirty="0" err="1"/>
              <a:t>MacroModels</a:t>
            </a:r>
            <a:r>
              <a:rPr lang="en-US" dirty="0"/>
              <a:t> Step-by-Step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667E84"/>
                    </a:solidFill>
                  </a:rPr>
                  <a:t>0.    Postulate aggregates, price processes &amp; obtain return processes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For 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-ratio and SDF processes </a:t>
                </a:r>
                <a:r>
                  <a:rPr lang="en-US" sz="2533" dirty="0"/>
                  <a:t>for each </a:t>
                </a:r>
                <a14:m>
                  <m:oMath xmlns:m="http://schemas.openxmlformats.org/officeDocument/2006/math">
                    <m:r>
                      <a:rPr lang="en-US" sz="2533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  </a:t>
                </a:r>
                <a:r>
                  <a:rPr lang="en-US" i="1" dirty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finance block</a:t>
                </a:r>
                <a:endParaRPr lang="en-US" dirty="0"/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Real investment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𝜄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 + Goods market clearing  </a:t>
                </a:r>
                <a:r>
                  <a:rPr lang="en-US" sz="2533" i="1" dirty="0"/>
                  <a:t>(static)</a:t>
                </a:r>
                <a:r>
                  <a:rPr lang="en-US" dirty="0"/>
                  <a:t>     </a:t>
                </a:r>
              </a:p>
              <a:p>
                <a:pPr lvl="2"/>
                <a:r>
                  <a:rPr lang="en-US" i="1" dirty="0"/>
                  <a:t>Toolbox 1: </a:t>
                </a:r>
                <a:r>
                  <a:rPr lang="en-US" dirty="0"/>
                  <a:t>Martingale Approach, HJB vs. Stochastic Maximum Principle Approach</a:t>
                </a:r>
              </a:p>
              <a:p>
                <a:pPr marL="1219170" lvl="1" indent="-609585">
                  <a:buFont typeface="+mj-lt"/>
                  <a:buAutoNum type="alphaLcPeriod" startAt="2"/>
                </a:pPr>
                <a:r>
                  <a:rPr lang="en-US" dirty="0"/>
                  <a:t>Portfolio choice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 + Asset market clearing    </a:t>
                </a:r>
                <a:r>
                  <a:rPr lang="en-US" dirty="0">
                    <a:solidFill>
                      <a:schemeClr val="bg1"/>
                    </a:solidFill>
                  </a:rPr>
                  <a:t>or</a:t>
                </a:r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Asset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 &amp; risk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en-US" dirty="0"/>
              </a:p>
              <a:p>
                <a:pPr lvl="2"/>
                <a:r>
                  <a:rPr lang="en-US" i="1" dirty="0"/>
                  <a:t>Toolbox 2:</a:t>
                </a:r>
                <a:r>
                  <a:rPr lang="en-US" dirty="0"/>
                  <a:t> “price-taking social planner approach” – Fisher separation theorem</a:t>
                </a:r>
              </a:p>
              <a:p>
                <a:pPr marL="1219170" lvl="1" indent="-609585">
                  <a:buFont typeface="+mj-lt"/>
                  <a:buAutoNum type="alphaLcPeriod" startAt="2"/>
                </a:pPr>
                <a:r>
                  <a:rPr lang="en-US" dirty="0">
                    <a:solidFill>
                      <a:schemeClr val="tx1"/>
                    </a:solidFill>
                  </a:rPr>
                  <a:t>“Money evaluation equation”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𝜗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i="1" dirty="0"/>
                  <a:t>Toolbox 3:</a:t>
                </a:r>
                <a:r>
                  <a:rPr lang="en-US" dirty="0"/>
                  <a:t> Change in numeraire to total wealth (including SDF)</a:t>
                </a:r>
              </a:p>
              <a:p>
                <a:pPr marL="609585" indent="-609585">
                  <a:buFont typeface="+mj-lt"/>
                  <a:buAutoNum type="arabicPeriod"/>
                </a:pPr>
                <a:r>
                  <a:rPr lang="en-US" dirty="0"/>
                  <a:t>Evolution of state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(and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) 	           </a:t>
                </a:r>
                <a:r>
                  <a:rPr lang="en-US" i="1" dirty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forward equation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Value functions				          </a:t>
                </a:r>
                <a:r>
                  <a:rPr lang="en-US" i="1" dirty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backward equation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Value </a:t>
                </a:r>
                <a:r>
                  <a:rPr lang="en-US" dirty="0" err="1"/>
                  <a:t>fcn</a:t>
                </a:r>
                <a:r>
                  <a:rPr lang="en-US" dirty="0"/>
                  <a:t>. as </a:t>
                </a:r>
                <a:r>
                  <a:rPr lang="en-US" dirty="0" err="1"/>
                  <a:t>fcn</a:t>
                </a:r>
                <a:r>
                  <a:rPr lang="en-US" dirty="0"/>
                  <a:t>. of individual investment opportunities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  <a:p>
                <a:pPr lvl="2"/>
                <a:r>
                  <a:rPr lang="en-US" i="1" dirty="0"/>
                  <a:t>Special cases: log-utility, constant investment opportunities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Separating value </a:t>
                </a:r>
                <a:r>
                  <a:rPr lang="en-US" dirty="0" err="1"/>
                  <a:t>fcn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acc>
                              <m:accPr>
                                <m:chr m:val="̃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𝓊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acc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Derive </a:t>
                </a:r>
                <a14:m>
                  <m:oMath xmlns:m="http://schemas.openxmlformats.org/officeDocument/2006/math">
                    <m:acc>
                      <m:accPr>
                        <m:chr m:val="̌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-ratio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𝜍</m:t>
                        </m:r>
                      </m:e>
                    </m:acc>
                  </m:oMath>
                </a14:m>
                <a:r>
                  <a:rPr lang="en-US" dirty="0"/>
                  <a:t> prices of risks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Numerical model solution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Transform BSDE for separated value </a:t>
                </a:r>
                <a:r>
                  <a:rPr lang="en-US" dirty="0" err="1"/>
                  <a:t>fcn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/>
                  <a:t> into PDE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Solve PDE via value function iteration</a:t>
                </a:r>
              </a:p>
              <a:p>
                <a:pPr marL="609585" indent="-609585">
                  <a:buFont typeface="+mj-lt"/>
                  <a:buAutoNum type="arabicPeriod"/>
                </a:pPr>
                <a:r>
                  <a:rPr lang="en-US" dirty="0"/>
                  <a:t>KFE: Stationary distribution, Fan charts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  <a:blipFill>
                <a:blip r:embed="rId2"/>
                <a:stretch>
                  <a:fillRect l="-1273" t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24</a:t>
            </a:fld>
            <a:endParaRPr lang="en-US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CDA0B0E1-EBAF-4AE1-85C5-7D6A7AB84B0B}"/>
              </a:ext>
            </a:extLst>
          </p:cNvPr>
          <p:cNvSpPr>
            <a:spLocks noChangeAspect="1"/>
          </p:cNvSpPr>
          <p:nvPr/>
        </p:nvSpPr>
        <p:spPr>
          <a:xfrm>
            <a:off x="11994519" y="2163780"/>
            <a:ext cx="73152" cy="73152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3C9044-F743-4B81-AA4D-03780D6E18C9}"/>
              </a:ext>
            </a:extLst>
          </p:cNvPr>
          <p:cNvCxnSpPr>
            <a:cxnSpLocks/>
          </p:cNvCxnSpPr>
          <p:nvPr/>
        </p:nvCxnSpPr>
        <p:spPr>
          <a:xfrm flipV="1">
            <a:off x="919716" y="6326372"/>
            <a:ext cx="7612912" cy="66453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DAB70C-13ED-4CE6-ADEF-7A0AD00FD0A0}"/>
              </a:ext>
            </a:extLst>
          </p:cNvPr>
          <p:cNvSpPr txBox="1"/>
          <p:nvPr/>
        </p:nvSpPr>
        <p:spPr>
          <a:xfrm rot="21284321">
            <a:off x="3820491" y="6189336"/>
            <a:ext cx="1412566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Log-utility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3234F7-AF7B-4EBA-965B-C644B3F080DA}"/>
              </a:ext>
            </a:extLst>
          </p:cNvPr>
          <p:cNvCxnSpPr>
            <a:cxnSpLocks/>
          </p:cNvCxnSpPr>
          <p:nvPr/>
        </p:nvCxnSpPr>
        <p:spPr>
          <a:xfrm>
            <a:off x="1724246" y="3606211"/>
            <a:ext cx="501679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BC5C34-B706-45DF-A007-C763E1C2908B}"/>
              </a:ext>
            </a:extLst>
          </p:cNvPr>
          <p:cNvCxnSpPr>
            <a:cxnSpLocks/>
          </p:cNvCxnSpPr>
          <p:nvPr/>
        </p:nvCxnSpPr>
        <p:spPr>
          <a:xfrm>
            <a:off x="1369827" y="4708453"/>
            <a:ext cx="760936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591ECC-1EF2-47F2-B260-37E1BED1482E}"/>
              </a:ext>
            </a:extLst>
          </p:cNvPr>
          <p:cNvCxnSpPr>
            <a:cxnSpLocks/>
          </p:cNvCxnSpPr>
          <p:nvPr/>
        </p:nvCxnSpPr>
        <p:spPr>
          <a:xfrm flipV="1">
            <a:off x="1098698" y="7928675"/>
            <a:ext cx="7612912" cy="66453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06271103-F243-4DEA-97E7-27D2F2B3A90E}"/>
              </a:ext>
            </a:extLst>
          </p:cNvPr>
          <p:cNvCxnSpPr>
            <a:cxnSpLocks/>
          </p:cNvCxnSpPr>
          <p:nvPr/>
        </p:nvCxnSpPr>
        <p:spPr>
          <a:xfrm>
            <a:off x="5415516" y="2991294"/>
            <a:ext cx="584436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3">
            <a:extLst>
              <a:ext uri="{FF2B5EF4-FFF2-40B4-BE49-F238E27FC236}">
                <a16:creationId xmlns:a16="http://schemas.microsoft.com/office/drawing/2014/main" id="{254D5040-1785-4AD4-ADDD-A31D56994898}"/>
              </a:ext>
            </a:extLst>
          </p:cNvPr>
          <p:cNvCxnSpPr>
            <a:cxnSpLocks/>
          </p:cNvCxnSpPr>
          <p:nvPr/>
        </p:nvCxnSpPr>
        <p:spPr>
          <a:xfrm>
            <a:off x="1446027" y="3965946"/>
            <a:ext cx="941513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AED5A4E0-B7BF-48CC-BFBE-99333AE71D6A}"/>
              </a:ext>
            </a:extLst>
          </p:cNvPr>
          <p:cNvCxnSpPr>
            <a:cxnSpLocks/>
          </p:cNvCxnSpPr>
          <p:nvPr/>
        </p:nvCxnSpPr>
        <p:spPr>
          <a:xfrm>
            <a:off x="1718994" y="4315650"/>
            <a:ext cx="446108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928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0. Postulate Aggregates and Processes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2066911" cy="7644441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Individual capital evolution: 	 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acc>
                              <m:accPr>
                                <m:chr m:val="̃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acc>
                              <m:accPr>
                                <m:chr m:val="̃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𝜄</m:t>
                                </m:r>
                              </m:e>
                              <m:sup>
                                <m:acc>
                                  <m:accPr>
                                    <m:chr m:val="̃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acc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Where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 is the individual cumulative capital purchase process</a:t>
                </a:r>
              </a:p>
              <a:p>
                <a:r>
                  <a:rPr lang="en-US" dirty="0"/>
                  <a:t>Capital aggregation: </a:t>
                </a:r>
              </a:p>
              <a:p>
                <a:pPr lvl="1"/>
                <a:r>
                  <a:rPr lang="en-US" dirty="0"/>
                  <a:t>Within sector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: 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≡∫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acc>
                          <m:accPr>
                            <m:chr m:val="̃"/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Across sectors: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Capital share: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609585" lvl="1" indent="0">
                  <a:lnSpc>
                    <a:spcPct val="100000"/>
                  </a:lnSpc>
                  <a:buNone/>
                </a:pPr>
                <a:r>
                  <a:rPr lang="en-US" sz="3733" dirty="0"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373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73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373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73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73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373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sz="373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733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sz="373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3733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733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𝜄</m:t>
                                </m:r>
                              </m:e>
                              <m:sub>
                                <m:r>
                                  <a:rPr lang="en-US" sz="3733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sz="3733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  <m:r>
                          <a:rPr lang="en-US" sz="3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sz="373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𝑑𝑡</m:t>
                    </m:r>
                    <m:r>
                      <a:rPr lang="en-US" sz="373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373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373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sz="3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 </a:t>
                </a:r>
              </a:p>
              <a:p>
                <a:r>
                  <a:rPr lang="en-US" dirty="0"/>
                  <a:t>Net worth aggregation:</a:t>
                </a:r>
              </a:p>
              <a:p>
                <a:pPr lvl="1"/>
                <a:r>
                  <a:rPr lang="en-US" dirty="0"/>
                  <a:t>Within sector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: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≡∫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acc>
                          <m:accPr>
                            <m:chr m:val="̃"/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Across sectors: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Wealth share: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Value of capital stock: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0" dirty="0"/>
                  <a:t>	Postulate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8C948C"/>
                    </a:solidFill>
                  </a:rPr>
                  <a:t>Postulated SDF-process: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den>
                    </m:f>
                    <m:r>
                      <a:rPr lang="en-US" i="1">
                        <a:solidFill>
                          <a:srgbClr val="8C948C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sup>
                            </m:sSubSup>
                          </m:e>
                        </m:groupChr>
                      </m:e>
                      <m:lim>
                        <m:r>
                          <a:rPr lang="en-US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≡</m:t>
                        </m:r>
                        <m: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lim>
                    </m:limLow>
                    <m:r>
                      <a:rPr lang="en-US" b="0" i="1" smtClean="0">
                        <a:solidFill>
                          <a:srgbClr val="8C948C"/>
                        </a:solidFill>
                        <a:latin typeface="Cambria Math" panose="02040503050406030204" pitchFamily="18" charset="0"/>
                      </a:rPr>
                      <m:t>+</m:t>
                    </m:r>
                    <m:limLow>
                      <m:limLowPr>
                        <m:ctrlP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8C948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8C948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rgbClr val="8C948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sup>
                            </m:sSubSup>
                          </m:e>
                        </m:groupChr>
                      </m:e>
                      <m:lim>
                        <m: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≡</m:t>
                        </m:r>
                        <m:r>
                          <a:rPr lang="en-US" i="1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  <m:t>𝜍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lim>
                    </m:limLow>
                    <m:r>
                      <a:rPr lang="en-US" i="1">
                        <a:solidFill>
                          <a:srgbClr val="8C948C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8C948C"/>
                    </a:solidFill>
                  </a:rPr>
                  <a:t>	      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is numeraire)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2066911" cy="7644441"/>
              </a:xfrm>
              <a:blipFill>
                <a:blip r:embed="rId3"/>
                <a:stretch>
                  <a:fillRect l="-910" t="-2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25</a:t>
            </a:fld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9A9C665-FE85-43EE-9C08-B391747C5CC4}"/>
              </a:ext>
            </a:extLst>
          </p:cNvPr>
          <p:cNvSpPr/>
          <p:nvPr/>
        </p:nvSpPr>
        <p:spPr>
          <a:xfrm>
            <a:off x="7537141" y="2601178"/>
            <a:ext cx="211120" cy="4845845"/>
          </a:xfrm>
          <a:custGeom>
            <a:avLst/>
            <a:gdLst>
              <a:gd name="connsiteX0" fmla="*/ 1161535 w 1161535"/>
              <a:gd name="connsiteY0" fmla="*/ 0 h 3527854"/>
              <a:gd name="connsiteX1" fmla="*/ 790832 w 1161535"/>
              <a:gd name="connsiteY1" fmla="*/ 2113005 h 3527854"/>
              <a:gd name="connsiteX2" fmla="*/ 0 w 1161535"/>
              <a:gd name="connsiteY2" fmla="*/ 3527854 h 3527854"/>
              <a:gd name="connsiteX3" fmla="*/ 0 w 1161535"/>
              <a:gd name="connsiteY3" fmla="*/ 3527854 h 352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1535" h="3527854">
                <a:moveTo>
                  <a:pt x="1161535" y="0"/>
                </a:moveTo>
                <a:cubicBezTo>
                  <a:pt x="1072978" y="762514"/>
                  <a:pt x="984421" y="1525029"/>
                  <a:pt x="790832" y="2113005"/>
                </a:cubicBezTo>
                <a:cubicBezTo>
                  <a:pt x="597243" y="2700981"/>
                  <a:pt x="0" y="3527854"/>
                  <a:pt x="0" y="3527854"/>
                </a:cubicBezTo>
                <a:lnTo>
                  <a:pt x="0" y="3527854"/>
                </a:lnTo>
              </a:path>
            </a:pathLst>
          </a:custGeom>
          <a:ln w="38100">
            <a:solidFill>
              <a:srgbClr val="667E84"/>
            </a:solidFill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667E8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C1A28-FAA2-4A91-9A73-7AF34438950E}"/>
              </a:ext>
            </a:extLst>
          </p:cNvPr>
          <p:cNvSpPr txBox="1"/>
          <p:nvPr/>
        </p:nvSpPr>
        <p:spPr>
          <a:xfrm rot="16460756">
            <a:off x="6691131" y="5404150"/>
            <a:ext cx="2750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667E84"/>
                </a:solidFill>
                <a:latin typeface="+mj-lt"/>
              </a:rPr>
              <a:t>Same Brownian</a:t>
            </a:r>
          </a:p>
        </p:txBody>
      </p:sp>
    </p:spTree>
    <p:extLst>
      <p:ext uri="{BB962C8B-B14F-4D97-AF65-F5344CB8AC3E}">
        <p14:creationId xmlns:p14="http://schemas.microsoft.com/office/powerpoint/2010/main" val="2036344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0. Postulate Aggregates and Processes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2066911" cy="7644441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Individual capital evolution: 	 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acc>
                              <m:accPr>
                                <m:chr m:val="̃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acc>
                              <m:accPr>
                                <m:chr m:val="̃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𝜄</m:t>
                                </m:r>
                              </m:e>
                              <m:sup>
                                <m:acc>
                                  <m:accPr>
                                    <m:chr m:val="̃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acc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Where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 is the individual cumulative capital purchase process</a:t>
                </a:r>
              </a:p>
              <a:p>
                <a:r>
                  <a:rPr lang="en-US" dirty="0"/>
                  <a:t>Capital aggregation: </a:t>
                </a:r>
              </a:p>
              <a:p>
                <a:pPr lvl="1"/>
                <a:r>
                  <a:rPr lang="en-US" dirty="0"/>
                  <a:t>Within sector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: 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≡∫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acc>
                          <m:accPr>
                            <m:chr m:val="̃"/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Across sectors: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Capital share: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609585" lvl="1" indent="0">
                  <a:lnSpc>
                    <a:spcPct val="100000"/>
                  </a:lnSpc>
                  <a:buNone/>
                </a:pPr>
                <a:r>
                  <a:rPr lang="en-US" sz="3733" dirty="0"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373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73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373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73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73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373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sz="373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733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sz="373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3733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733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𝜄</m:t>
                                </m:r>
                              </m:e>
                              <m:sub>
                                <m:r>
                                  <a:rPr lang="en-US" sz="3733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sz="3733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  <m:r>
                          <a:rPr lang="en-US" sz="3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sz="373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𝑑𝑡</m:t>
                    </m:r>
                    <m:r>
                      <a:rPr lang="en-US" sz="373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373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373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sz="3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 </a:t>
                </a:r>
              </a:p>
              <a:p>
                <a:r>
                  <a:rPr lang="en-US" dirty="0"/>
                  <a:t>Net worth aggregation:</a:t>
                </a:r>
              </a:p>
              <a:p>
                <a:pPr lvl="1"/>
                <a:r>
                  <a:rPr lang="en-US" dirty="0"/>
                  <a:t>Within sector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: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≡∫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acc>
                          <m:accPr>
                            <m:chr m:val="̃"/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Across sectors: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Wealth share: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Value of capital stock: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0" dirty="0"/>
                  <a:t>	Postulate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Postulated SDF-process: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den>
                    </m:f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sup>
                            </m:sSubSup>
                          </m:e>
                        </m:groupChr>
                      </m:e>
                      <m:lim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lim>
                    </m:limLow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limLow>
                      <m:limLow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sup>
                            </m:sSubSup>
                          </m:e>
                        </m:groupChr>
                      </m:e>
                      <m:li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≡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i="1" smtClean="0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</a:rPr>
                              <m:t>𝜍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lim>
                    </m:limLow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	      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is numeraire)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2066911" cy="7644441"/>
              </a:xfrm>
              <a:blipFill>
                <a:blip r:embed="rId3"/>
                <a:stretch>
                  <a:fillRect l="-910" t="-2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31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Basics of Ito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3172" y="1337213"/>
                <a:ext cx="12602369" cy="755702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Geometric Ito Process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Stock goes up 32% or down 32% over a year. </a:t>
                </a:r>
                <a:br>
                  <a:rPr lang="en-US" dirty="0"/>
                </a:br>
                <a:r>
                  <a:rPr lang="en-US" dirty="0"/>
                  <a:t>256 trading days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32%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256</m:t>
                            </m:r>
                          </m:e>
                        </m:rad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=2%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667E84"/>
                    </a:solidFill>
                  </a:rPr>
                  <a:t>Ito’s Lemma: </a:t>
                </a:r>
                <a:endParaRPr lang="en-US" i="1" dirty="0">
                  <a:solidFill>
                    <a:srgbClr val="667E84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𝑑𝑓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</m:sSubSup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</m:sSubSup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3467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en-US" dirty="0"/>
                  <a:t>	volatility of process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667E84"/>
                    </a:solidFill>
                  </a:rPr>
                  <a:t>Ito product rule: </a:t>
                </a:r>
                <a:r>
                  <a:rPr lang="en-US" dirty="0"/>
                  <a:t>stock price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exchange rate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>
                    <a:solidFill>
                      <a:srgbClr val="667E84"/>
                    </a:solidFill>
                  </a:rPr>
                  <a:t>Ito ratio rule: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346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467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467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3467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3467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3467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467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3467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4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467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467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34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467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3467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sz="3467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3467" i="1">
                          <a:latin typeface="Cambria Math" panose="02040503050406030204" pitchFamily="18" charset="0"/>
                        </a:rPr>
                        <m:t>[</m:t>
                      </m:r>
                      <m:sSubSup>
                        <m:sSubSupPr>
                          <m:ctrlPr>
                            <a:rPr lang="en-US" sz="34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</m:sSubSup>
                      <m:r>
                        <a:rPr lang="en-US" sz="3467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4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𝑌</m:t>
                          </m:r>
                        </m:sup>
                      </m:sSubSup>
                      <m:r>
                        <a:rPr lang="en-US" sz="3467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4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𝑌</m:t>
                          </m:r>
                        </m:sup>
                      </m:sSubSup>
                      <m:d>
                        <m:dPr>
                          <m:ctrlPr>
                            <a:rPr lang="en-US" sz="34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46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467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467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3467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bSup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346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467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467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3467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bSup>
                        </m:e>
                      </m:d>
                      <m:r>
                        <a:rPr lang="en-US" altLang="zh-CN" sz="3467" i="1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sz="3467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3467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4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46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467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467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3467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bSup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346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467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467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3467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bSup>
                        </m:e>
                      </m:d>
                      <m:r>
                        <a:rPr lang="en-US" sz="3467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34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3467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172" y="1337213"/>
                <a:ext cx="12602369" cy="7557020"/>
              </a:xfrm>
              <a:blipFill>
                <a:blip r:embed="rId2"/>
                <a:stretch>
                  <a:fillRect l="-1306" t="-1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92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0. Postulate Aggregates and Processes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28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11106" y="3427097"/>
            <a:ext cx="2092943" cy="4205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latin typeface="+mj-lt"/>
              </a:rPr>
              <a:t>Dividend yield</a:t>
            </a:r>
          </a:p>
        </p:txBody>
      </p:sp>
      <p:sp>
        <p:nvSpPr>
          <p:cNvPr id="18" name="Left Brace 17"/>
          <p:cNvSpPr/>
          <p:nvPr/>
        </p:nvSpPr>
        <p:spPr>
          <a:xfrm rot="5400000">
            <a:off x="4756704" y="2808354"/>
            <a:ext cx="250941" cy="2342140"/>
          </a:xfrm>
          <a:prstGeom prst="leftBrace">
            <a:avLst/>
          </a:prstGeom>
          <a:ln w="19050">
            <a:solidFill>
              <a:srgbClr val="667E84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Left Brace 18"/>
          <p:cNvSpPr/>
          <p:nvPr/>
        </p:nvSpPr>
        <p:spPr>
          <a:xfrm rot="5400000">
            <a:off x="8479117" y="1943812"/>
            <a:ext cx="207264" cy="4163995"/>
          </a:xfrm>
          <a:prstGeom prst="leftBrace">
            <a:avLst/>
          </a:prstGeom>
          <a:ln w="19050">
            <a:solidFill>
              <a:srgbClr val="667E84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749952" y="3346480"/>
                <a:ext cx="3633489" cy="6841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33" dirty="0">
                    <a:latin typeface="+mj-lt"/>
                  </a:rPr>
                  <a:t>E[Capital gain rate]</a:t>
                </a:r>
                <a14:m>
                  <m:oMath xmlns:m="http://schemas.openxmlformats.org/officeDocument/2006/math">
                    <m:r>
                      <a:rPr lang="en-US" sz="2133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133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13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133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sz="213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2133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̌"/>
                                    <m:ctrlPr>
                                      <a:rPr lang="en-US" sz="2133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133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133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  <m:sub>
                            <m:r>
                              <a:rPr lang="en-US" sz="2133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13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133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133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̌"/>
                                <m:ctrlPr>
                                  <a:rPr lang="en-US" sz="2133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133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en-US" sz="2133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133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133" dirty="0">
                    <a:latin typeface="+mj-lt"/>
                  </a:rPr>
                  <a:t>   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952" y="3346480"/>
                <a:ext cx="3633489" cy="6841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13881" y="8544848"/>
                <a:ext cx="4660187" cy="524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Recall discrete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p>
                        </m:sSup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𝑆𝐷𝐹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81" y="8544848"/>
                <a:ext cx="4660187" cy="524311"/>
              </a:xfrm>
              <a:prstGeom prst="rect">
                <a:avLst/>
              </a:prstGeom>
              <a:blipFill>
                <a:blip r:embed="rId4"/>
                <a:stretch>
                  <a:fillRect l="-1961" b="-2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3807142" y="8169932"/>
            <a:ext cx="161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Price of risk</a:t>
            </a:r>
            <a:endParaRPr lang="en-US" sz="24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635451" y="7964340"/>
            <a:ext cx="11452" cy="331285"/>
          </a:xfrm>
          <a:prstGeom prst="straightConnector1">
            <a:avLst/>
          </a:prstGeom>
          <a:ln w="38100">
            <a:solidFill>
              <a:srgbClr val="667E8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317966" y="2678307"/>
            <a:ext cx="1006453" cy="481380"/>
          </a:xfrm>
          <a:prstGeom prst="line">
            <a:avLst/>
          </a:prstGeom>
          <a:ln w="38100">
            <a:solidFill>
              <a:srgbClr val="667E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2023397" cy="764444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… from price processes to return processes (using Ito)</a:t>
                </a:r>
              </a:p>
              <a:p>
                <a:pPr lvl="1"/>
                <a:r>
                  <a:rPr lang="en-US" dirty="0"/>
                  <a:t>Use Ito product rule to obtain </a:t>
                </a:r>
                <a:r>
                  <a:rPr lang="en-US" dirty="0">
                    <a:solidFill>
                      <a:srgbClr val="667E84"/>
                    </a:solidFill>
                  </a:rPr>
                  <a:t>capital gain rate </a:t>
                </a:r>
                <a:r>
                  <a:rPr lang="en-US" sz="1867" dirty="0"/>
                  <a:t>(in absence of purchases/sales)</a:t>
                </a:r>
                <a:endParaRPr lang="en-US" dirty="0"/>
              </a:p>
              <a:p>
                <a:pPr lvl="2"/>
                <a:r>
                  <a:rPr lang="en-US" dirty="0"/>
                  <a:t>Define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̌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acc>
                          <m:accPr>
                            <m:chr m:val="̃"/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:  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̌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acc>
                              <m:accPr>
                                <m:chr m:val="̃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̌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acc>
                              <m:accPr>
                                <m:chr m:val="̃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acc>
                                  <m:accPr>
                                    <m:chr m:val="̃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acc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en-US" b="0" i="1" dirty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:r>
                  <a:rPr lang="en-US" sz="2133" dirty="0"/>
                  <a:t>without purchases/sales</a:t>
                </a:r>
                <a:endParaRPr lang="en-US" sz="2400" dirty="0"/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              +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2"/>
                <a:endParaRPr lang="en-US" dirty="0"/>
              </a:p>
              <a:p>
                <a:r>
                  <a:rPr lang="en-US" dirty="0"/>
                  <a:t>Postulate SDF-process: (Example: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′(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.)</a:t>
                </a:r>
              </a:p>
              <a:p>
                <a:pPr marL="0" indent="0">
                  <a:buNone/>
                </a:pPr>
                <a:r>
                  <a:rPr lang="en-US" b="0" dirty="0"/>
                  <a:t>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2023397" cy="7644441"/>
              </a:xfrm>
              <a:blipFill>
                <a:blip r:embed="rId5"/>
                <a:stretch>
                  <a:fillRect l="-1369" t="-1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D852ED-7017-45D1-B054-6C8E3C941CEF}"/>
                  </a:ext>
                </a:extLst>
              </p:cNvPr>
              <p:cNvSpPr txBox="1"/>
              <p:nvPr/>
            </p:nvSpPr>
            <p:spPr>
              <a:xfrm>
                <a:off x="11460127" y="4730267"/>
                <a:ext cx="3152658" cy="7118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+mj-lt"/>
                  </a:rPr>
                  <a:t>For aggregate capital return, </a:t>
                </a:r>
              </a:p>
              <a:p>
                <a:r>
                  <a:rPr lang="en-US" sz="2000" dirty="0">
                    <a:latin typeface="+mj-lt"/>
                  </a:rPr>
                  <a:t>Replace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sz="2000" dirty="0">
                    <a:latin typeface="+mj-lt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</m:d>
                  </m:oMath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D852ED-7017-45D1-B054-6C8E3C941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0127" y="4730267"/>
                <a:ext cx="3152658" cy="711862"/>
              </a:xfrm>
              <a:prstGeom prst="rect">
                <a:avLst/>
              </a:prstGeom>
              <a:blipFill>
                <a:blip r:embed="rId6"/>
                <a:stretch>
                  <a:fillRect l="-2128" t="-5128" r="-967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6728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0. Postulate Aggregates and Processes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29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11106" y="3427097"/>
            <a:ext cx="2092943" cy="4205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latin typeface="+mj-lt"/>
              </a:rPr>
              <a:t>Dividend yield</a:t>
            </a:r>
          </a:p>
        </p:txBody>
      </p:sp>
      <p:sp>
        <p:nvSpPr>
          <p:cNvPr id="18" name="Left Brace 17"/>
          <p:cNvSpPr/>
          <p:nvPr/>
        </p:nvSpPr>
        <p:spPr>
          <a:xfrm rot="5400000">
            <a:off x="4756704" y="2808354"/>
            <a:ext cx="250941" cy="2342140"/>
          </a:xfrm>
          <a:prstGeom prst="leftBrace">
            <a:avLst/>
          </a:prstGeom>
          <a:ln w="19050">
            <a:solidFill>
              <a:srgbClr val="667E84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Left Brace 18"/>
          <p:cNvSpPr/>
          <p:nvPr/>
        </p:nvSpPr>
        <p:spPr>
          <a:xfrm rot="5400000">
            <a:off x="8479117" y="1943812"/>
            <a:ext cx="207264" cy="4163995"/>
          </a:xfrm>
          <a:prstGeom prst="leftBrace">
            <a:avLst/>
          </a:prstGeom>
          <a:ln w="19050">
            <a:solidFill>
              <a:srgbClr val="667E84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749952" y="3346480"/>
                <a:ext cx="3633489" cy="6841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33" dirty="0">
                    <a:latin typeface="+mj-lt"/>
                  </a:rPr>
                  <a:t>E[Capital gain rate]</a:t>
                </a:r>
                <a14:m>
                  <m:oMath xmlns:m="http://schemas.openxmlformats.org/officeDocument/2006/math">
                    <m:r>
                      <a:rPr lang="en-US" sz="2133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133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13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133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sz="213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2133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̌"/>
                                    <m:ctrlPr>
                                      <a:rPr lang="en-US" sz="2133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133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133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  <m:sub>
                            <m:r>
                              <a:rPr lang="en-US" sz="2133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13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133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133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̌"/>
                                <m:ctrlPr>
                                  <a:rPr lang="en-US" sz="2133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133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en-US" sz="2133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133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133" dirty="0">
                    <a:latin typeface="+mj-lt"/>
                  </a:rPr>
                  <a:t>   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952" y="3346480"/>
                <a:ext cx="3633489" cy="6841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13881" y="8544848"/>
                <a:ext cx="4660187" cy="524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Recall discrete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p>
                        </m:sSup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𝑆𝐷𝐹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81" y="8544848"/>
                <a:ext cx="4660187" cy="524311"/>
              </a:xfrm>
              <a:prstGeom prst="rect">
                <a:avLst/>
              </a:prstGeom>
              <a:blipFill>
                <a:blip r:embed="rId4"/>
                <a:stretch>
                  <a:fillRect l="-1961" b="-2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3807142" y="8169932"/>
            <a:ext cx="161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Price of risk</a:t>
            </a:r>
            <a:endParaRPr lang="en-US" sz="24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635451" y="7964340"/>
            <a:ext cx="11452" cy="331285"/>
          </a:xfrm>
          <a:prstGeom prst="straightConnector1">
            <a:avLst/>
          </a:prstGeom>
          <a:ln w="38100">
            <a:solidFill>
              <a:srgbClr val="667E8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317966" y="2678307"/>
            <a:ext cx="1006453" cy="481380"/>
          </a:xfrm>
          <a:prstGeom prst="line">
            <a:avLst/>
          </a:prstGeom>
          <a:ln w="38100">
            <a:solidFill>
              <a:srgbClr val="667E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2023397" cy="764444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… from price processes to return processes (using Ito)</a:t>
                </a:r>
              </a:p>
              <a:p>
                <a:pPr lvl="1"/>
                <a:r>
                  <a:rPr lang="en-US" dirty="0"/>
                  <a:t>Use Ito product rule to obtain </a:t>
                </a:r>
                <a:r>
                  <a:rPr lang="en-US" dirty="0">
                    <a:solidFill>
                      <a:srgbClr val="667E84"/>
                    </a:solidFill>
                  </a:rPr>
                  <a:t>capital gain rate </a:t>
                </a:r>
                <a:r>
                  <a:rPr lang="en-US" sz="1867" dirty="0"/>
                  <a:t>(in absence of purchases/sales)</a:t>
                </a:r>
                <a:endParaRPr lang="en-US" dirty="0"/>
              </a:p>
              <a:p>
                <a:pPr lvl="2"/>
                <a:r>
                  <a:rPr lang="en-US" dirty="0"/>
                  <a:t>Define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̌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acc>
                          <m:accPr>
                            <m:chr m:val="̃"/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:  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̌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acc>
                              <m:accPr>
                                <m:chr m:val="̃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̌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acc>
                              <m:accPr>
                                <m:chr m:val="̃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acc>
                                  <m:accPr>
                                    <m:chr m:val="̃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acc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en-US" b="0" i="1" dirty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:r>
                  <a:rPr lang="en-US" sz="2133" dirty="0"/>
                  <a:t>without purchases/sales</a:t>
                </a:r>
                <a:endParaRPr lang="en-US" sz="2400" dirty="0"/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              +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2"/>
                <a:endParaRPr lang="en-US" dirty="0"/>
              </a:p>
              <a:p>
                <a:r>
                  <a:rPr lang="en-US" dirty="0"/>
                  <a:t>Postulate SDF-process: (Example: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′(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.)</a:t>
                </a:r>
              </a:p>
              <a:p>
                <a:pPr marL="0" indent="0">
                  <a:buNone/>
                </a:pPr>
                <a:r>
                  <a:rPr lang="en-US" b="0" dirty="0"/>
                  <a:t>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2023397" cy="7644441"/>
              </a:xfrm>
              <a:blipFill>
                <a:blip r:embed="rId5"/>
                <a:stretch>
                  <a:fillRect l="-1369" t="-1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D852ED-7017-45D1-B054-6C8E3C941CEF}"/>
                  </a:ext>
                </a:extLst>
              </p:cNvPr>
              <p:cNvSpPr txBox="1"/>
              <p:nvPr/>
            </p:nvSpPr>
            <p:spPr>
              <a:xfrm>
                <a:off x="11460127" y="4730267"/>
                <a:ext cx="3152658" cy="7118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+mj-lt"/>
                  </a:rPr>
                  <a:t>For aggregate capital return, </a:t>
                </a:r>
              </a:p>
              <a:p>
                <a:r>
                  <a:rPr lang="en-US" sz="2000" dirty="0">
                    <a:latin typeface="+mj-lt"/>
                  </a:rPr>
                  <a:t>Replace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sz="2000" dirty="0">
                    <a:latin typeface="+mj-lt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</m:d>
                  </m:oMath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D852ED-7017-45D1-B054-6C8E3C941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0127" y="4730267"/>
                <a:ext cx="3152658" cy="711862"/>
              </a:xfrm>
              <a:prstGeom prst="rect">
                <a:avLst/>
              </a:prstGeom>
              <a:blipFill>
                <a:blip r:embed="rId6"/>
                <a:stretch>
                  <a:fillRect l="-2128" t="-5128" r="-967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27209B-5429-4132-AFF8-45E050C2A6F7}"/>
                  </a:ext>
                </a:extLst>
              </p:cNvPr>
              <p:cNvSpPr txBox="1"/>
              <p:nvPr/>
            </p:nvSpPr>
            <p:spPr>
              <a:xfrm>
                <a:off x="7133680" y="7263248"/>
                <a:ext cx="6180987" cy="20016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+mj-lt"/>
                  </a:rPr>
                  <a:t>Poll </a:t>
                </a:r>
                <a:fld id="{75E0AD75-B987-4EFA-9A43-CD417D942E5A}" type="slidenum">
                  <a:rPr lang="en-US" sz="2400" i="1">
                    <a:latin typeface="+mj-lt"/>
                  </a:rPr>
                  <a:t>29</a:t>
                </a:fld>
                <a:r>
                  <a:rPr lang="en-US" sz="2400" i="1" dirty="0">
                    <a:latin typeface="+mj-lt"/>
                  </a:rPr>
                  <a:t>: Why does drift of SDF equal risk-free rate</a:t>
                </a:r>
              </a:p>
              <a:p>
                <a:r>
                  <a:rPr lang="en-US" sz="2400" i="1" dirty="0">
                    <a:latin typeface="+mj-lt"/>
                  </a:rPr>
                  <a:t>	a) no </a:t>
                </a:r>
                <a:r>
                  <a:rPr lang="en-US" sz="2400" i="1" dirty="0" err="1">
                    <a:latin typeface="+mj-lt"/>
                  </a:rPr>
                  <a:t>idio</a:t>
                </a:r>
                <a:r>
                  <a:rPr lang="en-US" sz="2400" i="1" dirty="0">
                    <a:latin typeface="+mj-lt"/>
                  </a:rPr>
                  <a:t> risk</a:t>
                </a:r>
              </a:p>
              <a:p>
                <a:r>
                  <a:rPr lang="en-US" sz="2400" i="1" dirty="0">
                    <a:latin typeface="+mj-lt"/>
                  </a:rPr>
                  <a:t>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p>
                        </m:sSup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𝑆𝐷𝐹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 dirty="0"/>
                  <a:t>*1</a:t>
                </a:r>
                <a:endParaRPr lang="en-US" sz="2400" i="1" dirty="0">
                  <a:latin typeface="+mj-lt"/>
                </a:endParaRPr>
              </a:p>
              <a:p>
                <a:r>
                  <a:rPr lang="en-US" sz="2400" i="1" dirty="0">
                    <a:latin typeface="+mj-lt"/>
                  </a:rPr>
                  <a:t>	c) no jump in consumption</a:t>
                </a:r>
              </a:p>
              <a:p>
                <a:endParaRPr lang="en-US" sz="24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27209B-5429-4132-AFF8-45E050C2A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680" y="7263248"/>
                <a:ext cx="6180987" cy="2001638"/>
              </a:xfrm>
              <a:prstGeom prst="rect">
                <a:avLst/>
              </a:prstGeom>
              <a:blipFill>
                <a:blip r:embed="rId7"/>
                <a:stretch>
                  <a:fillRect l="-1479" t="-2432" r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3301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D6EAA1-03A4-0154-9CDE-AA70EDB67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39DA01-EA8B-D952-B070-A7C5479AE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Macro-Finance &amp; Related Fields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5C4334F-FDA5-ECEC-06C7-FFC6A4CA884F}"/>
              </a:ext>
            </a:extLst>
          </p:cNvPr>
          <p:cNvSpPr/>
          <p:nvPr/>
        </p:nvSpPr>
        <p:spPr>
          <a:xfrm>
            <a:off x="688470" y="3333636"/>
            <a:ext cx="8229600" cy="4345289"/>
          </a:xfrm>
          <a:prstGeom prst="ellipse">
            <a:avLst/>
          </a:prstGeom>
          <a:gradFill flip="none" rotWithShape="1">
            <a:gsLst>
              <a:gs pos="0">
                <a:srgbClr val="D95319">
                  <a:tint val="66000"/>
                  <a:satMod val="160000"/>
                </a:srgbClr>
              </a:gs>
              <a:gs pos="50000">
                <a:srgbClr val="D95319">
                  <a:tint val="44500"/>
                  <a:satMod val="160000"/>
                </a:srgbClr>
              </a:gs>
              <a:gs pos="100000">
                <a:srgbClr val="D95319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C3EE968-1092-DB92-9A72-28DC133E5EE3}"/>
              </a:ext>
            </a:extLst>
          </p:cNvPr>
          <p:cNvSpPr/>
          <p:nvPr/>
        </p:nvSpPr>
        <p:spPr>
          <a:xfrm>
            <a:off x="4007533" y="1887241"/>
            <a:ext cx="8229600" cy="434528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1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AD24875-C17B-1937-01BF-3C1C29B295AF}"/>
              </a:ext>
            </a:extLst>
          </p:cNvPr>
          <p:cNvSpPr/>
          <p:nvPr/>
        </p:nvSpPr>
        <p:spPr>
          <a:xfrm>
            <a:off x="5437729" y="3755841"/>
            <a:ext cx="5985474" cy="2367868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33AE8E4-A2AC-C9CC-7A8B-0D7AC462C654}"/>
              </a:ext>
            </a:extLst>
          </p:cNvPr>
          <p:cNvSpPr/>
          <p:nvPr/>
        </p:nvSpPr>
        <p:spPr>
          <a:xfrm>
            <a:off x="5437728" y="2003870"/>
            <a:ext cx="5985473" cy="249734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70C037F-296A-6771-8BC8-F4587F207BD8}"/>
              </a:ext>
            </a:extLst>
          </p:cNvPr>
          <p:cNvSpPr/>
          <p:nvPr/>
        </p:nvSpPr>
        <p:spPr>
          <a:xfrm>
            <a:off x="2319508" y="4838135"/>
            <a:ext cx="7186730" cy="3734365"/>
          </a:xfrm>
          <a:prstGeom prst="ellipse">
            <a:avLst/>
          </a:prstGeom>
          <a:noFill/>
          <a:ln w="76200">
            <a:solidFill>
              <a:srgbClr val="B71A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89F6439-CADB-9EB0-09DD-C10F52646701}"/>
              </a:ext>
            </a:extLst>
          </p:cNvPr>
          <p:cNvSpPr/>
          <p:nvPr/>
        </p:nvSpPr>
        <p:spPr>
          <a:xfrm rot="16200000">
            <a:off x="5204658" y="3968776"/>
            <a:ext cx="6063568" cy="3003727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47FF97-D525-B4D6-49C4-963BE97F6270}"/>
              </a:ext>
            </a:extLst>
          </p:cNvPr>
          <p:cNvSpPr txBox="1"/>
          <p:nvPr/>
        </p:nvSpPr>
        <p:spPr>
          <a:xfrm>
            <a:off x="584694" y="3088941"/>
            <a:ext cx="1675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MACRO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DA8320-1332-B7F2-D8C3-D53B22A96FC0}"/>
              </a:ext>
            </a:extLst>
          </p:cNvPr>
          <p:cNvSpPr txBox="1"/>
          <p:nvPr/>
        </p:nvSpPr>
        <p:spPr>
          <a:xfrm>
            <a:off x="4656038" y="8478989"/>
            <a:ext cx="2395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MONETARY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BC69DF-35A9-DC2F-7307-178A743A024C}"/>
              </a:ext>
            </a:extLst>
          </p:cNvPr>
          <p:cNvSpPr txBox="1"/>
          <p:nvPr/>
        </p:nvSpPr>
        <p:spPr>
          <a:xfrm>
            <a:off x="10226261" y="4318177"/>
            <a:ext cx="11929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Asset</a:t>
            </a:r>
          </a:p>
          <a:p>
            <a:r>
              <a:rPr lang="en-US" sz="2800" b="1" dirty="0">
                <a:solidFill>
                  <a:schemeClr val="accent5"/>
                </a:solidFill>
              </a:rPr>
              <a:t>Pricing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F3D2FE-5782-11D0-4844-AA1197C7797F}"/>
              </a:ext>
            </a:extLst>
          </p:cNvPr>
          <p:cNvSpPr txBox="1"/>
          <p:nvPr/>
        </p:nvSpPr>
        <p:spPr>
          <a:xfrm>
            <a:off x="9717660" y="2698124"/>
            <a:ext cx="16775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2"/>
                </a:solidFill>
              </a:rPr>
              <a:t>Corporate</a:t>
            </a:r>
          </a:p>
          <a:p>
            <a:pPr algn="r"/>
            <a:r>
              <a:rPr lang="en-US" sz="2800" b="1" dirty="0">
                <a:solidFill>
                  <a:schemeClr val="tx2"/>
                </a:solidFill>
              </a:rPr>
              <a:t>Finance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574F24-C096-1D2D-B87D-790508B19C9B}"/>
              </a:ext>
            </a:extLst>
          </p:cNvPr>
          <p:cNvSpPr txBox="1"/>
          <p:nvPr/>
        </p:nvSpPr>
        <p:spPr>
          <a:xfrm>
            <a:off x="9201196" y="7517018"/>
            <a:ext cx="21310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Intermediary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Finance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A2DC1E-98BE-2A4C-31D2-0B10A718596D}"/>
              </a:ext>
            </a:extLst>
          </p:cNvPr>
          <p:cNvSpPr txBox="1"/>
          <p:nvPr/>
        </p:nvSpPr>
        <p:spPr>
          <a:xfrm>
            <a:off x="9816496" y="5116697"/>
            <a:ext cx="1132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Merton</a:t>
            </a:r>
          </a:p>
          <a:p>
            <a:r>
              <a:rPr lang="en-US" sz="2400" dirty="0"/>
              <a:t>FF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9932E5-67EA-6A77-807A-EED0F0F73A41}"/>
              </a:ext>
            </a:extLst>
          </p:cNvPr>
          <p:cNvSpPr txBox="1"/>
          <p:nvPr/>
        </p:nvSpPr>
        <p:spPr>
          <a:xfrm>
            <a:off x="3001947" y="4587689"/>
            <a:ext cx="117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Aiyagari</a:t>
            </a:r>
            <a:endParaRPr lang="en-US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245911-2800-0868-7E85-75DBA4DB5A5A}"/>
              </a:ext>
            </a:extLst>
          </p:cNvPr>
          <p:cNvSpPr txBox="1"/>
          <p:nvPr/>
        </p:nvSpPr>
        <p:spPr>
          <a:xfrm>
            <a:off x="4090692" y="5111104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HANK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C4D306-69B5-860F-CAB3-C5FD255842A7}"/>
              </a:ext>
            </a:extLst>
          </p:cNvPr>
          <p:cNvSpPr txBox="1"/>
          <p:nvPr/>
        </p:nvSpPr>
        <p:spPr>
          <a:xfrm>
            <a:off x="4334178" y="3458181"/>
            <a:ext cx="8713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Lucas</a:t>
            </a:r>
          </a:p>
          <a:p>
            <a:endParaRPr lang="en-US" sz="2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BB5D7C4-8099-F44C-94A5-7A4FFDA9C3CA}"/>
              </a:ext>
            </a:extLst>
          </p:cNvPr>
          <p:cNvSpPr txBox="1"/>
          <p:nvPr/>
        </p:nvSpPr>
        <p:spPr>
          <a:xfrm>
            <a:off x="3013622" y="5715298"/>
            <a:ext cx="1446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Woodford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C6E24A-3FD5-784E-EB15-DCB6BB6E27E6}"/>
              </a:ext>
            </a:extLst>
          </p:cNvPr>
          <p:cNvSpPr txBox="1"/>
          <p:nvPr/>
        </p:nvSpPr>
        <p:spPr>
          <a:xfrm>
            <a:off x="3812778" y="7765875"/>
            <a:ext cx="613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95D48B-660E-2270-B87D-B05079A47B2B}"/>
              </a:ext>
            </a:extLst>
          </p:cNvPr>
          <p:cNvSpPr txBox="1"/>
          <p:nvPr/>
        </p:nvSpPr>
        <p:spPr>
          <a:xfrm>
            <a:off x="4471849" y="4172191"/>
            <a:ext cx="1050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KM97</a:t>
            </a:r>
          </a:p>
          <a:p>
            <a:r>
              <a:rPr lang="en-US" sz="2400" dirty="0"/>
              <a:t>BGG99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6E1FEF-E202-A814-FF27-F2D36F3A16AB}"/>
              </a:ext>
            </a:extLst>
          </p:cNvPr>
          <p:cNvSpPr txBox="1"/>
          <p:nvPr/>
        </p:nvSpPr>
        <p:spPr>
          <a:xfrm>
            <a:off x="7628692" y="2985038"/>
            <a:ext cx="1389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DD81, AG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B680ADF-E255-13F5-EA7E-A4DC2CB8D905}"/>
              </a:ext>
            </a:extLst>
          </p:cNvPr>
          <p:cNvSpPr txBox="1"/>
          <p:nvPr/>
        </p:nvSpPr>
        <p:spPr>
          <a:xfrm>
            <a:off x="5802280" y="4385595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BruSan</a:t>
            </a:r>
            <a:r>
              <a:rPr lang="en-US" sz="2400" dirty="0"/>
              <a:t>, HK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D43CA54-19F9-40C6-2028-1F1EAEF3D30F}"/>
              </a:ext>
            </a:extLst>
          </p:cNvPr>
          <p:cNvSpPr txBox="1"/>
          <p:nvPr/>
        </p:nvSpPr>
        <p:spPr>
          <a:xfrm>
            <a:off x="5832053" y="5001829"/>
            <a:ext cx="857864" cy="599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sz="2400" dirty="0"/>
              <a:t>Safe </a:t>
            </a:r>
          </a:p>
          <a:p>
            <a:pPr>
              <a:lnSpc>
                <a:spcPts val="1900"/>
              </a:lnSpc>
            </a:pPr>
            <a:r>
              <a:rPr lang="en-US" sz="2400" dirty="0"/>
              <a:t>Asset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3DC0AC7-AAB9-7D59-B58A-524467159EA1}"/>
              </a:ext>
            </a:extLst>
          </p:cNvPr>
          <p:cNvSpPr txBox="1"/>
          <p:nvPr/>
        </p:nvSpPr>
        <p:spPr>
          <a:xfrm>
            <a:off x="6783124" y="5232209"/>
            <a:ext cx="1388201" cy="599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sz="2400" dirty="0"/>
              <a:t>I-Theory</a:t>
            </a:r>
          </a:p>
          <a:p>
            <a:pPr>
              <a:lnSpc>
                <a:spcPts val="1900"/>
              </a:lnSpc>
            </a:pPr>
            <a:r>
              <a:rPr lang="en-US" sz="2400" dirty="0"/>
              <a:t>of Money</a:t>
            </a:r>
            <a:endParaRPr lang="en-US" sz="2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114FD0-81D0-A476-6171-5ABC9DF18303}"/>
              </a:ext>
            </a:extLst>
          </p:cNvPr>
          <p:cNvSpPr txBox="1"/>
          <p:nvPr/>
        </p:nvSpPr>
        <p:spPr>
          <a:xfrm>
            <a:off x="7654037" y="3412107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9C12582-13C3-6454-DCD1-0BA6E0E1B3E2}"/>
              </a:ext>
            </a:extLst>
          </p:cNvPr>
          <p:cNvSpPr txBox="1"/>
          <p:nvPr/>
        </p:nvSpPr>
        <p:spPr>
          <a:xfrm>
            <a:off x="7398340" y="1323607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FINANCE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A51E83C-C200-A406-BC14-DD156D0F5013}"/>
              </a:ext>
            </a:extLst>
          </p:cNvPr>
          <p:cNvSpPr/>
          <p:nvPr/>
        </p:nvSpPr>
        <p:spPr>
          <a:xfrm rot="12882258">
            <a:off x="2470842" y="2974580"/>
            <a:ext cx="5602925" cy="3003727"/>
          </a:xfrm>
          <a:prstGeom prst="ellipse">
            <a:avLst/>
          </a:prstGeom>
          <a:noFill/>
          <a:ln w="19050">
            <a:solidFill>
              <a:srgbClr val="667E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BC2E1F7-948C-C859-C334-F7876666E04C}"/>
              </a:ext>
            </a:extLst>
          </p:cNvPr>
          <p:cNvSpPr txBox="1"/>
          <p:nvPr/>
        </p:nvSpPr>
        <p:spPr>
          <a:xfrm>
            <a:off x="3259999" y="2022524"/>
            <a:ext cx="13324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667E84"/>
                </a:solidFill>
              </a:rPr>
              <a:t>Public</a:t>
            </a:r>
          </a:p>
          <a:p>
            <a:r>
              <a:rPr lang="en-US" sz="2800" b="1" dirty="0">
                <a:solidFill>
                  <a:srgbClr val="667E84"/>
                </a:solidFill>
              </a:rPr>
              <a:t>Finance</a:t>
            </a:r>
          </a:p>
        </p:txBody>
      </p:sp>
    </p:spTree>
    <p:extLst>
      <p:ext uri="{BB962C8B-B14F-4D97-AF65-F5344CB8AC3E}">
        <p14:creationId xmlns:p14="http://schemas.microsoft.com/office/powerpoint/2010/main" val="3411159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74165" y="1688747"/>
                <a:ext cx="11655558" cy="698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+mj-lt"/>
                  </a:rPr>
                  <a:t>  allocation of</a:t>
                </a:r>
              </a:p>
              <a:p>
                <a:endParaRPr lang="en-US" sz="3200" dirty="0">
                  <a:latin typeface="+mj-lt"/>
                </a:endParaRPr>
              </a:p>
              <a:p>
                <a:r>
                  <a:rPr lang="en-US" sz="3200" dirty="0">
                    <a:latin typeface="+mj-lt"/>
                  </a:rPr>
                  <a:t>   			    physical assets								…		risk</a:t>
                </a:r>
              </a:p>
              <a:p>
                <a:r>
                  <a:rPr lang="en-US" sz="3200" dirty="0">
                    <a:latin typeface="+mj-lt"/>
                  </a:rPr>
                  <a:t>						           											 amplification</a:t>
                </a:r>
              </a:p>
              <a:p>
                <a:endParaRPr lang="en-US" sz="3200" dirty="0">
                  <a:latin typeface="+mj-lt"/>
                </a:endParaRPr>
              </a:p>
              <a:p>
                <a:r>
                  <a:rPr lang="en-US" sz="3200" dirty="0">
                    <a:latin typeface="+mj-lt"/>
                  </a:rPr>
                  <a:t>	        		output	 				  capital	 	      		 price of risk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 smtClean="0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ς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  <a:p>
                <a:r>
                  <a:rPr lang="en-US" sz="3200" dirty="0">
                    <a:latin typeface="+mj-lt"/>
                  </a:rPr>
                  <a:t>		                           				  growth</a:t>
                </a:r>
              </a:p>
              <a:p>
                <a:r>
                  <a:rPr lang="en-US" sz="3200" dirty="0">
                    <a:latin typeface="+mj-lt"/>
                  </a:rPr>
                  <a:t>   consumption + investment </a:t>
                </a:r>
              </a:p>
              <a:p>
                <a:endParaRPr lang="en-US" sz="3200" dirty="0">
                  <a:latin typeface="+mj-lt"/>
                </a:endParaRPr>
              </a:p>
              <a:p>
                <a:pPr algn="ctr"/>
                <a:r>
                  <a:rPr lang="en-US" sz="3200" dirty="0">
                    <a:latin typeface="+mj-lt"/>
                  </a:rPr>
                  <a:t>         net worth</a:t>
                </a:r>
              </a:p>
              <a:p>
                <a:pPr algn="ctr"/>
                <a:r>
                  <a:rPr lang="en-US" sz="3200" dirty="0">
                    <a:latin typeface="+mj-lt"/>
                  </a:rPr>
                  <a:t>          distribution</a:t>
                </a:r>
              </a:p>
              <a:p>
                <a:pPr algn="ctr"/>
                <a:endParaRPr lang="en-US" sz="3200" dirty="0">
                  <a:latin typeface="+mj-lt"/>
                </a:endParaRPr>
              </a:p>
              <a:p>
                <a:pPr algn="ctr"/>
                <a:r>
                  <a:rPr lang="en-US" sz="3200" dirty="0">
                    <a:latin typeface="+mj-lt"/>
                  </a:rPr>
                  <a:t>         </a:t>
                </a:r>
              </a:p>
              <a:p>
                <a:pPr algn="ctr"/>
                <a:r>
                  <a:rPr lang="en-US" sz="3200" dirty="0">
                    <a:latin typeface="+mj-lt"/>
                  </a:rPr>
                  <a:t>          </a:t>
                </a:r>
                <a:r>
                  <a:rPr lang="en-US" sz="3200" b="1" dirty="0">
                    <a:solidFill>
                      <a:srgbClr val="0070C0"/>
                    </a:solidFill>
                    <a:latin typeface="+mj-lt"/>
                  </a:rPr>
                  <a:t>value function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4165" y="1688747"/>
                <a:ext cx="11655558" cy="6986528"/>
              </a:xfrm>
              <a:prstGeom prst="rect">
                <a:avLst/>
              </a:prstGeom>
              <a:blipFill>
                <a:blip r:embed="rId2"/>
                <a:stretch>
                  <a:fillRect t="-1134" b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4454515" y="2397204"/>
            <a:ext cx="3048000" cy="0"/>
          </a:xfrm>
          <a:prstGeom prst="line">
            <a:avLst/>
          </a:prstGeom>
          <a:ln w="28575">
            <a:solidFill>
              <a:srgbClr val="667E8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11467" y="2388965"/>
            <a:ext cx="0" cy="1425147"/>
          </a:xfrm>
          <a:prstGeom prst="line">
            <a:avLst/>
          </a:prstGeom>
          <a:ln w="28575">
            <a:solidFill>
              <a:srgbClr val="667E8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011467" y="3035932"/>
            <a:ext cx="1463040" cy="0"/>
          </a:xfrm>
          <a:prstGeom prst="line">
            <a:avLst/>
          </a:prstGeom>
          <a:ln w="28575">
            <a:solidFill>
              <a:srgbClr val="667E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3210603" y="2071809"/>
            <a:ext cx="1145060" cy="634313"/>
          </a:xfrm>
          <a:custGeom>
            <a:avLst/>
            <a:gdLst>
              <a:gd name="connsiteX0" fmla="*/ 858795 w 858795"/>
              <a:gd name="connsiteY0" fmla="*/ 0 h 475735"/>
              <a:gd name="connsiteX1" fmla="*/ 259492 w 858795"/>
              <a:gd name="connsiteY1" fmla="*/ 142102 h 475735"/>
              <a:gd name="connsiteX2" fmla="*/ 0 w 858795"/>
              <a:gd name="connsiteY2" fmla="*/ 475735 h 47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8795" h="475735">
                <a:moveTo>
                  <a:pt x="858795" y="0"/>
                </a:moveTo>
                <a:cubicBezTo>
                  <a:pt x="630709" y="31406"/>
                  <a:pt x="402624" y="62813"/>
                  <a:pt x="259492" y="142102"/>
                </a:cubicBezTo>
                <a:cubicBezTo>
                  <a:pt x="116359" y="221391"/>
                  <a:pt x="58179" y="348563"/>
                  <a:pt x="0" y="475735"/>
                </a:cubicBezTo>
              </a:path>
            </a:pathLst>
          </a:custGeom>
          <a:noFill/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reeform 9"/>
          <p:cNvSpPr/>
          <p:nvPr/>
        </p:nvSpPr>
        <p:spPr>
          <a:xfrm flipH="1">
            <a:off x="7755145" y="2060830"/>
            <a:ext cx="1145060" cy="634313"/>
          </a:xfrm>
          <a:custGeom>
            <a:avLst/>
            <a:gdLst>
              <a:gd name="connsiteX0" fmla="*/ 858795 w 858795"/>
              <a:gd name="connsiteY0" fmla="*/ 0 h 475735"/>
              <a:gd name="connsiteX1" fmla="*/ 259492 w 858795"/>
              <a:gd name="connsiteY1" fmla="*/ 142102 h 475735"/>
              <a:gd name="connsiteX2" fmla="*/ 0 w 858795"/>
              <a:gd name="connsiteY2" fmla="*/ 475735 h 47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8795" h="475735">
                <a:moveTo>
                  <a:pt x="858795" y="0"/>
                </a:moveTo>
                <a:cubicBezTo>
                  <a:pt x="630709" y="31406"/>
                  <a:pt x="402624" y="62813"/>
                  <a:pt x="259492" y="142102"/>
                </a:cubicBezTo>
                <a:cubicBezTo>
                  <a:pt x="116359" y="221391"/>
                  <a:pt x="58179" y="348563"/>
                  <a:pt x="0" y="475735"/>
                </a:cubicBezTo>
              </a:path>
            </a:pathLst>
          </a:custGeom>
          <a:noFill/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790473" y="3278653"/>
            <a:ext cx="189469" cy="930876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158322" y="3744090"/>
            <a:ext cx="96113" cy="446223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147921" y="4602198"/>
            <a:ext cx="524475" cy="505255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878337" y="4615929"/>
            <a:ext cx="524475" cy="505255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2147921" y="5675866"/>
            <a:ext cx="2718485" cy="972065"/>
          </a:xfrm>
          <a:custGeom>
            <a:avLst/>
            <a:gdLst>
              <a:gd name="connsiteX0" fmla="*/ 0 w 2143898"/>
              <a:gd name="connsiteY0" fmla="*/ 0 h 729049"/>
              <a:gd name="connsiteX1" fmla="*/ 413952 w 2143898"/>
              <a:gd name="connsiteY1" fmla="*/ 543697 h 729049"/>
              <a:gd name="connsiteX2" fmla="*/ 2143898 w 2143898"/>
              <a:gd name="connsiteY2" fmla="*/ 729049 h 729049"/>
              <a:gd name="connsiteX3" fmla="*/ 2143898 w 2143898"/>
              <a:gd name="connsiteY3" fmla="*/ 729049 h 72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3898" h="729049">
                <a:moveTo>
                  <a:pt x="0" y="0"/>
                </a:moveTo>
                <a:cubicBezTo>
                  <a:pt x="28318" y="211094"/>
                  <a:pt x="56636" y="422189"/>
                  <a:pt x="413952" y="543697"/>
                </a:cubicBezTo>
                <a:cubicBezTo>
                  <a:pt x="771268" y="665205"/>
                  <a:pt x="2143898" y="729049"/>
                  <a:pt x="2143898" y="729049"/>
                </a:cubicBezTo>
                <a:lnTo>
                  <a:pt x="2143898" y="729049"/>
                </a:lnTo>
              </a:path>
            </a:pathLst>
          </a:custGeom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ounded Rectangle 15"/>
          <p:cNvSpPr/>
          <p:nvPr/>
        </p:nvSpPr>
        <p:spPr>
          <a:xfrm>
            <a:off x="4772651" y="4209529"/>
            <a:ext cx="2756932" cy="911655"/>
          </a:xfrm>
          <a:prstGeom prst="roundRect">
            <a:avLst/>
          </a:prstGeom>
          <a:noFill/>
          <a:ln w="28575">
            <a:solidFill>
              <a:srgbClr val="667E8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ounded Rectangle 16"/>
          <p:cNvSpPr/>
          <p:nvPr/>
        </p:nvSpPr>
        <p:spPr>
          <a:xfrm>
            <a:off x="4880143" y="6200335"/>
            <a:ext cx="2756932" cy="911655"/>
          </a:xfrm>
          <a:prstGeom prst="roundRect">
            <a:avLst/>
          </a:prstGeom>
          <a:noFill/>
          <a:ln w="28575">
            <a:solidFill>
              <a:srgbClr val="667E8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Freeform 17"/>
          <p:cNvSpPr/>
          <p:nvPr/>
        </p:nvSpPr>
        <p:spPr>
          <a:xfrm flipH="1">
            <a:off x="7725449" y="4876795"/>
            <a:ext cx="1671767" cy="1569763"/>
          </a:xfrm>
          <a:custGeom>
            <a:avLst/>
            <a:gdLst>
              <a:gd name="connsiteX0" fmla="*/ 0 w 2143898"/>
              <a:gd name="connsiteY0" fmla="*/ 0 h 729049"/>
              <a:gd name="connsiteX1" fmla="*/ 413952 w 2143898"/>
              <a:gd name="connsiteY1" fmla="*/ 543697 h 729049"/>
              <a:gd name="connsiteX2" fmla="*/ 2143898 w 2143898"/>
              <a:gd name="connsiteY2" fmla="*/ 729049 h 729049"/>
              <a:gd name="connsiteX3" fmla="*/ 2143898 w 2143898"/>
              <a:gd name="connsiteY3" fmla="*/ 729049 h 729049"/>
              <a:gd name="connsiteX0" fmla="*/ 0 w 2143898"/>
              <a:gd name="connsiteY0" fmla="*/ 0 h 729049"/>
              <a:gd name="connsiteX1" fmla="*/ 455116 w 2143898"/>
              <a:gd name="connsiteY1" fmla="*/ 604828 h 729049"/>
              <a:gd name="connsiteX2" fmla="*/ 2143898 w 2143898"/>
              <a:gd name="connsiteY2" fmla="*/ 729049 h 729049"/>
              <a:gd name="connsiteX3" fmla="*/ 2143898 w 2143898"/>
              <a:gd name="connsiteY3" fmla="*/ 729049 h 72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3898" h="729049">
                <a:moveTo>
                  <a:pt x="0" y="0"/>
                </a:moveTo>
                <a:cubicBezTo>
                  <a:pt x="28318" y="211094"/>
                  <a:pt x="97800" y="483320"/>
                  <a:pt x="455116" y="604828"/>
                </a:cubicBezTo>
                <a:cubicBezTo>
                  <a:pt x="812432" y="726336"/>
                  <a:pt x="1862434" y="708346"/>
                  <a:pt x="2143898" y="729049"/>
                </a:cubicBezTo>
                <a:lnTo>
                  <a:pt x="2143898" y="729049"/>
                </a:lnTo>
              </a:path>
            </a:pathLst>
          </a:custGeom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TextBox 18"/>
          <p:cNvSpPr txBox="1"/>
          <p:nvPr/>
        </p:nvSpPr>
        <p:spPr>
          <a:xfrm>
            <a:off x="2979943" y="6119336"/>
            <a:ext cx="710451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7E84"/>
                </a:solidFill>
                <a:latin typeface="+mj-lt"/>
              </a:rPr>
              <a:t>drift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39684" y="5915677"/>
            <a:ext cx="710451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7E84"/>
                </a:solidFill>
                <a:latin typeface="+mj-lt"/>
              </a:rPr>
              <a:t>drift</a:t>
            </a:r>
          </a:p>
        </p:txBody>
      </p:sp>
      <p:sp>
        <p:nvSpPr>
          <p:cNvPr id="21" name="Freeform 20"/>
          <p:cNvSpPr/>
          <p:nvPr/>
        </p:nvSpPr>
        <p:spPr>
          <a:xfrm>
            <a:off x="7825341" y="3715258"/>
            <a:ext cx="2714444" cy="3156225"/>
          </a:xfrm>
          <a:custGeom>
            <a:avLst/>
            <a:gdLst>
              <a:gd name="connsiteX0" fmla="*/ 1791729 w 2035833"/>
              <a:gd name="connsiteY0" fmla="*/ 0 h 2367169"/>
              <a:gd name="connsiteX1" fmla="*/ 2032686 w 2035833"/>
              <a:gd name="connsiteY1" fmla="*/ 840260 h 2367169"/>
              <a:gd name="connsiteX2" fmla="*/ 1884405 w 2035833"/>
              <a:gd name="connsiteY2" fmla="*/ 1816443 h 2367169"/>
              <a:gd name="connsiteX3" fmla="*/ 1291281 w 2035833"/>
              <a:gd name="connsiteY3" fmla="*/ 2279822 h 2367169"/>
              <a:gd name="connsiteX4" fmla="*/ 0 w 2035833"/>
              <a:gd name="connsiteY4" fmla="*/ 2366319 h 236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5833" h="2367169">
                <a:moveTo>
                  <a:pt x="1791729" y="0"/>
                </a:moveTo>
                <a:cubicBezTo>
                  <a:pt x="1904484" y="268760"/>
                  <a:pt x="2017240" y="537520"/>
                  <a:pt x="2032686" y="840260"/>
                </a:cubicBezTo>
                <a:cubicBezTo>
                  <a:pt x="2048132" y="1143000"/>
                  <a:pt x="2007972" y="1576516"/>
                  <a:pt x="1884405" y="1816443"/>
                </a:cubicBezTo>
                <a:cubicBezTo>
                  <a:pt x="1760838" y="2056370"/>
                  <a:pt x="1605348" y="2188176"/>
                  <a:pt x="1291281" y="2279822"/>
                </a:cubicBezTo>
                <a:cubicBezTo>
                  <a:pt x="977213" y="2371468"/>
                  <a:pt x="488606" y="2368893"/>
                  <a:pt x="0" y="2366319"/>
                </a:cubicBezTo>
              </a:path>
            </a:pathLst>
          </a:custGeom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7940602" y="6469900"/>
            <a:ext cx="1225400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7E84"/>
                </a:solidFill>
                <a:latin typeface="+mj-lt"/>
              </a:rPr>
              <a:t>volatility</a:t>
            </a:r>
          </a:p>
        </p:txBody>
      </p:sp>
      <p:sp>
        <p:nvSpPr>
          <p:cNvPr id="23" name="Freeform 22"/>
          <p:cNvSpPr/>
          <p:nvPr/>
        </p:nvSpPr>
        <p:spPr>
          <a:xfrm>
            <a:off x="3919062" y="4456663"/>
            <a:ext cx="906673" cy="642552"/>
          </a:xfrm>
          <a:custGeom>
            <a:avLst/>
            <a:gdLst>
              <a:gd name="connsiteX0" fmla="*/ 0 w 680005"/>
              <a:gd name="connsiteY0" fmla="*/ 547862 h 547862"/>
              <a:gd name="connsiteX1" fmla="*/ 253313 w 680005"/>
              <a:gd name="connsiteY1" fmla="*/ 208051 h 547862"/>
              <a:gd name="connsiteX2" fmla="*/ 642551 w 680005"/>
              <a:gd name="connsiteY2" fmla="*/ 16522 h 547862"/>
              <a:gd name="connsiteX3" fmla="*/ 642551 w 680005"/>
              <a:gd name="connsiteY3" fmla="*/ 22700 h 54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005" h="547862">
                <a:moveTo>
                  <a:pt x="0" y="547862"/>
                </a:moveTo>
                <a:cubicBezTo>
                  <a:pt x="73110" y="422235"/>
                  <a:pt x="146221" y="296608"/>
                  <a:pt x="253313" y="208051"/>
                </a:cubicBezTo>
                <a:cubicBezTo>
                  <a:pt x="360405" y="119494"/>
                  <a:pt x="642551" y="16522"/>
                  <a:pt x="642551" y="16522"/>
                </a:cubicBezTo>
                <a:cubicBezTo>
                  <a:pt x="707424" y="-14370"/>
                  <a:pt x="674987" y="4165"/>
                  <a:pt x="642551" y="22700"/>
                </a:cubicBezTo>
              </a:path>
            </a:pathLst>
          </a:custGeom>
          <a:noFill/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Freeform 23"/>
          <p:cNvSpPr/>
          <p:nvPr/>
        </p:nvSpPr>
        <p:spPr>
          <a:xfrm>
            <a:off x="7741414" y="3146847"/>
            <a:ext cx="916361" cy="1746421"/>
          </a:xfrm>
          <a:custGeom>
            <a:avLst/>
            <a:gdLst>
              <a:gd name="connsiteX0" fmla="*/ 809368 w 809368"/>
              <a:gd name="connsiteY0" fmla="*/ 0 h 1309816"/>
              <a:gd name="connsiteX1" fmla="*/ 278027 w 809368"/>
              <a:gd name="connsiteY1" fmla="*/ 1031789 h 1309816"/>
              <a:gd name="connsiteX2" fmla="*/ 0 w 809368"/>
              <a:gd name="connsiteY2" fmla="*/ 1309816 h 13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368" h="1309816">
                <a:moveTo>
                  <a:pt x="809368" y="0"/>
                </a:moveTo>
                <a:cubicBezTo>
                  <a:pt x="611145" y="406743"/>
                  <a:pt x="412922" y="813486"/>
                  <a:pt x="278027" y="1031789"/>
                </a:cubicBezTo>
                <a:cubicBezTo>
                  <a:pt x="143132" y="1250092"/>
                  <a:pt x="71566" y="1279954"/>
                  <a:pt x="0" y="1309816"/>
                </a:cubicBezTo>
              </a:path>
            </a:pathLst>
          </a:custGeom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/>
          <p:cNvSpPr txBox="1"/>
          <p:nvPr/>
        </p:nvSpPr>
        <p:spPr>
          <a:xfrm rot="17685185">
            <a:off x="7545205" y="3718309"/>
            <a:ext cx="1225400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7E84"/>
                </a:solidFill>
                <a:latin typeface="+mj-lt"/>
              </a:rPr>
              <a:t>volatility</a:t>
            </a:r>
          </a:p>
        </p:txBody>
      </p:sp>
      <p:sp>
        <p:nvSpPr>
          <p:cNvPr id="26" name="Freeform 25"/>
          <p:cNvSpPr/>
          <p:nvPr/>
        </p:nvSpPr>
        <p:spPr>
          <a:xfrm>
            <a:off x="8045333" y="4481375"/>
            <a:ext cx="3304871" cy="3892389"/>
          </a:xfrm>
          <a:custGeom>
            <a:avLst/>
            <a:gdLst>
              <a:gd name="connsiteX0" fmla="*/ 0 w 2428123"/>
              <a:gd name="connsiteY0" fmla="*/ 2910017 h 2934066"/>
              <a:gd name="connsiteX1" fmla="*/ 1872049 w 2428123"/>
              <a:gd name="connsiteY1" fmla="*/ 2582563 h 2934066"/>
              <a:gd name="connsiteX2" fmla="*/ 2428103 w 2428123"/>
              <a:gd name="connsiteY2" fmla="*/ 463379 h 2934066"/>
              <a:gd name="connsiteX3" fmla="*/ 1859692 w 2428123"/>
              <a:gd name="connsiteY3" fmla="*/ 0 h 2934066"/>
              <a:gd name="connsiteX0" fmla="*/ 0 w 2465777"/>
              <a:gd name="connsiteY0" fmla="*/ 2910017 h 2932773"/>
              <a:gd name="connsiteX1" fmla="*/ 2143897 w 2465777"/>
              <a:gd name="connsiteY1" fmla="*/ 2576385 h 2932773"/>
              <a:gd name="connsiteX2" fmla="*/ 2428103 w 2465777"/>
              <a:gd name="connsiteY2" fmla="*/ 463379 h 2932773"/>
              <a:gd name="connsiteX3" fmla="*/ 1859692 w 2465777"/>
              <a:gd name="connsiteY3" fmla="*/ 0 h 2932773"/>
              <a:gd name="connsiteX0" fmla="*/ 0 w 2465777"/>
              <a:gd name="connsiteY0" fmla="*/ 2965623 h 2980752"/>
              <a:gd name="connsiteX1" fmla="*/ 2143897 w 2465777"/>
              <a:gd name="connsiteY1" fmla="*/ 2576385 h 2980752"/>
              <a:gd name="connsiteX2" fmla="*/ 2428103 w 2465777"/>
              <a:gd name="connsiteY2" fmla="*/ 463379 h 2980752"/>
              <a:gd name="connsiteX3" fmla="*/ 1859692 w 2465777"/>
              <a:gd name="connsiteY3" fmla="*/ 0 h 2980752"/>
              <a:gd name="connsiteX0" fmla="*/ 0 w 2465777"/>
              <a:gd name="connsiteY0" fmla="*/ 2965623 h 2968969"/>
              <a:gd name="connsiteX1" fmla="*/ 2143897 w 2465777"/>
              <a:gd name="connsiteY1" fmla="*/ 2576385 h 2968969"/>
              <a:gd name="connsiteX2" fmla="*/ 2428103 w 2465777"/>
              <a:gd name="connsiteY2" fmla="*/ 463379 h 2968969"/>
              <a:gd name="connsiteX3" fmla="*/ 1859692 w 2465777"/>
              <a:gd name="connsiteY3" fmla="*/ 0 h 2968969"/>
              <a:gd name="connsiteX0" fmla="*/ 0 w 2478653"/>
              <a:gd name="connsiteY0" fmla="*/ 2910017 h 2919292"/>
              <a:gd name="connsiteX1" fmla="*/ 2156254 w 2478653"/>
              <a:gd name="connsiteY1" fmla="*/ 2576385 h 2919292"/>
              <a:gd name="connsiteX2" fmla="*/ 2440460 w 2478653"/>
              <a:gd name="connsiteY2" fmla="*/ 463379 h 2919292"/>
              <a:gd name="connsiteX3" fmla="*/ 1872049 w 2478653"/>
              <a:gd name="connsiteY3" fmla="*/ 0 h 291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8653" h="2919292">
                <a:moveTo>
                  <a:pt x="0" y="2910017"/>
                </a:moveTo>
                <a:cubicBezTo>
                  <a:pt x="733682" y="2919285"/>
                  <a:pt x="1749511" y="2984158"/>
                  <a:pt x="2156254" y="2576385"/>
                </a:cubicBezTo>
                <a:cubicBezTo>
                  <a:pt x="2562997" y="2168612"/>
                  <a:pt x="2487828" y="892777"/>
                  <a:pt x="2440460" y="463379"/>
                </a:cubicBezTo>
                <a:cubicBezTo>
                  <a:pt x="2393092" y="33981"/>
                  <a:pt x="2155225" y="16476"/>
                  <a:pt x="1872049" y="0"/>
                </a:cubicBezTo>
              </a:path>
            </a:pathLst>
          </a:custGeom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Freeform 26"/>
          <p:cNvSpPr/>
          <p:nvPr/>
        </p:nvSpPr>
        <p:spPr>
          <a:xfrm>
            <a:off x="1645412" y="5667623"/>
            <a:ext cx="3023287" cy="2656551"/>
          </a:xfrm>
          <a:custGeom>
            <a:avLst/>
            <a:gdLst>
              <a:gd name="connsiteX0" fmla="*/ 2088292 w 2088292"/>
              <a:gd name="connsiteY0" fmla="*/ 1958546 h 2132842"/>
              <a:gd name="connsiteX1" fmla="*/ 580768 w 2088292"/>
              <a:gd name="connsiteY1" fmla="*/ 1940011 h 2132842"/>
              <a:gd name="connsiteX2" fmla="*/ 0 w 2088292"/>
              <a:gd name="connsiteY2" fmla="*/ 0 h 2132842"/>
              <a:gd name="connsiteX0" fmla="*/ 2088292 w 2088292"/>
              <a:gd name="connsiteY0" fmla="*/ 1958546 h 2092378"/>
              <a:gd name="connsiteX1" fmla="*/ 216243 w 2088292"/>
              <a:gd name="connsiteY1" fmla="*/ 1865870 h 2092378"/>
              <a:gd name="connsiteX2" fmla="*/ 0 w 2088292"/>
              <a:gd name="connsiteY2" fmla="*/ 0 h 2092378"/>
              <a:gd name="connsiteX0" fmla="*/ 2131827 w 2131827"/>
              <a:gd name="connsiteY0" fmla="*/ 1958546 h 2060303"/>
              <a:gd name="connsiteX1" fmla="*/ 259778 w 2131827"/>
              <a:gd name="connsiteY1" fmla="*/ 1865870 h 2060303"/>
              <a:gd name="connsiteX2" fmla="*/ 43535 w 2131827"/>
              <a:gd name="connsiteY2" fmla="*/ 0 h 2060303"/>
              <a:gd name="connsiteX0" fmla="*/ 2131827 w 2131827"/>
              <a:gd name="connsiteY0" fmla="*/ 1958546 h 2000568"/>
              <a:gd name="connsiteX1" fmla="*/ 259778 w 2131827"/>
              <a:gd name="connsiteY1" fmla="*/ 1865870 h 2000568"/>
              <a:gd name="connsiteX2" fmla="*/ 43535 w 2131827"/>
              <a:gd name="connsiteY2" fmla="*/ 0 h 2000568"/>
              <a:gd name="connsiteX0" fmla="*/ 2124076 w 2124076"/>
              <a:gd name="connsiteY0" fmla="*/ 1958546 h 1962469"/>
              <a:gd name="connsiteX1" fmla="*/ 264384 w 2124076"/>
              <a:gd name="connsiteY1" fmla="*/ 1773194 h 1962469"/>
              <a:gd name="connsiteX2" fmla="*/ 35784 w 2124076"/>
              <a:gd name="connsiteY2" fmla="*/ 0 h 1962469"/>
              <a:gd name="connsiteX0" fmla="*/ 2160965 w 2160965"/>
              <a:gd name="connsiteY0" fmla="*/ 1958546 h 1962469"/>
              <a:gd name="connsiteX1" fmla="*/ 301273 w 2160965"/>
              <a:gd name="connsiteY1" fmla="*/ 1773194 h 1962469"/>
              <a:gd name="connsiteX2" fmla="*/ 72673 w 2160965"/>
              <a:gd name="connsiteY2" fmla="*/ 0 h 1962469"/>
              <a:gd name="connsiteX0" fmla="*/ 2267465 w 2267465"/>
              <a:gd name="connsiteY0" fmla="*/ 1989438 h 2021347"/>
              <a:gd name="connsiteX1" fmla="*/ 407773 w 2267465"/>
              <a:gd name="connsiteY1" fmla="*/ 1804086 h 2021347"/>
              <a:gd name="connsiteX2" fmla="*/ 0 w 2267465"/>
              <a:gd name="connsiteY2" fmla="*/ 0 h 2021347"/>
              <a:gd name="connsiteX0" fmla="*/ 2267465 w 2267465"/>
              <a:gd name="connsiteY0" fmla="*/ 1989438 h 1992413"/>
              <a:gd name="connsiteX1" fmla="*/ 364524 w 2267465"/>
              <a:gd name="connsiteY1" fmla="*/ 1711410 h 1992413"/>
              <a:gd name="connsiteX2" fmla="*/ 0 w 2267465"/>
              <a:gd name="connsiteY2" fmla="*/ 0 h 199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7465" h="1992413">
                <a:moveTo>
                  <a:pt x="2267465" y="1989438"/>
                </a:moveTo>
                <a:cubicBezTo>
                  <a:pt x="1656836" y="1988923"/>
                  <a:pt x="742435" y="2042983"/>
                  <a:pt x="364524" y="1711410"/>
                </a:cubicBezTo>
                <a:cubicBezTo>
                  <a:pt x="-13387" y="1379837"/>
                  <a:pt x="5148" y="812972"/>
                  <a:pt x="0" y="0"/>
                </a:cubicBezTo>
              </a:path>
            </a:pathLst>
          </a:custGeom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294277" y="6439123"/>
            <a:ext cx="2192588" cy="52322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precautionary</a:t>
            </a:r>
            <a:endParaRPr lang="en-US" sz="1867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0" name="Freeform 29"/>
          <p:cNvSpPr/>
          <p:nvPr/>
        </p:nvSpPr>
        <p:spPr>
          <a:xfrm flipV="1">
            <a:off x="5784207" y="1453850"/>
            <a:ext cx="589689" cy="529485"/>
          </a:xfrm>
          <a:custGeom>
            <a:avLst/>
            <a:gdLst>
              <a:gd name="connsiteX0" fmla="*/ 1763 w 391001"/>
              <a:gd name="connsiteY0" fmla="*/ 58308 h 384162"/>
              <a:gd name="connsiteX1" fmla="*/ 51190 w 391001"/>
              <a:gd name="connsiteY1" fmla="*/ 323979 h 384162"/>
              <a:gd name="connsiteX2" fmla="*/ 341574 w 391001"/>
              <a:gd name="connsiteY2" fmla="*/ 361049 h 384162"/>
              <a:gd name="connsiteX3" fmla="*/ 353930 w 391001"/>
              <a:gd name="connsiteY3" fmla="*/ 33595 h 384162"/>
              <a:gd name="connsiteX4" fmla="*/ 391001 w 391001"/>
              <a:gd name="connsiteY4" fmla="*/ 27417 h 384162"/>
              <a:gd name="connsiteX0" fmla="*/ 1763 w 365498"/>
              <a:gd name="connsiteY0" fmla="*/ 24713 h 350567"/>
              <a:gd name="connsiteX1" fmla="*/ 51190 w 365498"/>
              <a:gd name="connsiteY1" fmla="*/ 290384 h 350567"/>
              <a:gd name="connsiteX2" fmla="*/ 341574 w 365498"/>
              <a:gd name="connsiteY2" fmla="*/ 327454 h 350567"/>
              <a:gd name="connsiteX3" fmla="*/ 353930 w 365498"/>
              <a:gd name="connsiteY3" fmla="*/ 0 h 350567"/>
              <a:gd name="connsiteX0" fmla="*/ 123 w 357962"/>
              <a:gd name="connsiteY0" fmla="*/ 24713 h 352746"/>
              <a:gd name="connsiteX1" fmla="*/ 129869 w 357962"/>
              <a:gd name="connsiteY1" fmla="*/ 296562 h 352746"/>
              <a:gd name="connsiteX2" fmla="*/ 339934 w 357962"/>
              <a:gd name="connsiteY2" fmla="*/ 327454 h 352746"/>
              <a:gd name="connsiteX3" fmla="*/ 352290 w 357962"/>
              <a:gd name="connsiteY3" fmla="*/ 0 h 352746"/>
              <a:gd name="connsiteX0" fmla="*/ 24952 w 240689"/>
              <a:gd name="connsiteY0" fmla="*/ 0 h 360240"/>
              <a:gd name="connsiteX1" fmla="*/ 12596 w 240689"/>
              <a:gd name="connsiteY1" fmla="*/ 302740 h 360240"/>
              <a:gd name="connsiteX2" fmla="*/ 222661 w 240689"/>
              <a:gd name="connsiteY2" fmla="*/ 333632 h 360240"/>
              <a:gd name="connsiteX3" fmla="*/ 235017 w 240689"/>
              <a:gd name="connsiteY3" fmla="*/ 6178 h 360240"/>
              <a:gd name="connsiteX0" fmla="*/ 23163 w 233228"/>
              <a:gd name="connsiteY0" fmla="*/ 0 h 355826"/>
              <a:gd name="connsiteX1" fmla="*/ 10807 w 233228"/>
              <a:gd name="connsiteY1" fmla="*/ 302740 h 355826"/>
              <a:gd name="connsiteX2" fmla="*/ 196158 w 233228"/>
              <a:gd name="connsiteY2" fmla="*/ 327454 h 355826"/>
              <a:gd name="connsiteX3" fmla="*/ 233228 w 233228"/>
              <a:gd name="connsiteY3" fmla="*/ 6178 h 355826"/>
              <a:gd name="connsiteX0" fmla="*/ 23163 w 212384"/>
              <a:gd name="connsiteY0" fmla="*/ 74141 h 435791"/>
              <a:gd name="connsiteX1" fmla="*/ 10807 w 212384"/>
              <a:gd name="connsiteY1" fmla="*/ 376881 h 435791"/>
              <a:gd name="connsiteX2" fmla="*/ 196158 w 212384"/>
              <a:gd name="connsiteY2" fmla="*/ 401595 h 435791"/>
              <a:gd name="connsiteX3" fmla="*/ 208515 w 212384"/>
              <a:gd name="connsiteY3" fmla="*/ 0 h 435791"/>
              <a:gd name="connsiteX0" fmla="*/ 3337 w 190320"/>
              <a:gd name="connsiteY0" fmla="*/ 74141 h 454191"/>
              <a:gd name="connsiteX1" fmla="*/ 21873 w 190320"/>
              <a:gd name="connsiteY1" fmla="*/ 413951 h 454191"/>
              <a:gd name="connsiteX2" fmla="*/ 176332 w 190320"/>
              <a:gd name="connsiteY2" fmla="*/ 401595 h 454191"/>
              <a:gd name="connsiteX3" fmla="*/ 188689 w 190320"/>
              <a:gd name="connsiteY3" fmla="*/ 0 h 454191"/>
              <a:gd name="connsiteX0" fmla="*/ 7143 w 253370"/>
              <a:gd name="connsiteY0" fmla="*/ 74141 h 457586"/>
              <a:gd name="connsiteX1" fmla="*/ 25679 w 253370"/>
              <a:gd name="connsiteY1" fmla="*/ 413951 h 457586"/>
              <a:gd name="connsiteX2" fmla="*/ 248100 w 253370"/>
              <a:gd name="connsiteY2" fmla="*/ 407773 h 457586"/>
              <a:gd name="connsiteX3" fmla="*/ 192495 w 253370"/>
              <a:gd name="connsiteY3" fmla="*/ 0 h 457586"/>
              <a:gd name="connsiteX0" fmla="*/ 7143 w 272814"/>
              <a:gd name="connsiteY0" fmla="*/ 160638 h 549648"/>
              <a:gd name="connsiteX1" fmla="*/ 25679 w 272814"/>
              <a:gd name="connsiteY1" fmla="*/ 500448 h 549648"/>
              <a:gd name="connsiteX2" fmla="*/ 248100 w 272814"/>
              <a:gd name="connsiteY2" fmla="*/ 494270 h 549648"/>
              <a:gd name="connsiteX3" fmla="*/ 272814 w 272814"/>
              <a:gd name="connsiteY3" fmla="*/ 0 h 549648"/>
              <a:gd name="connsiteX0" fmla="*/ 805 w 296713"/>
              <a:gd name="connsiteY0" fmla="*/ 177430 h 548665"/>
              <a:gd name="connsiteX1" fmla="*/ 49578 w 296713"/>
              <a:gd name="connsiteY1" fmla="*/ 500448 h 548665"/>
              <a:gd name="connsiteX2" fmla="*/ 271999 w 296713"/>
              <a:gd name="connsiteY2" fmla="*/ 494270 h 548665"/>
              <a:gd name="connsiteX3" fmla="*/ 296713 w 296713"/>
              <a:gd name="connsiteY3" fmla="*/ 0 h 548665"/>
              <a:gd name="connsiteX0" fmla="*/ 805 w 344230"/>
              <a:gd name="connsiteY0" fmla="*/ 177430 h 548665"/>
              <a:gd name="connsiteX1" fmla="*/ 49578 w 344230"/>
              <a:gd name="connsiteY1" fmla="*/ 500448 h 548665"/>
              <a:gd name="connsiteX2" fmla="*/ 271999 w 344230"/>
              <a:gd name="connsiteY2" fmla="*/ 494270 h 548665"/>
              <a:gd name="connsiteX3" fmla="*/ 344230 w 344230"/>
              <a:gd name="connsiteY3" fmla="*/ 0 h 548665"/>
              <a:gd name="connsiteX0" fmla="*/ 350 w 343775"/>
              <a:gd name="connsiteY0" fmla="*/ 177430 h 548666"/>
              <a:gd name="connsiteX1" fmla="*/ 66402 w 343775"/>
              <a:gd name="connsiteY1" fmla="*/ 500449 h 548666"/>
              <a:gd name="connsiteX2" fmla="*/ 271544 w 343775"/>
              <a:gd name="connsiteY2" fmla="*/ 494270 h 548666"/>
              <a:gd name="connsiteX3" fmla="*/ 343775 w 343775"/>
              <a:gd name="connsiteY3" fmla="*/ 0 h 548666"/>
              <a:gd name="connsiteX0" fmla="*/ 350 w 309217"/>
              <a:gd name="connsiteY0" fmla="*/ 169032 h 539712"/>
              <a:gd name="connsiteX1" fmla="*/ 66402 w 309217"/>
              <a:gd name="connsiteY1" fmla="*/ 492051 h 539712"/>
              <a:gd name="connsiteX2" fmla="*/ 271544 w 309217"/>
              <a:gd name="connsiteY2" fmla="*/ 485872 h 539712"/>
              <a:gd name="connsiteX3" fmla="*/ 309217 w 309217"/>
              <a:gd name="connsiteY3" fmla="*/ 0 h 53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17" h="539712">
                <a:moveTo>
                  <a:pt x="350" y="169032"/>
                </a:moveTo>
                <a:cubicBezTo>
                  <a:pt x="-3254" y="276639"/>
                  <a:pt x="21203" y="439244"/>
                  <a:pt x="66402" y="492051"/>
                </a:cubicBezTo>
                <a:cubicBezTo>
                  <a:pt x="111601" y="544858"/>
                  <a:pt x="231075" y="567881"/>
                  <a:pt x="271544" y="485872"/>
                </a:cubicBezTo>
                <a:cubicBezTo>
                  <a:pt x="312013" y="403863"/>
                  <a:pt x="300979" y="55605"/>
                  <a:pt x="309217" y="0"/>
                </a:cubicBezTo>
              </a:path>
            </a:pathLst>
          </a:custGeom>
          <a:ln w="28575" cap="flat" cmpd="sng" algn="ctr">
            <a:solidFill>
              <a:srgbClr val="667E84"/>
            </a:solidFill>
            <a:prstDash val="dash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10565518" y="7354090"/>
            <a:ext cx="2943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Backward equation</a:t>
            </a:r>
            <a:br>
              <a:rPr lang="en-US" sz="2800" dirty="0">
                <a:solidFill>
                  <a:srgbClr val="0070C0"/>
                </a:solidFill>
                <a:latin typeface="+mj-lt"/>
              </a:rPr>
            </a:br>
            <a:r>
              <a:rPr lang="en-US" sz="2000" dirty="0">
                <a:solidFill>
                  <a:srgbClr val="0070C0"/>
                </a:solidFill>
                <a:latin typeface="+mj-lt"/>
              </a:rPr>
              <a:t>with expectations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10501022" y="4793948"/>
            <a:ext cx="274402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667E84"/>
                </a:solidFill>
                <a:latin typeface="+mj-lt"/>
              </a:rPr>
              <a:t>Forward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2730880" y="1726109"/>
                <a:ext cx="998671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880" y="1726109"/>
                <a:ext cx="99867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584636" y="1943145"/>
                <a:ext cx="1006238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636" y="1943145"/>
                <a:ext cx="1006238" cy="461665"/>
              </a:xfrm>
              <a:prstGeom prst="rect">
                <a:avLst/>
              </a:prstGeom>
              <a:blipFill>
                <a:blip r:embed="rId4"/>
                <a:stretch>
                  <a:fillRect b="-933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788396" y="4190313"/>
                <a:ext cx="883640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396" y="4190313"/>
                <a:ext cx="883640" cy="461665"/>
              </a:xfrm>
              <a:prstGeom prst="rect">
                <a:avLst/>
              </a:prstGeom>
              <a:blipFill>
                <a:blip r:embed="rId5"/>
                <a:stretch>
                  <a:fillRect r="-2069" b="-17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195574" y="4689475"/>
                <a:ext cx="1379737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𝜄</m:t>
                          </m:r>
                        </m:e>
                      </m:d>
                      <m:r>
                        <a:rPr lang="en-US" sz="2400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24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574" y="4689475"/>
                <a:ext cx="137973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213223" y="6356168"/>
                <a:ext cx="504497" cy="58477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sz="32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223" y="6356168"/>
                <a:ext cx="50449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231072" y="4235154"/>
                <a:ext cx="477695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sz="24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072" y="4235154"/>
                <a:ext cx="47769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4653154" y="2776090"/>
            <a:ext cx="1166217" cy="52360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2133" dirty="0" err="1">
                <a:latin typeface="+mj-lt"/>
              </a:rPr>
              <a:t>accumu</a:t>
            </a:r>
            <a:r>
              <a:rPr lang="en-US" sz="2133" dirty="0">
                <a:latin typeface="+mj-lt"/>
              </a:rPr>
              <a:t>-</a:t>
            </a:r>
          </a:p>
          <a:p>
            <a:pPr>
              <a:lnSpc>
                <a:spcPts val="1600"/>
              </a:lnSpc>
            </a:pPr>
            <a:r>
              <a:rPr lang="en-US" sz="2133" dirty="0" err="1">
                <a:latin typeface="+mj-lt"/>
              </a:rPr>
              <a:t>lation</a:t>
            </a:r>
            <a:endParaRPr lang="en-US" sz="2133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724003" y="5192570"/>
                <a:ext cx="339004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𝜄</m:t>
                      </m:r>
                    </m:oMath>
                  </m:oMathPara>
                </a14:m>
                <a:endParaRPr lang="en-US" sz="24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003" y="5192570"/>
                <a:ext cx="33900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4377632" y="2060829"/>
            <a:ext cx="319318" cy="379656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+mj-lt"/>
              </a:rPr>
              <a:t>A</a:t>
            </a:r>
            <a:endParaRPr lang="en-US" sz="2400" dirty="0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22439" y="2076373"/>
            <a:ext cx="285656" cy="379656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+mj-lt"/>
              </a:rPr>
              <a:t>L</a:t>
            </a:r>
            <a:endParaRPr lang="en-US" sz="2400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17620" y="2641597"/>
            <a:ext cx="651589" cy="379656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+mj-lt"/>
              </a:rPr>
              <a:t>Debt</a:t>
            </a:r>
            <a:endParaRPr lang="en-US" sz="2400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26838" y="3080691"/>
            <a:ext cx="934871" cy="66697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+mj-lt"/>
              </a:rPr>
              <a:t>Outside</a:t>
            </a:r>
          </a:p>
          <a:p>
            <a:r>
              <a:rPr lang="en-US" sz="1867" dirty="0">
                <a:latin typeface="+mj-lt"/>
              </a:rPr>
              <a:t>equity</a:t>
            </a:r>
            <a:endParaRPr lang="en-US" sz="2400" dirty="0">
              <a:latin typeface="+mj-lt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6580605" y="3100091"/>
            <a:ext cx="0" cy="663441"/>
          </a:xfrm>
          <a:prstGeom prst="line">
            <a:avLst/>
          </a:prstGeom>
          <a:ln w="28575">
            <a:solidFill>
              <a:srgbClr val="667E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8957951" y="3087800"/>
            <a:ext cx="91251" cy="295169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866406" y="1705669"/>
            <a:ext cx="1194551" cy="501441"/>
          </a:xfrm>
          <a:prstGeom prst="line">
            <a:avLst/>
          </a:prstGeom>
          <a:ln w="57150">
            <a:solidFill>
              <a:srgbClr val="667E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D70AB64-4B5C-4730-B7B8-B4E962617275}"/>
              </a:ext>
            </a:extLst>
          </p:cNvPr>
          <p:cNvCxnSpPr>
            <a:cxnSpLocks/>
          </p:cNvCxnSpPr>
          <p:nvPr/>
        </p:nvCxnSpPr>
        <p:spPr>
          <a:xfrm flipV="1">
            <a:off x="6742255" y="3140455"/>
            <a:ext cx="847988" cy="596296"/>
          </a:xfrm>
          <a:prstGeom prst="line">
            <a:avLst/>
          </a:prstGeom>
          <a:ln w="57150">
            <a:solidFill>
              <a:srgbClr val="667E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Freeform 29">
            <a:extLst>
              <a:ext uri="{FF2B5EF4-FFF2-40B4-BE49-F238E27FC236}">
                <a16:creationId xmlns:a16="http://schemas.microsoft.com/office/drawing/2014/main" id="{633D6827-10E7-4A67-B71B-3D81C9DB1530}"/>
              </a:ext>
            </a:extLst>
          </p:cNvPr>
          <p:cNvSpPr/>
          <p:nvPr/>
        </p:nvSpPr>
        <p:spPr>
          <a:xfrm rot="10641435" flipV="1">
            <a:off x="5886694" y="7179016"/>
            <a:ext cx="589689" cy="529485"/>
          </a:xfrm>
          <a:custGeom>
            <a:avLst/>
            <a:gdLst>
              <a:gd name="connsiteX0" fmla="*/ 1763 w 391001"/>
              <a:gd name="connsiteY0" fmla="*/ 58308 h 384162"/>
              <a:gd name="connsiteX1" fmla="*/ 51190 w 391001"/>
              <a:gd name="connsiteY1" fmla="*/ 323979 h 384162"/>
              <a:gd name="connsiteX2" fmla="*/ 341574 w 391001"/>
              <a:gd name="connsiteY2" fmla="*/ 361049 h 384162"/>
              <a:gd name="connsiteX3" fmla="*/ 353930 w 391001"/>
              <a:gd name="connsiteY3" fmla="*/ 33595 h 384162"/>
              <a:gd name="connsiteX4" fmla="*/ 391001 w 391001"/>
              <a:gd name="connsiteY4" fmla="*/ 27417 h 384162"/>
              <a:gd name="connsiteX0" fmla="*/ 1763 w 365498"/>
              <a:gd name="connsiteY0" fmla="*/ 24713 h 350567"/>
              <a:gd name="connsiteX1" fmla="*/ 51190 w 365498"/>
              <a:gd name="connsiteY1" fmla="*/ 290384 h 350567"/>
              <a:gd name="connsiteX2" fmla="*/ 341574 w 365498"/>
              <a:gd name="connsiteY2" fmla="*/ 327454 h 350567"/>
              <a:gd name="connsiteX3" fmla="*/ 353930 w 365498"/>
              <a:gd name="connsiteY3" fmla="*/ 0 h 350567"/>
              <a:gd name="connsiteX0" fmla="*/ 123 w 357962"/>
              <a:gd name="connsiteY0" fmla="*/ 24713 h 352746"/>
              <a:gd name="connsiteX1" fmla="*/ 129869 w 357962"/>
              <a:gd name="connsiteY1" fmla="*/ 296562 h 352746"/>
              <a:gd name="connsiteX2" fmla="*/ 339934 w 357962"/>
              <a:gd name="connsiteY2" fmla="*/ 327454 h 352746"/>
              <a:gd name="connsiteX3" fmla="*/ 352290 w 357962"/>
              <a:gd name="connsiteY3" fmla="*/ 0 h 352746"/>
              <a:gd name="connsiteX0" fmla="*/ 24952 w 240689"/>
              <a:gd name="connsiteY0" fmla="*/ 0 h 360240"/>
              <a:gd name="connsiteX1" fmla="*/ 12596 w 240689"/>
              <a:gd name="connsiteY1" fmla="*/ 302740 h 360240"/>
              <a:gd name="connsiteX2" fmla="*/ 222661 w 240689"/>
              <a:gd name="connsiteY2" fmla="*/ 333632 h 360240"/>
              <a:gd name="connsiteX3" fmla="*/ 235017 w 240689"/>
              <a:gd name="connsiteY3" fmla="*/ 6178 h 360240"/>
              <a:gd name="connsiteX0" fmla="*/ 23163 w 233228"/>
              <a:gd name="connsiteY0" fmla="*/ 0 h 355826"/>
              <a:gd name="connsiteX1" fmla="*/ 10807 w 233228"/>
              <a:gd name="connsiteY1" fmla="*/ 302740 h 355826"/>
              <a:gd name="connsiteX2" fmla="*/ 196158 w 233228"/>
              <a:gd name="connsiteY2" fmla="*/ 327454 h 355826"/>
              <a:gd name="connsiteX3" fmla="*/ 233228 w 233228"/>
              <a:gd name="connsiteY3" fmla="*/ 6178 h 355826"/>
              <a:gd name="connsiteX0" fmla="*/ 23163 w 212384"/>
              <a:gd name="connsiteY0" fmla="*/ 74141 h 435791"/>
              <a:gd name="connsiteX1" fmla="*/ 10807 w 212384"/>
              <a:gd name="connsiteY1" fmla="*/ 376881 h 435791"/>
              <a:gd name="connsiteX2" fmla="*/ 196158 w 212384"/>
              <a:gd name="connsiteY2" fmla="*/ 401595 h 435791"/>
              <a:gd name="connsiteX3" fmla="*/ 208515 w 212384"/>
              <a:gd name="connsiteY3" fmla="*/ 0 h 435791"/>
              <a:gd name="connsiteX0" fmla="*/ 3337 w 190320"/>
              <a:gd name="connsiteY0" fmla="*/ 74141 h 454191"/>
              <a:gd name="connsiteX1" fmla="*/ 21873 w 190320"/>
              <a:gd name="connsiteY1" fmla="*/ 413951 h 454191"/>
              <a:gd name="connsiteX2" fmla="*/ 176332 w 190320"/>
              <a:gd name="connsiteY2" fmla="*/ 401595 h 454191"/>
              <a:gd name="connsiteX3" fmla="*/ 188689 w 190320"/>
              <a:gd name="connsiteY3" fmla="*/ 0 h 454191"/>
              <a:gd name="connsiteX0" fmla="*/ 7143 w 253370"/>
              <a:gd name="connsiteY0" fmla="*/ 74141 h 457586"/>
              <a:gd name="connsiteX1" fmla="*/ 25679 w 253370"/>
              <a:gd name="connsiteY1" fmla="*/ 413951 h 457586"/>
              <a:gd name="connsiteX2" fmla="*/ 248100 w 253370"/>
              <a:gd name="connsiteY2" fmla="*/ 407773 h 457586"/>
              <a:gd name="connsiteX3" fmla="*/ 192495 w 253370"/>
              <a:gd name="connsiteY3" fmla="*/ 0 h 457586"/>
              <a:gd name="connsiteX0" fmla="*/ 7143 w 272814"/>
              <a:gd name="connsiteY0" fmla="*/ 160638 h 549648"/>
              <a:gd name="connsiteX1" fmla="*/ 25679 w 272814"/>
              <a:gd name="connsiteY1" fmla="*/ 500448 h 549648"/>
              <a:gd name="connsiteX2" fmla="*/ 248100 w 272814"/>
              <a:gd name="connsiteY2" fmla="*/ 494270 h 549648"/>
              <a:gd name="connsiteX3" fmla="*/ 272814 w 272814"/>
              <a:gd name="connsiteY3" fmla="*/ 0 h 549648"/>
              <a:gd name="connsiteX0" fmla="*/ 805 w 296713"/>
              <a:gd name="connsiteY0" fmla="*/ 177430 h 548665"/>
              <a:gd name="connsiteX1" fmla="*/ 49578 w 296713"/>
              <a:gd name="connsiteY1" fmla="*/ 500448 h 548665"/>
              <a:gd name="connsiteX2" fmla="*/ 271999 w 296713"/>
              <a:gd name="connsiteY2" fmla="*/ 494270 h 548665"/>
              <a:gd name="connsiteX3" fmla="*/ 296713 w 296713"/>
              <a:gd name="connsiteY3" fmla="*/ 0 h 548665"/>
              <a:gd name="connsiteX0" fmla="*/ 805 w 344230"/>
              <a:gd name="connsiteY0" fmla="*/ 177430 h 548665"/>
              <a:gd name="connsiteX1" fmla="*/ 49578 w 344230"/>
              <a:gd name="connsiteY1" fmla="*/ 500448 h 548665"/>
              <a:gd name="connsiteX2" fmla="*/ 271999 w 344230"/>
              <a:gd name="connsiteY2" fmla="*/ 494270 h 548665"/>
              <a:gd name="connsiteX3" fmla="*/ 344230 w 344230"/>
              <a:gd name="connsiteY3" fmla="*/ 0 h 548665"/>
              <a:gd name="connsiteX0" fmla="*/ 350 w 343775"/>
              <a:gd name="connsiteY0" fmla="*/ 177430 h 548666"/>
              <a:gd name="connsiteX1" fmla="*/ 66402 w 343775"/>
              <a:gd name="connsiteY1" fmla="*/ 500449 h 548666"/>
              <a:gd name="connsiteX2" fmla="*/ 271544 w 343775"/>
              <a:gd name="connsiteY2" fmla="*/ 494270 h 548666"/>
              <a:gd name="connsiteX3" fmla="*/ 343775 w 343775"/>
              <a:gd name="connsiteY3" fmla="*/ 0 h 548666"/>
              <a:gd name="connsiteX0" fmla="*/ 350 w 309217"/>
              <a:gd name="connsiteY0" fmla="*/ 169032 h 539712"/>
              <a:gd name="connsiteX1" fmla="*/ 66402 w 309217"/>
              <a:gd name="connsiteY1" fmla="*/ 492051 h 539712"/>
              <a:gd name="connsiteX2" fmla="*/ 271544 w 309217"/>
              <a:gd name="connsiteY2" fmla="*/ 485872 h 539712"/>
              <a:gd name="connsiteX3" fmla="*/ 309217 w 309217"/>
              <a:gd name="connsiteY3" fmla="*/ 0 h 53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17" h="539712">
                <a:moveTo>
                  <a:pt x="350" y="169032"/>
                </a:moveTo>
                <a:cubicBezTo>
                  <a:pt x="-3254" y="276639"/>
                  <a:pt x="21203" y="439244"/>
                  <a:pt x="66402" y="492051"/>
                </a:cubicBezTo>
                <a:cubicBezTo>
                  <a:pt x="111601" y="544858"/>
                  <a:pt x="231075" y="567881"/>
                  <a:pt x="271544" y="485872"/>
                </a:cubicBezTo>
                <a:cubicBezTo>
                  <a:pt x="312013" y="403863"/>
                  <a:pt x="300979" y="55605"/>
                  <a:pt x="309217" y="0"/>
                </a:cubicBezTo>
              </a:path>
            </a:pathLst>
          </a:custGeom>
          <a:ln w="28575" cap="flat" cmpd="sng" algn="ctr">
            <a:solidFill>
              <a:srgbClr val="667E84"/>
            </a:solidFill>
            <a:prstDash val="dash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16958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</a:t>
            </a:r>
            <a:r>
              <a:rPr lang="en-US" dirty="0" err="1"/>
              <a:t>MacroModels</a:t>
            </a:r>
            <a:r>
              <a:rPr lang="en-US" dirty="0"/>
              <a:t> Step-by-Step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0.    Postulate aggregates, price processes &amp; obtain return processes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>
                    <a:solidFill>
                      <a:srgbClr val="667E84"/>
                    </a:solidFill>
                  </a:rPr>
                  <a:t>For given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667E84"/>
                    </a:solidFill>
                  </a:rPr>
                  <a:t>-ratio and SDF processes </a:t>
                </a:r>
                <a:r>
                  <a:rPr lang="en-US" sz="2533" dirty="0">
                    <a:solidFill>
                      <a:srgbClr val="667E84"/>
                    </a:solidFill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sz="2533" i="1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rgbClr val="667E84"/>
                    </a:solidFill>
                  </a:rPr>
                  <a:t>   </a:t>
                </a:r>
                <a:r>
                  <a:rPr lang="en-US" i="1" dirty="0">
                    <a:solidFill>
                      <a:srgbClr val="667E8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finance block</a:t>
                </a:r>
                <a:endParaRPr lang="en-US" dirty="0">
                  <a:solidFill>
                    <a:srgbClr val="667E84"/>
                  </a:solidFill>
                </a:endParaRP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rgbClr val="667E84"/>
                    </a:solidFill>
                  </a:rPr>
                  <a:t>Real investment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𝜄</m:t>
                    </m:r>
                    <m:r>
                      <a:rPr lang="en-US" i="1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667E84"/>
                    </a:solidFill>
                  </a:rPr>
                  <a:t>  + Goods market clearing  </a:t>
                </a:r>
                <a:r>
                  <a:rPr lang="en-US" sz="2533" i="1" dirty="0">
                    <a:solidFill>
                      <a:srgbClr val="667E84"/>
                    </a:solidFill>
                  </a:rPr>
                  <a:t>(static)</a:t>
                </a:r>
                <a:endParaRPr lang="en-US" i="1" dirty="0">
                  <a:solidFill>
                    <a:srgbClr val="667E84"/>
                  </a:solidFill>
                </a:endParaRPr>
              </a:p>
              <a:p>
                <a:pPr lvl="2"/>
                <a:r>
                  <a:rPr lang="en-US" i="1" dirty="0"/>
                  <a:t>Toolbox 1: </a:t>
                </a:r>
                <a:r>
                  <a:rPr lang="en-US" dirty="0"/>
                  <a:t>Martingale Approach, HJB vs. Stochastic Maximum Principle Approach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Portfolio choice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 + Asset market clearing    or </a:t>
                </a:r>
                <a:br>
                  <a:rPr lang="en-US" dirty="0"/>
                </a:br>
                <a:r>
                  <a:rPr lang="en-US" dirty="0"/>
                  <a:t>Asset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 &amp; risk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en-US" dirty="0"/>
              </a:p>
              <a:p>
                <a:pPr lvl="2"/>
                <a:r>
                  <a:rPr lang="en-US" i="1" dirty="0"/>
                  <a:t>Toolbox 2:</a:t>
                </a:r>
                <a:r>
                  <a:rPr lang="en-US" dirty="0"/>
                  <a:t> “price-taking social planner approach” – Fisher separation theorem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rgbClr val="8C948C"/>
                    </a:solidFill>
                  </a:rPr>
                  <a:t>“Money evaluation equation”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C948C"/>
                        </a:solidFill>
                        <a:latin typeface="Cambria Math" panose="02040503050406030204" pitchFamily="18" charset="0"/>
                      </a:rPr>
                      <m:t>𝜗</m:t>
                    </m:r>
                  </m:oMath>
                </a14:m>
                <a:endParaRPr lang="en-US" dirty="0">
                  <a:solidFill>
                    <a:srgbClr val="8C948C"/>
                  </a:solidFill>
                </a:endParaRPr>
              </a:p>
              <a:p>
                <a:pPr lvl="2"/>
                <a:r>
                  <a:rPr lang="en-US" i="1" dirty="0"/>
                  <a:t>Toolbox 3:</a:t>
                </a:r>
                <a:r>
                  <a:rPr lang="en-US" dirty="0"/>
                  <a:t> Change in numeraire to total wealth (including SDF)</a:t>
                </a:r>
              </a:p>
              <a:p>
                <a:pPr marL="609585" indent="-609585">
                  <a:buFont typeface="+mj-lt"/>
                  <a:buAutoNum type="arabicPeriod"/>
                </a:pPr>
                <a:r>
                  <a:rPr lang="en-US" dirty="0"/>
                  <a:t>Evolution of state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(and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) 	        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forward equation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Value functions				       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backward equation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Value </a:t>
                </a:r>
                <a:r>
                  <a:rPr lang="en-US" dirty="0" err="1"/>
                  <a:t>fcn</a:t>
                </a:r>
                <a:r>
                  <a:rPr lang="en-US" dirty="0"/>
                  <a:t>. as </a:t>
                </a:r>
                <a:r>
                  <a:rPr lang="en-US" dirty="0" err="1"/>
                  <a:t>fcn</a:t>
                </a:r>
                <a:r>
                  <a:rPr lang="en-US" dirty="0"/>
                  <a:t>. of individual investment opportunities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  <a:p>
                <a:pPr lvl="2"/>
                <a:r>
                  <a:rPr lang="en-US" i="1" dirty="0"/>
                  <a:t>Special cases: log-utility, constant investment opportunities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Separating value </a:t>
                </a:r>
                <a:r>
                  <a:rPr lang="en-US" dirty="0" err="1"/>
                  <a:t>fcn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acc>
                              <m:accPr>
                                <m:chr m:val="̃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𝓊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solidFill>
                                          <a:srgbClr val="8C948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8C948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acc>
                              </m:sup>
                            </m:sSup>
                            <m: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Derive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-ratio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𝜍</m:t>
                    </m:r>
                  </m:oMath>
                </a14:m>
                <a:r>
                  <a:rPr lang="en-US" dirty="0"/>
                  <a:t> price of risk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Numerical model solution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Transform BSDE for separated value </a:t>
                </a:r>
                <a:r>
                  <a:rPr lang="en-US" dirty="0" err="1"/>
                  <a:t>fcn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/>
                  <a:t> into PDE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Solve PDE via value function iteration</a:t>
                </a:r>
              </a:p>
              <a:p>
                <a:pPr marL="609585" indent="-609585">
                  <a:buFont typeface="+mj-lt"/>
                  <a:buAutoNum type="arabicPeriod"/>
                </a:pPr>
                <a:r>
                  <a:rPr lang="en-US" dirty="0"/>
                  <a:t>KFE: Stationary distribution, Fan charts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  <a:blipFill>
                <a:blip r:embed="rId2"/>
                <a:stretch>
                  <a:fillRect l="-1273" t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31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0F7A41-001D-4E5A-B5CF-65F9CEFBE4E1}"/>
              </a:ext>
            </a:extLst>
          </p:cNvPr>
          <p:cNvCxnSpPr>
            <a:cxnSpLocks/>
          </p:cNvCxnSpPr>
          <p:nvPr/>
        </p:nvCxnSpPr>
        <p:spPr>
          <a:xfrm flipV="1">
            <a:off x="919716" y="6326372"/>
            <a:ext cx="7612912" cy="66453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1FF6FA-C984-4D16-AA63-565E261CE967}"/>
              </a:ext>
            </a:extLst>
          </p:cNvPr>
          <p:cNvSpPr txBox="1"/>
          <p:nvPr/>
        </p:nvSpPr>
        <p:spPr>
          <a:xfrm rot="21284321">
            <a:off x="3820491" y="6189336"/>
            <a:ext cx="1412566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Log-utility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8362F6-29F3-4E7C-AAC5-400008F72ABF}"/>
              </a:ext>
            </a:extLst>
          </p:cNvPr>
          <p:cNvCxnSpPr>
            <a:cxnSpLocks/>
          </p:cNvCxnSpPr>
          <p:nvPr/>
        </p:nvCxnSpPr>
        <p:spPr>
          <a:xfrm>
            <a:off x="5415516" y="2991294"/>
            <a:ext cx="584436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95FE96-3D73-450B-BCDB-5A23F3601B79}"/>
              </a:ext>
            </a:extLst>
          </p:cNvPr>
          <p:cNvCxnSpPr>
            <a:cxnSpLocks/>
          </p:cNvCxnSpPr>
          <p:nvPr/>
        </p:nvCxnSpPr>
        <p:spPr>
          <a:xfrm>
            <a:off x="1724246" y="3606211"/>
            <a:ext cx="501679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7E6915-5B9F-4F67-9E10-C622C3D90DF3}"/>
              </a:ext>
            </a:extLst>
          </p:cNvPr>
          <p:cNvCxnSpPr>
            <a:cxnSpLocks/>
          </p:cNvCxnSpPr>
          <p:nvPr/>
        </p:nvCxnSpPr>
        <p:spPr>
          <a:xfrm>
            <a:off x="1446027" y="3965946"/>
            <a:ext cx="941513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066730-7DC4-4C23-825C-091D01791443}"/>
              </a:ext>
            </a:extLst>
          </p:cNvPr>
          <p:cNvCxnSpPr>
            <a:cxnSpLocks/>
          </p:cNvCxnSpPr>
          <p:nvPr/>
        </p:nvCxnSpPr>
        <p:spPr>
          <a:xfrm>
            <a:off x="1369827" y="4708453"/>
            <a:ext cx="760936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07C456-7D5F-47DB-9D0F-6F7A8B6698C7}"/>
              </a:ext>
            </a:extLst>
          </p:cNvPr>
          <p:cNvCxnSpPr>
            <a:cxnSpLocks/>
          </p:cNvCxnSpPr>
          <p:nvPr/>
        </p:nvCxnSpPr>
        <p:spPr>
          <a:xfrm flipV="1">
            <a:off x="1098698" y="7928675"/>
            <a:ext cx="7612912" cy="66453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505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1a. Individual Agent Choice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𝜄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49" t="-10526" b="-21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3172" y="1530773"/>
                <a:ext cx="11556578" cy="701717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Choice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𝜄</m:t>
                    </m:r>
                  </m:oMath>
                </a14:m>
                <a:r>
                  <a:rPr lang="en-US" dirty="0"/>
                  <a:t> is static problem (and separable) 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𝜄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lim>
                        </m:limLow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𝜄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</m:e>
                    </m:func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667E8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solidFill>
                                            <a:srgbClr val="667E8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667E8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𝜄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𝜄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FOC: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′(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Tobin’s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	</a:t>
                </a:r>
              </a:p>
              <a:p>
                <a:pPr lvl="1"/>
                <a:r>
                  <a:rPr lang="en-US" dirty="0"/>
                  <a:t>All agents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𝜄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Special functional form: 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den>
                        </m:f>
                      </m:e>
                    </m:box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𝜄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𝜄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rgbClr val="667E84"/>
                    </a:solidFill>
                  </a:rPr>
                  <a:t>Goods market clearing: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smtClean="0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𝜄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172" y="1530773"/>
                <a:ext cx="11556578" cy="7017174"/>
              </a:xfrm>
              <a:blipFill>
                <a:blip r:embed="rId4"/>
                <a:stretch>
                  <a:fillRect l="-1424" t="-2085" b="-2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32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3608C0-5AA8-4968-940A-C16C1EE3A024}"/>
                  </a:ext>
                </a:extLst>
              </p:cNvPr>
              <p:cNvSpPr txBox="1"/>
              <p:nvPr/>
            </p:nvSpPr>
            <p:spPr>
              <a:xfrm>
                <a:off x="11189925" y="4723567"/>
                <a:ext cx="3152658" cy="7118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8C948C"/>
                    </a:solidFill>
                    <a:latin typeface="+mj-lt"/>
                  </a:rPr>
                  <a:t>For aggregate capital return, </a:t>
                </a:r>
              </a:p>
              <a:p>
                <a:r>
                  <a:rPr lang="en-US" sz="2000" dirty="0">
                    <a:solidFill>
                      <a:srgbClr val="8C948C"/>
                    </a:solidFill>
                    <a:latin typeface="+mj-lt"/>
                  </a:rPr>
                  <a:t>Replace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8C948C"/>
                    </a:solidFill>
                    <a:latin typeface="+mj-lt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8C948C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8C948C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3608C0-5AA8-4968-940A-C16C1EE3A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9925" y="4723567"/>
                <a:ext cx="3152658" cy="711862"/>
              </a:xfrm>
              <a:prstGeom prst="rect">
                <a:avLst/>
              </a:prstGeom>
              <a:blipFill>
                <a:blip r:embed="rId5"/>
                <a:stretch>
                  <a:fillRect l="-2128" t="-5128" r="-967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CBE3BE-39F1-B624-9914-05FDA14ABF3C}"/>
              </a:ext>
            </a:extLst>
          </p:cNvPr>
          <p:cNvSpPr txBox="1"/>
          <p:nvPr/>
        </p:nvSpPr>
        <p:spPr>
          <a:xfrm>
            <a:off x="3834807" y="4308069"/>
            <a:ext cx="1410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Dividend yield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D6E8C2-5932-3827-8C65-D09FA60897CB}"/>
                  </a:ext>
                </a:extLst>
              </p:cNvPr>
              <p:cNvSpPr txBox="1"/>
              <p:nvPr/>
            </p:nvSpPr>
            <p:spPr>
              <a:xfrm>
                <a:off x="5245393" y="4421483"/>
                <a:ext cx="47456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+mj-lt"/>
                  </a:rPr>
                  <a:t>Capital gains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+mj-lt"/>
                  </a:rPr>
                  <a:t> rate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D6E8C2-5932-3827-8C65-D09FA6089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5393" y="4421483"/>
                <a:ext cx="4745667" cy="461665"/>
              </a:xfrm>
              <a:prstGeom prst="rect">
                <a:avLst/>
              </a:prstGeom>
              <a:blipFill>
                <a:blip r:embed="rId6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>
            <a:extLst>
              <a:ext uri="{FF2B5EF4-FFF2-40B4-BE49-F238E27FC236}">
                <a16:creationId xmlns:a16="http://schemas.microsoft.com/office/drawing/2014/main" id="{990ADFEB-3EFD-EBAE-A5AD-305B9B9F290F}"/>
              </a:ext>
            </a:extLst>
          </p:cNvPr>
          <p:cNvSpPr/>
          <p:nvPr/>
        </p:nvSpPr>
        <p:spPr>
          <a:xfrm rot="5400000">
            <a:off x="7346062" y="2212424"/>
            <a:ext cx="290624" cy="412750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5CB284B6-9E61-F30C-B419-71A25221035B}"/>
              </a:ext>
            </a:extLst>
          </p:cNvPr>
          <p:cNvSpPr/>
          <p:nvPr/>
        </p:nvSpPr>
        <p:spPr>
          <a:xfrm rot="5400000">
            <a:off x="4354631" y="3709085"/>
            <a:ext cx="290625" cy="123571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2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1a. Method 3: Martingale Approach – </a:t>
            </a:r>
            <a:r>
              <a:rPr lang="en-US" dirty="0" err="1"/>
              <a:t>Cts</a:t>
            </a:r>
            <a:r>
              <a:rPr lang="en-US" dirty="0"/>
              <a:t>.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3172" y="1389272"/>
                <a:ext cx="11465548" cy="7754728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𝜄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𝜽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  <a:p>
                <a:pPr marL="609585" lvl="1" indent="0">
                  <a:buNone/>
                </a:pP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dirty="0"/>
                  <a:t> + labor income/endow/taxes</a:t>
                </a:r>
              </a:p>
              <a:p>
                <a:pPr marL="609585" lvl="1" indent="0">
                  <a:buNone/>
                </a:pPr>
                <a:r>
                  <a:rPr lang="en-US" b="0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given</a:t>
                </a:r>
              </a:p>
              <a:p>
                <a:r>
                  <a:rPr lang="en-US" dirty="0"/>
                  <a:t>Portfolio Choice: Martingale Approach</a:t>
                </a:r>
              </a:p>
              <a:p>
                <a:pPr lvl="1"/>
                <a:r>
                  <a:rPr lang="en-US" dirty="0"/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</m:oMath>
                </a14:m>
                <a:r>
                  <a:rPr lang="en-US" dirty="0"/>
                  <a:t> be the value of a “self-financing trading strategy”(reinvest dividends)</a:t>
                </a: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Theorem: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</m:oMath>
                </a14:m>
                <a:r>
                  <a:rPr lang="en-US" dirty="0"/>
                  <a:t> follows a Martingale, i.e. drift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Let 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</a:p>
              <a:p>
                <a:pPr lvl="1"/>
                <a:r>
                  <a:rPr lang="en-US" dirty="0"/>
                  <a:t>Recall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𝜍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By Ito product rule</a:t>
                </a:r>
              </a:p>
              <a:p>
                <a:pPr marL="609585" lvl="1" indent="0">
                  <a:lnSpc>
                    <a:spcPct val="110000"/>
                  </a:lnSpc>
                  <a:buNone/>
                </a:pPr>
                <a:r>
                  <a:rPr lang="en-US" dirty="0"/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p>
                            </m:sSubSup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groupChr>
                              <m:groupChrPr>
                                <m:chr m:val="⏟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𝜍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p>
                                </m:sSubSup>
                              </m:e>
                            </m:groupCh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  <m:lim>
                        <m:r>
                          <a:rPr lang="en-US" i="1">
                            <a:latin typeface="Cambria Math" panose="02040503050406030204" pitchFamily="18" charset="0"/>
                          </a:rPr>
                          <m:t>=0      </m:t>
                        </m:r>
                      </m:lim>
                    </m:limLow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volatility terms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Expected return: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44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4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𝜍</m:t>
                            </m:r>
                          </m:e>
                          <m:sub>
                            <m:r>
                              <a:rPr lang="en-US" sz="4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4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For risk-free asset, i.e.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:		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Excess expected return to risky asset B: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𝜍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172" y="1389272"/>
                <a:ext cx="11465548" cy="7754728"/>
              </a:xfrm>
              <a:blipFill>
                <a:blip r:embed="rId2"/>
                <a:stretch>
                  <a:fillRect l="-1170" b="-1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476541" y="7660448"/>
            <a:ext cx="3101031" cy="642181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64455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1a. Optimal Portfolio Choice  - </a:t>
            </a:r>
            <a:r>
              <a:rPr lang="en-US" i="1" dirty="0"/>
              <a:t>back to our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4457" y="1576753"/>
                <a:ext cx="12143985" cy="753128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Using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𝜍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</m:oMath>
                </a14:m>
                <a:r>
                  <a:rPr lang="en-US" dirty="0"/>
                  <a:t> for capital return </a:t>
                </a:r>
                <a:r>
                  <a:rPr lang="en-US" sz="2400" dirty="0"/>
                  <a:t>(instead of generic asset A)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ut equity issuance </a:t>
                </a:r>
                <a:endParaRPr lang="en-US" sz="4267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4267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𝜄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𝜄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r>
                  <a:rPr lang="en-US" dirty="0"/>
                  <a:t>Recall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portfolio share in risk-free bond (if negative = debt/short position)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(1−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portfolio share in (physical) capital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Asset markets clearing:</a:t>
                </a:r>
              </a:p>
              <a:p>
                <a:pPr lvl="1"/>
                <a:r>
                  <a:rPr lang="en-US" dirty="0"/>
                  <a:t>Capital market 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1−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num>
                              <m:den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p>
                                </m:sSubSup>
                              </m:den>
                            </m:f>
                          </m:e>
                        </m:groupChr>
                      </m:e>
                      <m:lim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lim>
                    </m:limLow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Debt/bond market (by Walras Law)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457" y="1576753"/>
                <a:ext cx="12143985" cy="7531288"/>
              </a:xfrm>
              <a:blipFill>
                <a:blip r:embed="rId2"/>
                <a:stretch>
                  <a:fillRect l="-1506" t="-1700" r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1F7A0-E4C5-B044-A050-C7A03642C8A4}"/>
              </a:ext>
            </a:extLst>
          </p:cNvPr>
          <p:cNvSpPr txBox="1"/>
          <p:nvPr/>
        </p:nvSpPr>
        <p:spPr>
          <a:xfrm>
            <a:off x="1566530" y="3741003"/>
            <a:ext cx="1410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Dividend yield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FFB188-0EB4-7C7C-D5C7-B389ADF713C5}"/>
                  </a:ext>
                </a:extLst>
              </p:cNvPr>
              <p:cNvSpPr txBox="1"/>
              <p:nvPr/>
            </p:nvSpPr>
            <p:spPr>
              <a:xfrm>
                <a:off x="2977116" y="3854417"/>
                <a:ext cx="47456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+mj-lt"/>
                  </a:rPr>
                  <a:t>Capital gains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+mj-lt"/>
                  </a:rPr>
                  <a:t> rate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FFB188-0EB4-7C7C-D5C7-B389ADF71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116" y="3854417"/>
                <a:ext cx="4745667" cy="461665"/>
              </a:xfrm>
              <a:prstGeom prst="rect">
                <a:avLst/>
              </a:prstGeom>
              <a:blipFill>
                <a:blip r:embed="rId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F9A0E132-5967-ABA8-7A24-385369F2A687}"/>
              </a:ext>
            </a:extLst>
          </p:cNvPr>
          <p:cNvSpPr/>
          <p:nvPr/>
        </p:nvSpPr>
        <p:spPr>
          <a:xfrm rot="5400000">
            <a:off x="5077785" y="1645358"/>
            <a:ext cx="290624" cy="412750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E7AD32FE-4F06-5EA7-F9E0-B4CC3472CB43}"/>
              </a:ext>
            </a:extLst>
          </p:cNvPr>
          <p:cNvSpPr/>
          <p:nvPr/>
        </p:nvSpPr>
        <p:spPr>
          <a:xfrm rot="5400000">
            <a:off x="2086354" y="3142019"/>
            <a:ext cx="290625" cy="123571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5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</a:t>
            </a:r>
            <a:r>
              <a:rPr lang="en-US" dirty="0" err="1"/>
              <a:t>MacroModels</a:t>
            </a:r>
            <a:r>
              <a:rPr lang="en-US" dirty="0"/>
              <a:t> Step-by-Step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0.    Postulate aggregates, price processes &amp; obtain return processes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For given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-ratio and SDF processes </a:t>
                </a:r>
                <a:r>
                  <a:rPr lang="en-US" sz="2533" dirty="0">
                    <a:solidFill>
                      <a:schemeClr val="tx1"/>
                    </a:solidFill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sz="25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finance block</a:t>
                </a:r>
                <a:endParaRPr lang="en-US" dirty="0">
                  <a:solidFill>
                    <a:schemeClr val="accent3"/>
                  </a:solidFill>
                </a:endParaRP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chemeClr val="tx1"/>
                    </a:solidFill>
                  </a:rPr>
                  <a:t>Real investment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𝜄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+ Goods market clearing  </a:t>
                </a:r>
                <a:r>
                  <a:rPr lang="en-US" sz="2533" i="1" dirty="0">
                    <a:solidFill>
                      <a:schemeClr val="tx1"/>
                    </a:solidFill>
                  </a:rPr>
                  <a:t>(static)</a:t>
                </a:r>
                <a:endParaRPr lang="en-US" i="1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i="1" dirty="0"/>
                  <a:t>Toolbox 1: </a:t>
                </a:r>
                <a:r>
                  <a:rPr lang="en-US" dirty="0"/>
                  <a:t>Martingale Approach, HJB vs. Stochastic Maximum Principle Approach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chemeClr val="tx1"/>
                    </a:solidFill>
                  </a:rPr>
                  <a:t>Portfolio choice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+ Asset market clearing    or </a:t>
                </a:r>
                <a:br>
                  <a:rPr lang="en-US" dirty="0"/>
                </a:br>
                <a:r>
                  <a:rPr lang="en-US" dirty="0"/>
                  <a:t>Asset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 &amp; risk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en-US" dirty="0"/>
              </a:p>
              <a:p>
                <a:pPr lvl="2"/>
                <a:r>
                  <a:rPr lang="en-US" i="1" dirty="0"/>
                  <a:t>Toolbox 2:</a:t>
                </a:r>
                <a:r>
                  <a:rPr lang="en-US" dirty="0"/>
                  <a:t> “price-taking social planner approach” – Fisher separation theorem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“Money evaluation equation”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𝜗</m:t>
                    </m:r>
                  </m:oMath>
                </a14:m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lvl="2"/>
                <a:r>
                  <a:rPr lang="en-US" i="1" dirty="0"/>
                  <a:t>Toolbox 3:</a:t>
                </a:r>
                <a:r>
                  <a:rPr lang="en-US" dirty="0"/>
                  <a:t> Change in numeraire to total wealth (including SDF)</a:t>
                </a:r>
              </a:p>
              <a:p>
                <a:pPr marL="609585" indent="-609585">
                  <a:buFont typeface="+mj-lt"/>
                  <a:buAutoNum type="arabicPeriod"/>
                </a:pPr>
                <a:r>
                  <a:rPr lang="en-US" dirty="0">
                    <a:solidFill>
                      <a:srgbClr val="667E84"/>
                    </a:solidFill>
                  </a:rPr>
                  <a:t>Evolution of state variable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rgbClr val="667E84"/>
                    </a:solidFill>
                  </a:rPr>
                  <a:t> (and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rgbClr val="667E84"/>
                    </a:solidFill>
                  </a:rPr>
                  <a:t>) </a:t>
                </a:r>
                <a:r>
                  <a:rPr lang="en-US" dirty="0"/>
                  <a:t>	        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forward equation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Value functions				       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backward equation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Value </a:t>
                </a:r>
                <a:r>
                  <a:rPr lang="en-US" dirty="0" err="1"/>
                  <a:t>fcn</a:t>
                </a:r>
                <a:r>
                  <a:rPr lang="en-US" dirty="0"/>
                  <a:t>. as </a:t>
                </a:r>
                <a:r>
                  <a:rPr lang="en-US" dirty="0" err="1"/>
                  <a:t>fcn</a:t>
                </a:r>
                <a:r>
                  <a:rPr lang="en-US" dirty="0"/>
                  <a:t>. of individual investment opportunities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  <a:p>
                <a:pPr lvl="2"/>
                <a:r>
                  <a:rPr lang="en-US" i="1" dirty="0"/>
                  <a:t>Special cases: log-utility, constant investment opportunities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Separating value </a:t>
                </a:r>
                <a:r>
                  <a:rPr lang="en-US" dirty="0" err="1"/>
                  <a:t>fcn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acc>
                              <m:accPr>
                                <m:chr m:val="̃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𝓊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solidFill>
                                          <a:srgbClr val="8C948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8C948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acc>
                              </m:sup>
                            </m:sSup>
                            <m: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Derive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-ratio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𝜍</m:t>
                    </m:r>
                  </m:oMath>
                </a14:m>
                <a:r>
                  <a:rPr lang="en-US" dirty="0"/>
                  <a:t> price of risk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Numerical model solution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Transform BSDE for separated value </a:t>
                </a:r>
                <a:r>
                  <a:rPr lang="en-US" dirty="0" err="1"/>
                  <a:t>fcn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/>
                  <a:t> into PDE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Solve PDE via value function iteration</a:t>
                </a:r>
              </a:p>
              <a:p>
                <a:pPr marL="609585" indent="-609585">
                  <a:buFont typeface="+mj-lt"/>
                  <a:buAutoNum type="arabicPeriod"/>
                </a:pPr>
                <a:r>
                  <a:rPr lang="en-US" dirty="0"/>
                  <a:t>KFE: Stationary distribution, Fan charts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  <a:blipFill>
                <a:blip r:embed="rId2"/>
                <a:stretch>
                  <a:fillRect l="-1273" t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35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826BC6-2105-48C8-BFCF-6050D10BB150}"/>
              </a:ext>
            </a:extLst>
          </p:cNvPr>
          <p:cNvCxnSpPr>
            <a:cxnSpLocks/>
          </p:cNvCxnSpPr>
          <p:nvPr/>
        </p:nvCxnSpPr>
        <p:spPr>
          <a:xfrm flipV="1">
            <a:off x="919716" y="6326372"/>
            <a:ext cx="7612912" cy="66453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49015FA-8F3E-402A-A41D-1DC2826EA657}"/>
              </a:ext>
            </a:extLst>
          </p:cNvPr>
          <p:cNvSpPr txBox="1"/>
          <p:nvPr/>
        </p:nvSpPr>
        <p:spPr>
          <a:xfrm rot="21284321">
            <a:off x="3820491" y="6189336"/>
            <a:ext cx="1412566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Log-utility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7A18D0-BDE5-4DF0-A2FC-BD8D58B2AB84}"/>
              </a:ext>
            </a:extLst>
          </p:cNvPr>
          <p:cNvCxnSpPr>
            <a:cxnSpLocks/>
          </p:cNvCxnSpPr>
          <p:nvPr/>
        </p:nvCxnSpPr>
        <p:spPr>
          <a:xfrm>
            <a:off x="1724246" y="3606211"/>
            <a:ext cx="501679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A7D3F9-D5EB-4E70-9AF6-6BB2EBA96AEF}"/>
              </a:ext>
            </a:extLst>
          </p:cNvPr>
          <p:cNvCxnSpPr>
            <a:cxnSpLocks/>
          </p:cNvCxnSpPr>
          <p:nvPr/>
        </p:nvCxnSpPr>
        <p:spPr>
          <a:xfrm>
            <a:off x="1369827" y="4708453"/>
            <a:ext cx="760936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496EAE-E1FD-4D26-957A-2436C96EA20B}"/>
              </a:ext>
            </a:extLst>
          </p:cNvPr>
          <p:cNvCxnSpPr>
            <a:cxnSpLocks/>
          </p:cNvCxnSpPr>
          <p:nvPr/>
        </p:nvCxnSpPr>
        <p:spPr>
          <a:xfrm flipV="1">
            <a:off x="1098698" y="7928675"/>
            <a:ext cx="7612912" cy="66453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E5063F-403A-4A4D-9E3E-5EAB709FF557}"/>
              </a:ext>
            </a:extLst>
          </p:cNvPr>
          <p:cNvCxnSpPr>
            <a:cxnSpLocks/>
          </p:cNvCxnSpPr>
          <p:nvPr/>
        </p:nvCxnSpPr>
        <p:spPr>
          <a:xfrm>
            <a:off x="5415516" y="2991294"/>
            <a:ext cx="584436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3">
            <a:extLst>
              <a:ext uri="{FF2B5EF4-FFF2-40B4-BE49-F238E27FC236}">
                <a16:creationId xmlns:a16="http://schemas.microsoft.com/office/drawing/2014/main" id="{BF242D56-8927-4A3C-9897-C16380487E89}"/>
              </a:ext>
            </a:extLst>
          </p:cNvPr>
          <p:cNvCxnSpPr>
            <a:cxnSpLocks/>
          </p:cNvCxnSpPr>
          <p:nvPr/>
        </p:nvCxnSpPr>
        <p:spPr>
          <a:xfrm>
            <a:off x="1446027" y="3965946"/>
            <a:ext cx="941513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885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GE: Markov States and Equilibria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3172" y="1499559"/>
                <a:ext cx="11944136" cy="764444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Equilibrium is a </a:t>
                </a:r>
                <a:r>
                  <a:rPr lang="en-US" dirty="0">
                    <a:solidFill>
                      <a:srgbClr val="C00000"/>
                    </a:solidFill>
                  </a:rPr>
                  <a:t>map</a:t>
                </a:r>
              </a:p>
              <a:p>
                <a:pPr marL="91015" indent="0">
                  <a:buNone/>
                </a:pPr>
                <a:r>
                  <a:rPr lang="en-US" dirty="0"/>
                  <a:t>     Histories of shocks		         prices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sz="3200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3200" i="1">
                        <a:latin typeface="Cambria Math"/>
                      </a:rPr>
                      <m:t>,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𝜍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3200" i="1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i="1" baseline="-25000" dirty="0"/>
              </a:p>
              <a:p>
                <a:pPr marL="91015" indent="0">
                  <a:buNone/>
                </a:pPr>
                <a:r>
                  <a:rPr lang="en-US" sz="2667" dirty="0"/>
                  <a:t>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6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67" b="1" i="1"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2667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∈[0,</m:t>
                        </m:r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d>
                  </m:oMath>
                </a14:m>
                <a:r>
                  <a:rPr lang="en-US" sz="2667" dirty="0"/>
                  <a:t>		 	    		</a:t>
                </a:r>
                <a:endParaRPr lang="en-US" sz="2267" dirty="0"/>
              </a:p>
              <a:p>
                <a:pPr marL="91015" indent="0">
                  <a:buNone/>
                </a:pPr>
                <a:endParaRPr lang="en-US" dirty="0"/>
              </a:p>
              <a:p>
                <a:pPr marL="91015" indent="0">
                  <a:buNone/>
                </a:pPr>
                <a:r>
                  <a:rPr lang="en-US" dirty="0"/>
                  <a:t>			net worth distribution</a:t>
                </a:r>
              </a:p>
              <a:p>
                <a:pPr marL="91015" indent="0">
                  <a:buNone/>
                </a:pPr>
                <a:r>
                  <a:rPr lang="en-US" dirty="0"/>
                  <a:t>	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/>
                      </a:rPr>
                      <m:t>∈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0,1</m:t>
                        </m:r>
                      </m:e>
                    </m:d>
                  </m:oMath>
                </a14:m>
                <a:endParaRPr lang="en-US" dirty="0"/>
              </a:p>
              <a:p>
                <a:pPr marL="91015" indent="0">
                  <a:buNone/>
                </a:pPr>
                <a:r>
                  <a:rPr lang="en-US" dirty="0"/>
                  <a:t>			       </a:t>
                </a:r>
                <a:r>
                  <a:rPr lang="en-US" sz="3200" dirty="0">
                    <a:solidFill>
                      <a:srgbClr val="C00000"/>
                    </a:solidFill>
                  </a:rPr>
                  <a:t>net worth share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:r>
                  <a:rPr lang="en-US" sz="3733" dirty="0"/>
                  <a:t>All agents maximize utility</a:t>
                </a:r>
              </a:p>
              <a:p>
                <a:pPr lvl="2"/>
                <a:r>
                  <a:rPr lang="en-US" sz="3200" dirty="0"/>
                  <a:t>Choose: portfolio, consumption, technology</a:t>
                </a:r>
              </a:p>
              <a:p>
                <a:pPr lvl="1"/>
                <a:r>
                  <a:rPr lang="en-US" sz="3733" dirty="0"/>
                  <a:t>All markets clear</a:t>
                </a:r>
              </a:p>
              <a:p>
                <a:pPr lvl="2"/>
                <a:r>
                  <a:rPr lang="en-US" sz="3200" dirty="0"/>
                  <a:t>Consumption, capital, money, outside equity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172" y="1499559"/>
                <a:ext cx="11944136" cy="7644441"/>
              </a:xfrm>
              <a:blipFill>
                <a:blip r:embed="rId2"/>
                <a:stretch>
                  <a:fillRect l="-1378" t="-1994" b="-1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36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900238" y="3224465"/>
            <a:ext cx="1828800" cy="6096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7452076" y="3224465"/>
            <a:ext cx="1660560" cy="6096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999354" y="2451148"/>
            <a:ext cx="2286000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257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Recall: Basics of Ito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3172" y="1586980"/>
                <a:ext cx="12602369" cy="755702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Geometric Ito Process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Ito’s Lemma: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67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3467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𝑑𝑓</m:t>
                      </m:r>
                      <m:d>
                        <m:dPr>
                          <m:ctrlP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4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4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4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3467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4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4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4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</m:sSubSup>
                      <m:sSub>
                        <m:sSubPr>
                          <m:ctrlP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467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3467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467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4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4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4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4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467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467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467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3467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3467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467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3467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467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3467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4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4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4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</m:sSubSup>
                      <m:sSub>
                        <m:sSubPr>
                          <m:ctrlP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467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4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3467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Ito product rule: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/>
              </a:p>
              <a:p>
                <a:r>
                  <a:rPr lang="en-US" dirty="0"/>
                  <a:t>Ito ratio/quotation rule: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</m:sSubSup>
                      <m:r>
                        <a:rPr lang="en-US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p>
                      </m:sSubSup>
                      <m:r>
                        <a:rPr lang="en-US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172" y="1586980"/>
                <a:ext cx="12602369" cy="7557020"/>
              </a:xfrm>
              <a:blipFill>
                <a:blip r:embed="rId2"/>
                <a:stretch>
                  <a:fillRect l="-1306" t="-1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37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2. Law of Motion of Wealth 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49" t="-10526" b="-21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3172" y="1388534"/>
                <a:ext cx="12867399" cy="753128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Method 1:</a:t>
                </a:r>
                <a:r>
                  <a:rPr lang="en-US" dirty="0"/>
                  <a:t> Using Ito’s quotation rule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p>
                                          </m:sSubSup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p>
                                      </m:sSub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p>
                                      </m:sSub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groupChr>
                            </m:e>
                            <m:li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𝜍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p>
                                  </m:sSup>
                                </m:e>
                              </m:d>
                            </m:lim>
                          </m:limLow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𝜄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groupChr>
                        </m:e>
                        <m:li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𝜄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p>
                            </m:e>
                          </m:d>
                        </m:lim>
                      </m:limLow>
                      <m:r>
                        <a:rPr lang="en-US" sz="2400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Ito ratio rule: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266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67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67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667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667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67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667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6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6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sz="2667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</m:sSubSup>
                      <m:r>
                        <a:rPr lang="en-US" sz="2667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𝑌</m:t>
                          </m:r>
                        </m:sup>
                      </m:sSubSup>
                      <m:r>
                        <a:rPr lang="en-US" sz="2667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𝑌</m:t>
                          </m:r>
                        </m:sup>
                      </m:sSubSup>
                      <m:d>
                        <m:d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66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bSup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66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bSup>
                        </m:e>
                      </m:d>
                      <m:r>
                        <a:rPr lang="en-US" sz="2667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2667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66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bSup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66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bSup>
                        </m:e>
                      </m:d>
                      <m:r>
                        <a:rPr lang="en-US" sz="2667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 =</m:t>
                    </m:r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𝜄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p>
                            </m:sSub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𝜍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p>
                            </m:sSubSup>
                          </m:e>
                        </m:d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p>
                            </m:sSubSup>
                          </m:e>
                        </m:d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−</m:t>
                    </m:r>
                    <m:limLow>
                      <m:limLow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Sup>
                              <m:sSub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p>
                            </m:sSubSup>
                          </m:e>
                        </m:groupChr>
                      </m:e>
                      <m:li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&lt;0</m:t>
                        </m:r>
                      </m:lim>
                    </m:limLow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bSup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Method 2:</a:t>
                </a:r>
                <a:r>
                  <a:rPr lang="en-US" dirty="0"/>
                  <a:t> Change of numeraire + Martingale (Lecture Notes)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172" y="1388534"/>
                <a:ext cx="12867399" cy="7531288"/>
              </a:xfrm>
              <a:blipFill>
                <a:blip r:embed="rId3"/>
                <a:stretch>
                  <a:fillRect l="-1326" t="-2024" b="-56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642665" y="4260251"/>
            <a:ext cx="2217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Using portfolio </a:t>
            </a:r>
          </a:p>
          <a:p>
            <a:r>
              <a:rPr lang="en-US" sz="2400" dirty="0">
                <a:latin typeface="+mj-lt"/>
              </a:rPr>
              <a:t>choice equation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 flipV="1">
            <a:off x="7770578" y="4284285"/>
            <a:ext cx="1536362" cy="30013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4843125" y="5003735"/>
            <a:ext cx="4128089" cy="30088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462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</a:t>
            </a:r>
            <a:r>
              <a:rPr lang="en-US" dirty="0" err="1"/>
              <a:t>MacroModels</a:t>
            </a:r>
            <a:r>
              <a:rPr lang="en-US" dirty="0"/>
              <a:t> Step-by-Step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0.    Postulate aggregates, price processes &amp; obtain return processes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For given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-ratio and SDF processes </a:t>
                </a:r>
                <a:r>
                  <a:rPr lang="en-US" sz="2533" dirty="0">
                    <a:solidFill>
                      <a:schemeClr val="tx1"/>
                    </a:solidFill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sz="25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finance block</a:t>
                </a:r>
                <a:endParaRPr lang="en-US" dirty="0">
                  <a:solidFill>
                    <a:schemeClr val="accent3"/>
                  </a:solidFill>
                </a:endParaRP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chemeClr val="tx1"/>
                    </a:solidFill>
                  </a:rPr>
                  <a:t>Real investment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𝜄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+ Goods market clearing  </a:t>
                </a:r>
                <a:r>
                  <a:rPr lang="en-US" sz="2533" i="1" dirty="0">
                    <a:solidFill>
                      <a:schemeClr val="tx1"/>
                    </a:solidFill>
                  </a:rPr>
                  <a:t>(static)</a:t>
                </a:r>
                <a:endParaRPr lang="en-US" i="1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i="1" dirty="0"/>
                  <a:t>Toolbox 1: </a:t>
                </a:r>
                <a:r>
                  <a:rPr lang="en-US" dirty="0"/>
                  <a:t>Martingale Approach, HJB vs. Stochastic Maximum Principle Approach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chemeClr val="tx1"/>
                    </a:solidFill>
                  </a:rPr>
                  <a:t>Portfolio choice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+ Asset market clearing    or </a:t>
                </a:r>
                <a:br>
                  <a:rPr lang="en-US" dirty="0"/>
                </a:br>
                <a:r>
                  <a:rPr lang="en-US" dirty="0"/>
                  <a:t>Asset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 &amp; risk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en-US" dirty="0"/>
              </a:p>
              <a:p>
                <a:pPr lvl="2"/>
                <a:r>
                  <a:rPr lang="en-US" i="1" dirty="0"/>
                  <a:t>Toolbox 2:</a:t>
                </a:r>
                <a:r>
                  <a:rPr lang="en-US" dirty="0"/>
                  <a:t> “price-taking social planner approach” – Fisher separation theorem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“Money evaluation equation”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𝜗</m:t>
                    </m:r>
                  </m:oMath>
                </a14:m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lvl="2"/>
                <a:r>
                  <a:rPr lang="en-US" i="1" dirty="0"/>
                  <a:t>Toolbox 3:</a:t>
                </a:r>
                <a:r>
                  <a:rPr lang="en-US" dirty="0"/>
                  <a:t> Change in numeraire to total wealth (including SDF)</a:t>
                </a:r>
              </a:p>
              <a:p>
                <a:pPr marL="609585" indent="-609585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Evolution of state variable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  <a:r>
                  <a:rPr lang="en-US" dirty="0"/>
                  <a:t> 	        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forward equation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>
                    <a:solidFill>
                      <a:srgbClr val="667E84"/>
                    </a:solidFill>
                  </a:rPr>
                  <a:t>Value functions		</a:t>
                </a:r>
                <a:r>
                  <a:rPr lang="en-US" dirty="0"/>
                  <a:t>		       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backward equation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>
                    <a:solidFill>
                      <a:srgbClr val="667E84"/>
                    </a:solidFill>
                  </a:rPr>
                  <a:t>Value </a:t>
                </a:r>
                <a:r>
                  <a:rPr lang="en-US" dirty="0" err="1">
                    <a:solidFill>
                      <a:srgbClr val="667E84"/>
                    </a:solidFill>
                  </a:rPr>
                  <a:t>fcn</a:t>
                </a:r>
                <a:r>
                  <a:rPr lang="en-US" dirty="0">
                    <a:solidFill>
                      <a:srgbClr val="667E84"/>
                    </a:solidFill>
                  </a:rPr>
                  <a:t>. as </a:t>
                </a:r>
                <a:r>
                  <a:rPr lang="en-US" dirty="0" err="1">
                    <a:solidFill>
                      <a:srgbClr val="667E84"/>
                    </a:solidFill>
                  </a:rPr>
                  <a:t>fcn</a:t>
                </a:r>
                <a:r>
                  <a:rPr lang="en-US" dirty="0">
                    <a:solidFill>
                      <a:srgbClr val="667E84"/>
                    </a:solidFill>
                  </a:rPr>
                  <a:t>. of individual investment opportunities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>
                  <a:solidFill>
                    <a:srgbClr val="667E84"/>
                  </a:solidFill>
                </a:endParaRPr>
              </a:p>
              <a:p>
                <a:pPr lvl="2"/>
                <a:r>
                  <a:rPr lang="en-US" i="1" dirty="0">
                    <a:solidFill>
                      <a:srgbClr val="667E84"/>
                    </a:solidFill>
                  </a:rPr>
                  <a:t>Special cases: log-utility</a:t>
                </a:r>
                <a:r>
                  <a:rPr lang="en-US" i="1" dirty="0"/>
                  <a:t>, constant investment opportunities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Separating value </a:t>
                </a:r>
                <a:r>
                  <a:rPr lang="en-US" dirty="0" err="1"/>
                  <a:t>fcn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acc>
                              <m:accPr>
                                <m:chr m:val="̃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𝓊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solidFill>
                                          <a:srgbClr val="8C948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8C948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acc>
                              </m:sup>
                            </m:sSup>
                            <m: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>
                    <a:solidFill>
                      <a:srgbClr val="667E84"/>
                    </a:solidFill>
                  </a:rPr>
                  <a:t>Derive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667E84"/>
                    </a:solidFill>
                  </a:rPr>
                  <a:t>-ratio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𝜍</m:t>
                    </m:r>
                  </m:oMath>
                </a14:m>
                <a:r>
                  <a:rPr lang="en-US" dirty="0">
                    <a:solidFill>
                      <a:srgbClr val="667E84"/>
                    </a:solidFill>
                  </a:rPr>
                  <a:t> price of risk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Numerical model solution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Transform BSDE for separated value </a:t>
                </a:r>
                <a:r>
                  <a:rPr lang="en-US" dirty="0" err="1"/>
                  <a:t>fcn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/>
                  <a:t> into PDE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Solve PDE via value function iteration</a:t>
                </a:r>
              </a:p>
              <a:p>
                <a:pPr marL="609585" indent="-609585">
                  <a:buFont typeface="+mj-lt"/>
                  <a:buAutoNum type="arabicPeriod"/>
                </a:pPr>
                <a:r>
                  <a:rPr lang="en-US" dirty="0"/>
                  <a:t>KFE: Stationary distribution, Fan charts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  <a:blipFill>
                <a:blip r:embed="rId2"/>
                <a:stretch>
                  <a:fillRect l="-1273" t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39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826BC6-2105-48C8-BFCF-6050D10BB150}"/>
              </a:ext>
            </a:extLst>
          </p:cNvPr>
          <p:cNvCxnSpPr>
            <a:cxnSpLocks/>
          </p:cNvCxnSpPr>
          <p:nvPr/>
        </p:nvCxnSpPr>
        <p:spPr>
          <a:xfrm flipV="1">
            <a:off x="1180975" y="6689233"/>
            <a:ext cx="7612912" cy="66453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49015FA-8F3E-402A-A41D-1DC2826EA657}"/>
              </a:ext>
            </a:extLst>
          </p:cNvPr>
          <p:cNvSpPr txBox="1"/>
          <p:nvPr/>
        </p:nvSpPr>
        <p:spPr>
          <a:xfrm rot="21284321">
            <a:off x="4081750" y="6552197"/>
            <a:ext cx="1412566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Log-utility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7A18D0-BDE5-4DF0-A2FC-BD8D58B2AB84}"/>
              </a:ext>
            </a:extLst>
          </p:cNvPr>
          <p:cNvCxnSpPr>
            <a:cxnSpLocks/>
          </p:cNvCxnSpPr>
          <p:nvPr/>
        </p:nvCxnSpPr>
        <p:spPr>
          <a:xfrm>
            <a:off x="1724246" y="3606211"/>
            <a:ext cx="501679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A7D3F9-D5EB-4E70-9AF6-6BB2EBA96AEF}"/>
              </a:ext>
            </a:extLst>
          </p:cNvPr>
          <p:cNvCxnSpPr>
            <a:cxnSpLocks/>
          </p:cNvCxnSpPr>
          <p:nvPr/>
        </p:nvCxnSpPr>
        <p:spPr>
          <a:xfrm>
            <a:off x="1369827" y="4708453"/>
            <a:ext cx="760936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496EAE-E1FD-4D26-957A-2436C96EA20B}"/>
              </a:ext>
            </a:extLst>
          </p:cNvPr>
          <p:cNvCxnSpPr>
            <a:cxnSpLocks/>
          </p:cNvCxnSpPr>
          <p:nvPr/>
        </p:nvCxnSpPr>
        <p:spPr>
          <a:xfrm flipV="1">
            <a:off x="1098698" y="7928675"/>
            <a:ext cx="7612912" cy="66453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E5063F-403A-4A4D-9E3E-5EAB709FF557}"/>
              </a:ext>
            </a:extLst>
          </p:cNvPr>
          <p:cNvCxnSpPr>
            <a:cxnSpLocks/>
          </p:cNvCxnSpPr>
          <p:nvPr/>
        </p:nvCxnSpPr>
        <p:spPr>
          <a:xfrm>
            <a:off x="5415516" y="2991294"/>
            <a:ext cx="584436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3">
            <a:extLst>
              <a:ext uri="{FF2B5EF4-FFF2-40B4-BE49-F238E27FC236}">
                <a16:creationId xmlns:a16="http://schemas.microsoft.com/office/drawing/2014/main" id="{BF242D56-8927-4A3C-9897-C16380487E89}"/>
              </a:ext>
            </a:extLst>
          </p:cNvPr>
          <p:cNvCxnSpPr>
            <a:cxnSpLocks/>
          </p:cNvCxnSpPr>
          <p:nvPr/>
        </p:nvCxnSpPr>
        <p:spPr>
          <a:xfrm>
            <a:off x="1446027" y="3965946"/>
            <a:ext cx="941513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075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1475CD-737F-4056-B42C-C23854BAB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87" y="2126826"/>
            <a:ext cx="4822857" cy="7017174"/>
          </a:xfrm>
        </p:spPr>
        <p:txBody>
          <a:bodyPr/>
          <a:lstStyle/>
          <a:p>
            <a:pPr marL="68263" indent="0">
              <a:buNone/>
            </a:pPr>
            <a:r>
              <a:rPr lang="en-US" dirty="0">
                <a:solidFill>
                  <a:srgbClr val="C00000"/>
                </a:solidFill>
              </a:rPr>
              <a:t> Macro</a:t>
            </a:r>
          </a:p>
          <a:p>
            <a:pPr lvl="1"/>
            <a:r>
              <a:rPr lang="en-US" dirty="0"/>
              <a:t>Growth theory</a:t>
            </a:r>
          </a:p>
          <a:p>
            <a:pPr lvl="2"/>
            <a:r>
              <a:rPr lang="en-US" i="1" dirty="0"/>
              <a:t>Dynamic (</a:t>
            </a:r>
            <a:r>
              <a:rPr lang="en-US" i="1" dirty="0" err="1"/>
              <a:t>cts</a:t>
            </a:r>
            <a:r>
              <a:rPr lang="en-US" i="1" dirty="0"/>
              <a:t>. time)</a:t>
            </a:r>
          </a:p>
          <a:p>
            <a:pPr lvl="2"/>
            <a:r>
              <a:rPr lang="en-US" i="1" dirty="0"/>
              <a:t>Deterministic</a:t>
            </a:r>
            <a:r>
              <a:rPr lang="en-US" dirty="0"/>
              <a:t> </a:t>
            </a:r>
          </a:p>
          <a:p>
            <a:pPr lvl="2"/>
            <a:endParaRPr lang="en-US" dirty="0"/>
          </a:p>
          <a:p>
            <a:pPr marL="609608" lvl="2" indent="0">
              <a:buNone/>
            </a:pPr>
            <a:endParaRPr lang="en-US" dirty="0"/>
          </a:p>
          <a:p>
            <a:pPr lvl="1"/>
            <a:r>
              <a:rPr lang="en-US" dirty="0"/>
              <a:t>Introduce stochastic</a:t>
            </a:r>
          </a:p>
          <a:p>
            <a:pPr lvl="2"/>
            <a:r>
              <a:rPr lang="en-US" i="1" dirty="0"/>
              <a:t>Discrete time</a:t>
            </a:r>
          </a:p>
          <a:p>
            <a:pPr lvl="3"/>
            <a:r>
              <a:rPr lang="en-US" dirty="0"/>
              <a:t>Brock-Mirman, </a:t>
            </a:r>
            <a:br>
              <a:rPr lang="en-US" dirty="0"/>
            </a:br>
            <a:r>
              <a:rPr lang="en-US" dirty="0" err="1"/>
              <a:t>Stokey</a:t>
            </a:r>
            <a:r>
              <a:rPr lang="en-US" dirty="0"/>
              <a:t>-Lucas</a:t>
            </a:r>
          </a:p>
          <a:p>
            <a:pPr lvl="3"/>
            <a:r>
              <a:rPr lang="en-US" dirty="0"/>
              <a:t>DSGE models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158A04-BFA7-40BC-B15C-F5740743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macro and finance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731B07AE-9739-4710-8A08-E712087A0061}"/>
              </a:ext>
            </a:extLst>
          </p:cNvPr>
          <p:cNvSpPr txBox="1">
            <a:spLocks/>
          </p:cNvSpPr>
          <p:nvPr/>
        </p:nvSpPr>
        <p:spPr>
          <a:xfrm>
            <a:off x="5750435" y="2126826"/>
            <a:ext cx="6310935" cy="7017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64008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91440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18872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146304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>
              <a:lnSpc>
                <a:spcPct val="80000"/>
              </a:lnSpc>
              <a:buNone/>
            </a:pPr>
            <a:r>
              <a:rPr lang="en-US" dirty="0">
                <a:solidFill>
                  <a:srgbClr val="C00000"/>
                </a:solidFill>
              </a:rPr>
              <a:t> Finance</a:t>
            </a:r>
          </a:p>
          <a:p>
            <a:pPr lvl="1">
              <a:lnSpc>
                <a:spcPct val="80000"/>
              </a:lnSpc>
              <a:buClrTx/>
            </a:pPr>
            <a:r>
              <a:rPr lang="en-US" dirty="0"/>
              <a:t>Portfolio theory</a:t>
            </a:r>
          </a:p>
          <a:p>
            <a:pPr lvl="2">
              <a:lnSpc>
                <a:spcPct val="80000"/>
              </a:lnSpc>
              <a:buClrTx/>
            </a:pPr>
            <a:r>
              <a:rPr lang="en-US" i="1" dirty="0"/>
              <a:t>Static </a:t>
            </a:r>
          </a:p>
          <a:p>
            <a:pPr lvl="2">
              <a:lnSpc>
                <a:spcPct val="80000"/>
              </a:lnSpc>
              <a:buClrTx/>
            </a:pPr>
            <a:r>
              <a:rPr lang="en-US" i="1" dirty="0"/>
              <a:t>Stochastic</a:t>
            </a:r>
          </a:p>
          <a:p>
            <a:pPr lvl="2">
              <a:lnSpc>
                <a:spcPct val="80000"/>
              </a:lnSpc>
              <a:buClrTx/>
            </a:pPr>
            <a:endParaRPr lang="en-US" dirty="0"/>
          </a:p>
          <a:p>
            <a:pPr lvl="2">
              <a:lnSpc>
                <a:spcPct val="80000"/>
              </a:lnSpc>
              <a:buClrTx/>
            </a:pPr>
            <a:endParaRPr lang="en-US" dirty="0"/>
          </a:p>
          <a:p>
            <a:pPr lvl="2">
              <a:lnSpc>
                <a:spcPct val="80000"/>
              </a:lnSpc>
              <a:buClrTx/>
            </a:pPr>
            <a:endParaRPr lang="en-US" dirty="0"/>
          </a:p>
          <a:p>
            <a:pPr lvl="1">
              <a:lnSpc>
                <a:spcPct val="80000"/>
              </a:lnSpc>
              <a:buClrTx/>
            </a:pPr>
            <a:r>
              <a:rPr lang="en-US" dirty="0"/>
              <a:t>Introduce dynamics</a:t>
            </a:r>
          </a:p>
          <a:p>
            <a:pPr lvl="2">
              <a:lnSpc>
                <a:spcPct val="80000"/>
              </a:lnSpc>
              <a:buClrTx/>
            </a:pPr>
            <a:r>
              <a:rPr lang="en-US" i="1" dirty="0"/>
              <a:t>Continuous time</a:t>
            </a:r>
          </a:p>
          <a:p>
            <a:pPr lvl="3">
              <a:lnSpc>
                <a:spcPct val="80000"/>
              </a:lnSpc>
              <a:buClrTx/>
            </a:pPr>
            <a:r>
              <a:rPr lang="en-US" dirty="0"/>
              <a:t>Options		Black Scholes</a:t>
            </a:r>
          </a:p>
          <a:p>
            <a:pPr lvl="3">
              <a:lnSpc>
                <a:spcPct val="80000"/>
              </a:lnSpc>
              <a:buClrTx/>
            </a:pPr>
            <a:r>
              <a:rPr lang="en-US" dirty="0"/>
              <a:t>Term structure 	CIR</a:t>
            </a:r>
          </a:p>
          <a:p>
            <a:pPr lvl="3">
              <a:lnSpc>
                <a:spcPct val="80000"/>
              </a:lnSpc>
              <a:buClrTx/>
            </a:pPr>
            <a:r>
              <a:rPr lang="en-US" dirty="0"/>
              <a:t>Agency theory	</a:t>
            </a:r>
            <a:r>
              <a:rPr lang="en-US" dirty="0" err="1"/>
              <a:t>Sannikov</a:t>
            </a:r>
            <a:endParaRPr lang="en-US" dirty="0"/>
          </a:p>
          <a:p>
            <a:pPr marL="883928" lvl="3" indent="0">
              <a:buNone/>
            </a:pP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820010A-6EF0-4E5B-8009-337DC073EAFA}"/>
              </a:ext>
            </a:extLst>
          </p:cNvPr>
          <p:cNvSpPr txBox="1">
            <a:spLocks/>
          </p:cNvSpPr>
          <p:nvPr/>
        </p:nvSpPr>
        <p:spPr bwMode="auto">
          <a:xfrm>
            <a:off x="2242455" y="1251860"/>
            <a:ext cx="5508171" cy="12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95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3600" i="1" dirty="0">
                <a:latin typeface="+mj-lt"/>
              </a:rPr>
              <a:t>Verbal Reasoning </a:t>
            </a:r>
            <a:r>
              <a:rPr lang="en-US" sz="2000" i="1" dirty="0">
                <a:latin typeface="+mj-lt"/>
              </a:rPr>
              <a:t>(qualitative)</a:t>
            </a:r>
            <a:br>
              <a:rPr lang="en-US" sz="2000" i="1" dirty="0">
                <a:latin typeface="+mj-lt"/>
              </a:rPr>
            </a:br>
            <a:r>
              <a:rPr lang="en-US" sz="2000" dirty="0">
                <a:latin typeface="+mj-lt"/>
              </a:rPr>
              <a:t>             Fisher, Keynes, …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09CB10F-6A3D-41C1-AC02-3D4680F2425A}"/>
              </a:ext>
            </a:extLst>
          </p:cNvPr>
          <p:cNvCxnSpPr/>
          <p:nvPr/>
        </p:nvCxnSpPr>
        <p:spPr>
          <a:xfrm flipH="1">
            <a:off x="2945024" y="1758778"/>
            <a:ext cx="7620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58E198-334E-4497-BEFA-686B4706DA95}"/>
              </a:ext>
            </a:extLst>
          </p:cNvPr>
          <p:cNvCxnSpPr/>
          <p:nvPr/>
        </p:nvCxnSpPr>
        <p:spPr>
          <a:xfrm>
            <a:off x="5181600" y="17526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3AB26A4-F3E6-4265-9B29-989118E19F83}"/>
              </a:ext>
            </a:extLst>
          </p:cNvPr>
          <p:cNvSpPr txBox="1">
            <a:spLocks/>
          </p:cNvSpPr>
          <p:nvPr/>
        </p:nvSpPr>
        <p:spPr bwMode="auto">
          <a:xfrm>
            <a:off x="2209800" y="8240486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95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err="1">
                <a:solidFill>
                  <a:srgbClr val="C00000"/>
                </a:solidFill>
                <a:latin typeface="+mj-lt"/>
              </a:rPr>
              <a:t>Cts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. time macro with financial frictions</a:t>
            </a:r>
            <a:endParaRPr lang="en-US" sz="16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23593C-9BB9-47EA-99B1-79A60AD5205D}"/>
              </a:ext>
            </a:extLst>
          </p:cNvPr>
          <p:cNvCxnSpPr/>
          <p:nvPr/>
        </p:nvCxnSpPr>
        <p:spPr>
          <a:xfrm>
            <a:off x="2743200" y="7783286"/>
            <a:ext cx="7620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D1D4A0-A3DC-48B6-8977-BA8B7EBD00A5}"/>
              </a:ext>
            </a:extLst>
          </p:cNvPr>
          <p:cNvCxnSpPr/>
          <p:nvPr/>
        </p:nvCxnSpPr>
        <p:spPr>
          <a:xfrm flipH="1">
            <a:off x="6019800" y="7783286"/>
            <a:ext cx="6858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Picture 2">
            <a:extLst>
              <a:ext uri="{FF2B5EF4-FFF2-40B4-BE49-F238E27FC236}">
                <a16:creationId xmlns:a16="http://schemas.microsoft.com/office/drawing/2014/main" id="{3661615D-DB4B-4A94-94B0-0C0912B54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3" y="3717383"/>
            <a:ext cx="1919287" cy="144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 descr="http://upload.wikimedia.org/wikipedia/en/e/e1/Markowitz_frontier.jpg">
            <a:extLst>
              <a:ext uri="{FF2B5EF4-FFF2-40B4-BE49-F238E27FC236}">
                <a16:creationId xmlns:a16="http://schemas.microsoft.com/office/drawing/2014/main" id="{846D7740-E61A-46B6-95AA-CF68FFFCF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019" y="3904614"/>
            <a:ext cx="2279344" cy="125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31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74165" y="1688747"/>
                <a:ext cx="11655558" cy="698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+mj-lt"/>
                  </a:rPr>
                  <a:t>  allocation of</a:t>
                </a:r>
              </a:p>
              <a:p>
                <a:endParaRPr lang="en-US" sz="3200" dirty="0">
                  <a:latin typeface="+mj-lt"/>
                </a:endParaRPr>
              </a:p>
              <a:p>
                <a:r>
                  <a:rPr lang="en-US" sz="3200" dirty="0">
                    <a:latin typeface="+mj-lt"/>
                  </a:rPr>
                  <a:t>   			    physical assets								…		risk</a:t>
                </a:r>
              </a:p>
              <a:p>
                <a:r>
                  <a:rPr lang="en-US" sz="3200" dirty="0">
                    <a:latin typeface="+mj-lt"/>
                  </a:rPr>
                  <a:t>						           											 amplification</a:t>
                </a:r>
              </a:p>
              <a:p>
                <a:endParaRPr lang="en-US" sz="3200" dirty="0">
                  <a:latin typeface="+mj-lt"/>
                </a:endParaRPr>
              </a:p>
              <a:p>
                <a:r>
                  <a:rPr lang="en-US" sz="3200" dirty="0">
                    <a:latin typeface="+mj-lt"/>
                  </a:rPr>
                  <a:t>	        		output	 				  capital	 	      		 price of risk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 smtClean="0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ς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  <a:p>
                <a:r>
                  <a:rPr lang="en-US" sz="3200" dirty="0">
                    <a:latin typeface="+mj-lt"/>
                  </a:rPr>
                  <a:t>		                           				  growth</a:t>
                </a:r>
              </a:p>
              <a:p>
                <a:r>
                  <a:rPr lang="en-US" sz="3200" dirty="0">
                    <a:latin typeface="+mj-lt"/>
                  </a:rPr>
                  <a:t>   consumption + investment </a:t>
                </a:r>
              </a:p>
              <a:p>
                <a:endParaRPr lang="en-US" sz="3200" dirty="0">
                  <a:latin typeface="+mj-lt"/>
                </a:endParaRPr>
              </a:p>
              <a:p>
                <a:pPr algn="ctr"/>
                <a:r>
                  <a:rPr lang="en-US" sz="3200" dirty="0">
                    <a:latin typeface="+mj-lt"/>
                  </a:rPr>
                  <a:t>         net worth</a:t>
                </a:r>
              </a:p>
              <a:p>
                <a:pPr algn="ctr"/>
                <a:r>
                  <a:rPr lang="en-US" sz="3200" dirty="0">
                    <a:latin typeface="+mj-lt"/>
                  </a:rPr>
                  <a:t>          distribution</a:t>
                </a:r>
              </a:p>
              <a:p>
                <a:pPr algn="ctr"/>
                <a:endParaRPr lang="en-US" sz="3200" dirty="0">
                  <a:latin typeface="+mj-lt"/>
                </a:endParaRPr>
              </a:p>
              <a:p>
                <a:pPr algn="ctr"/>
                <a:r>
                  <a:rPr lang="en-US" sz="3200" dirty="0">
                    <a:latin typeface="+mj-lt"/>
                  </a:rPr>
                  <a:t>         </a:t>
                </a:r>
              </a:p>
              <a:p>
                <a:pPr algn="ctr"/>
                <a:r>
                  <a:rPr lang="en-US" sz="3200" dirty="0">
                    <a:latin typeface="+mj-lt"/>
                  </a:rPr>
                  <a:t>          </a:t>
                </a:r>
                <a:r>
                  <a:rPr lang="en-US" sz="3200" b="1" dirty="0">
                    <a:solidFill>
                      <a:srgbClr val="0070C0"/>
                    </a:solidFill>
                    <a:latin typeface="+mj-lt"/>
                  </a:rPr>
                  <a:t>value function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4165" y="1688747"/>
                <a:ext cx="11655558" cy="6986528"/>
              </a:xfrm>
              <a:prstGeom prst="rect">
                <a:avLst/>
              </a:prstGeom>
              <a:blipFill>
                <a:blip r:embed="rId2"/>
                <a:stretch>
                  <a:fillRect t="-1134" b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4454515" y="2397204"/>
            <a:ext cx="3048000" cy="0"/>
          </a:xfrm>
          <a:prstGeom prst="line">
            <a:avLst/>
          </a:prstGeom>
          <a:ln w="28575">
            <a:solidFill>
              <a:srgbClr val="667E8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11467" y="2388965"/>
            <a:ext cx="0" cy="1425147"/>
          </a:xfrm>
          <a:prstGeom prst="line">
            <a:avLst/>
          </a:prstGeom>
          <a:ln w="28575">
            <a:solidFill>
              <a:srgbClr val="667E8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011467" y="3035932"/>
            <a:ext cx="1463040" cy="0"/>
          </a:xfrm>
          <a:prstGeom prst="line">
            <a:avLst/>
          </a:prstGeom>
          <a:ln w="28575">
            <a:solidFill>
              <a:srgbClr val="667E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3210603" y="2071809"/>
            <a:ext cx="1145060" cy="634313"/>
          </a:xfrm>
          <a:custGeom>
            <a:avLst/>
            <a:gdLst>
              <a:gd name="connsiteX0" fmla="*/ 858795 w 858795"/>
              <a:gd name="connsiteY0" fmla="*/ 0 h 475735"/>
              <a:gd name="connsiteX1" fmla="*/ 259492 w 858795"/>
              <a:gd name="connsiteY1" fmla="*/ 142102 h 475735"/>
              <a:gd name="connsiteX2" fmla="*/ 0 w 858795"/>
              <a:gd name="connsiteY2" fmla="*/ 475735 h 47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8795" h="475735">
                <a:moveTo>
                  <a:pt x="858795" y="0"/>
                </a:moveTo>
                <a:cubicBezTo>
                  <a:pt x="630709" y="31406"/>
                  <a:pt x="402624" y="62813"/>
                  <a:pt x="259492" y="142102"/>
                </a:cubicBezTo>
                <a:cubicBezTo>
                  <a:pt x="116359" y="221391"/>
                  <a:pt x="58179" y="348563"/>
                  <a:pt x="0" y="475735"/>
                </a:cubicBezTo>
              </a:path>
            </a:pathLst>
          </a:custGeom>
          <a:noFill/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reeform 9"/>
          <p:cNvSpPr/>
          <p:nvPr/>
        </p:nvSpPr>
        <p:spPr>
          <a:xfrm flipH="1">
            <a:off x="7755145" y="2060830"/>
            <a:ext cx="1145060" cy="634313"/>
          </a:xfrm>
          <a:custGeom>
            <a:avLst/>
            <a:gdLst>
              <a:gd name="connsiteX0" fmla="*/ 858795 w 858795"/>
              <a:gd name="connsiteY0" fmla="*/ 0 h 475735"/>
              <a:gd name="connsiteX1" fmla="*/ 259492 w 858795"/>
              <a:gd name="connsiteY1" fmla="*/ 142102 h 475735"/>
              <a:gd name="connsiteX2" fmla="*/ 0 w 858795"/>
              <a:gd name="connsiteY2" fmla="*/ 475735 h 47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8795" h="475735">
                <a:moveTo>
                  <a:pt x="858795" y="0"/>
                </a:moveTo>
                <a:cubicBezTo>
                  <a:pt x="630709" y="31406"/>
                  <a:pt x="402624" y="62813"/>
                  <a:pt x="259492" y="142102"/>
                </a:cubicBezTo>
                <a:cubicBezTo>
                  <a:pt x="116359" y="221391"/>
                  <a:pt x="58179" y="348563"/>
                  <a:pt x="0" y="475735"/>
                </a:cubicBezTo>
              </a:path>
            </a:pathLst>
          </a:custGeom>
          <a:noFill/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790473" y="3278653"/>
            <a:ext cx="189469" cy="930876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158322" y="3744090"/>
            <a:ext cx="96113" cy="446223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147921" y="4602198"/>
            <a:ext cx="524475" cy="505255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878337" y="4615929"/>
            <a:ext cx="524475" cy="505255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2147921" y="5675866"/>
            <a:ext cx="2718485" cy="972065"/>
          </a:xfrm>
          <a:custGeom>
            <a:avLst/>
            <a:gdLst>
              <a:gd name="connsiteX0" fmla="*/ 0 w 2143898"/>
              <a:gd name="connsiteY0" fmla="*/ 0 h 729049"/>
              <a:gd name="connsiteX1" fmla="*/ 413952 w 2143898"/>
              <a:gd name="connsiteY1" fmla="*/ 543697 h 729049"/>
              <a:gd name="connsiteX2" fmla="*/ 2143898 w 2143898"/>
              <a:gd name="connsiteY2" fmla="*/ 729049 h 729049"/>
              <a:gd name="connsiteX3" fmla="*/ 2143898 w 2143898"/>
              <a:gd name="connsiteY3" fmla="*/ 729049 h 72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3898" h="729049">
                <a:moveTo>
                  <a:pt x="0" y="0"/>
                </a:moveTo>
                <a:cubicBezTo>
                  <a:pt x="28318" y="211094"/>
                  <a:pt x="56636" y="422189"/>
                  <a:pt x="413952" y="543697"/>
                </a:cubicBezTo>
                <a:cubicBezTo>
                  <a:pt x="771268" y="665205"/>
                  <a:pt x="2143898" y="729049"/>
                  <a:pt x="2143898" y="729049"/>
                </a:cubicBezTo>
                <a:lnTo>
                  <a:pt x="2143898" y="729049"/>
                </a:lnTo>
              </a:path>
            </a:pathLst>
          </a:custGeom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ounded Rectangle 15"/>
          <p:cNvSpPr/>
          <p:nvPr/>
        </p:nvSpPr>
        <p:spPr>
          <a:xfrm>
            <a:off x="4772651" y="4209529"/>
            <a:ext cx="2756932" cy="911655"/>
          </a:xfrm>
          <a:prstGeom prst="roundRect">
            <a:avLst/>
          </a:prstGeom>
          <a:noFill/>
          <a:ln w="28575">
            <a:solidFill>
              <a:srgbClr val="667E8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ounded Rectangle 16"/>
          <p:cNvSpPr/>
          <p:nvPr/>
        </p:nvSpPr>
        <p:spPr>
          <a:xfrm>
            <a:off x="4880143" y="6200335"/>
            <a:ext cx="2756932" cy="911655"/>
          </a:xfrm>
          <a:prstGeom prst="roundRect">
            <a:avLst/>
          </a:prstGeom>
          <a:noFill/>
          <a:ln w="28575">
            <a:solidFill>
              <a:srgbClr val="667E8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Freeform 17"/>
          <p:cNvSpPr/>
          <p:nvPr/>
        </p:nvSpPr>
        <p:spPr>
          <a:xfrm flipH="1">
            <a:off x="7725449" y="4876795"/>
            <a:ext cx="1671767" cy="1569763"/>
          </a:xfrm>
          <a:custGeom>
            <a:avLst/>
            <a:gdLst>
              <a:gd name="connsiteX0" fmla="*/ 0 w 2143898"/>
              <a:gd name="connsiteY0" fmla="*/ 0 h 729049"/>
              <a:gd name="connsiteX1" fmla="*/ 413952 w 2143898"/>
              <a:gd name="connsiteY1" fmla="*/ 543697 h 729049"/>
              <a:gd name="connsiteX2" fmla="*/ 2143898 w 2143898"/>
              <a:gd name="connsiteY2" fmla="*/ 729049 h 729049"/>
              <a:gd name="connsiteX3" fmla="*/ 2143898 w 2143898"/>
              <a:gd name="connsiteY3" fmla="*/ 729049 h 729049"/>
              <a:gd name="connsiteX0" fmla="*/ 0 w 2143898"/>
              <a:gd name="connsiteY0" fmla="*/ 0 h 729049"/>
              <a:gd name="connsiteX1" fmla="*/ 455116 w 2143898"/>
              <a:gd name="connsiteY1" fmla="*/ 604828 h 729049"/>
              <a:gd name="connsiteX2" fmla="*/ 2143898 w 2143898"/>
              <a:gd name="connsiteY2" fmla="*/ 729049 h 729049"/>
              <a:gd name="connsiteX3" fmla="*/ 2143898 w 2143898"/>
              <a:gd name="connsiteY3" fmla="*/ 729049 h 72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3898" h="729049">
                <a:moveTo>
                  <a:pt x="0" y="0"/>
                </a:moveTo>
                <a:cubicBezTo>
                  <a:pt x="28318" y="211094"/>
                  <a:pt x="97800" y="483320"/>
                  <a:pt x="455116" y="604828"/>
                </a:cubicBezTo>
                <a:cubicBezTo>
                  <a:pt x="812432" y="726336"/>
                  <a:pt x="1862434" y="708346"/>
                  <a:pt x="2143898" y="729049"/>
                </a:cubicBezTo>
                <a:lnTo>
                  <a:pt x="2143898" y="729049"/>
                </a:lnTo>
              </a:path>
            </a:pathLst>
          </a:custGeom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TextBox 18"/>
          <p:cNvSpPr txBox="1"/>
          <p:nvPr/>
        </p:nvSpPr>
        <p:spPr>
          <a:xfrm>
            <a:off x="2979943" y="6119336"/>
            <a:ext cx="710451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7E84"/>
                </a:solidFill>
                <a:latin typeface="+mj-lt"/>
              </a:rPr>
              <a:t>drift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39684" y="5915677"/>
            <a:ext cx="710451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7E84"/>
                </a:solidFill>
                <a:latin typeface="+mj-lt"/>
              </a:rPr>
              <a:t>drift</a:t>
            </a:r>
          </a:p>
        </p:txBody>
      </p:sp>
      <p:sp>
        <p:nvSpPr>
          <p:cNvPr id="21" name="Freeform 20"/>
          <p:cNvSpPr/>
          <p:nvPr/>
        </p:nvSpPr>
        <p:spPr>
          <a:xfrm>
            <a:off x="7825341" y="3715258"/>
            <a:ext cx="2714444" cy="3156225"/>
          </a:xfrm>
          <a:custGeom>
            <a:avLst/>
            <a:gdLst>
              <a:gd name="connsiteX0" fmla="*/ 1791729 w 2035833"/>
              <a:gd name="connsiteY0" fmla="*/ 0 h 2367169"/>
              <a:gd name="connsiteX1" fmla="*/ 2032686 w 2035833"/>
              <a:gd name="connsiteY1" fmla="*/ 840260 h 2367169"/>
              <a:gd name="connsiteX2" fmla="*/ 1884405 w 2035833"/>
              <a:gd name="connsiteY2" fmla="*/ 1816443 h 2367169"/>
              <a:gd name="connsiteX3" fmla="*/ 1291281 w 2035833"/>
              <a:gd name="connsiteY3" fmla="*/ 2279822 h 2367169"/>
              <a:gd name="connsiteX4" fmla="*/ 0 w 2035833"/>
              <a:gd name="connsiteY4" fmla="*/ 2366319 h 236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5833" h="2367169">
                <a:moveTo>
                  <a:pt x="1791729" y="0"/>
                </a:moveTo>
                <a:cubicBezTo>
                  <a:pt x="1904484" y="268760"/>
                  <a:pt x="2017240" y="537520"/>
                  <a:pt x="2032686" y="840260"/>
                </a:cubicBezTo>
                <a:cubicBezTo>
                  <a:pt x="2048132" y="1143000"/>
                  <a:pt x="2007972" y="1576516"/>
                  <a:pt x="1884405" y="1816443"/>
                </a:cubicBezTo>
                <a:cubicBezTo>
                  <a:pt x="1760838" y="2056370"/>
                  <a:pt x="1605348" y="2188176"/>
                  <a:pt x="1291281" y="2279822"/>
                </a:cubicBezTo>
                <a:cubicBezTo>
                  <a:pt x="977213" y="2371468"/>
                  <a:pt x="488606" y="2368893"/>
                  <a:pt x="0" y="2366319"/>
                </a:cubicBezTo>
              </a:path>
            </a:pathLst>
          </a:custGeom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7940602" y="6469900"/>
            <a:ext cx="1225400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7E84"/>
                </a:solidFill>
                <a:latin typeface="+mj-lt"/>
              </a:rPr>
              <a:t>volatility</a:t>
            </a:r>
          </a:p>
        </p:txBody>
      </p:sp>
      <p:sp>
        <p:nvSpPr>
          <p:cNvPr id="23" name="Freeform 22"/>
          <p:cNvSpPr/>
          <p:nvPr/>
        </p:nvSpPr>
        <p:spPr>
          <a:xfrm>
            <a:off x="3919062" y="4456663"/>
            <a:ext cx="906673" cy="642552"/>
          </a:xfrm>
          <a:custGeom>
            <a:avLst/>
            <a:gdLst>
              <a:gd name="connsiteX0" fmla="*/ 0 w 680005"/>
              <a:gd name="connsiteY0" fmla="*/ 547862 h 547862"/>
              <a:gd name="connsiteX1" fmla="*/ 253313 w 680005"/>
              <a:gd name="connsiteY1" fmla="*/ 208051 h 547862"/>
              <a:gd name="connsiteX2" fmla="*/ 642551 w 680005"/>
              <a:gd name="connsiteY2" fmla="*/ 16522 h 547862"/>
              <a:gd name="connsiteX3" fmla="*/ 642551 w 680005"/>
              <a:gd name="connsiteY3" fmla="*/ 22700 h 54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005" h="547862">
                <a:moveTo>
                  <a:pt x="0" y="547862"/>
                </a:moveTo>
                <a:cubicBezTo>
                  <a:pt x="73110" y="422235"/>
                  <a:pt x="146221" y="296608"/>
                  <a:pt x="253313" y="208051"/>
                </a:cubicBezTo>
                <a:cubicBezTo>
                  <a:pt x="360405" y="119494"/>
                  <a:pt x="642551" y="16522"/>
                  <a:pt x="642551" y="16522"/>
                </a:cubicBezTo>
                <a:cubicBezTo>
                  <a:pt x="707424" y="-14370"/>
                  <a:pt x="674987" y="4165"/>
                  <a:pt x="642551" y="22700"/>
                </a:cubicBezTo>
              </a:path>
            </a:pathLst>
          </a:custGeom>
          <a:noFill/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Freeform 23"/>
          <p:cNvSpPr/>
          <p:nvPr/>
        </p:nvSpPr>
        <p:spPr>
          <a:xfrm>
            <a:off x="7741414" y="3146847"/>
            <a:ext cx="916361" cy="1746421"/>
          </a:xfrm>
          <a:custGeom>
            <a:avLst/>
            <a:gdLst>
              <a:gd name="connsiteX0" fmla="*/ 809368 w 809368"/>
              <a:gd name="connsiteY0" fmla="*/ 0 h 1309816"/>
              <a:gd name="connsiteX1" fmla="*/ 278027 w 809368"/>
              <a:gd name="connsiteY1" fmla="*/ 1031789 h 1309816"/>
              <a:gd name="connsiteX2" fmla="*/ 0 w 809368"/>
              <a:gd name="connsiteY2" fmla="*/ 1309816 h 13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368" h="1309816">
                <a:moveTo>
                  <a:pt x="809368" y="0"/>
                </a:moveTo>
                <a:cubicBezTo>
                  <a:pt x="611145" y="406743"/>
                  <a:pt x="412922" y="813486"/>
                  <a:pt x="278027" y="1031789"/>
                </a:cubicBezTo>
                <a:cubicBezTo>
                  <a:pt x="143132" y="1250092"/>
                  <a:pt x="71566" y="1279954"/>
                  <a:pt x="0" y="1309816"/>
                </a:cubicBezTo>
              </a:path>
            </a:pathLst>
          </a:custGeom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/>
          <p:cNvSpPr txBox="1"/>
          <p:nvPr/>
        </p:nvSpPr>
        <p:spPr>
          <a:xfrm rot="17685185">
            <a:off x="7545205" y="3718309"/>
            <a:ext cx="1225400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7E84"/>
                </a:solidFill>
                <a:latin typeface="+mj-lt"/>
              </a:rPr>
              <a:t>volatility</a:t>
            </a:r>
          </a:p>
        </p:txBody>
      </p:sp>
      <p:sp>
        <p:nvSpPr>
          <p:cNvPr id="26" name="Freeform 25"/>
          <p:cNvSpPr/>
          <p:nvPr/>
        </p:nvSpPr>
        <p:spPr>
          <a:xfrm>
            <a:off x="8045333" y="4481375"/>
            <a:ext cx="3304871" cy="3892389"/>
          </a:xfrm>
          <a:custGeom>
            <a:avLst/>
            <a:gdLst>
              <a:gd name="connsiteX0" fmla="*/ 0 w 2428123"/>
              <a:gd name="connsiteY0" fmla="*/ 2910017 h 2934066"/>
              <a:gd name="connsiteX1" fmla="*/ 1872049 w 2428123"/>
              <a:gd name="connsiteY1" fmla="*/ 2582563 h 2934066"/>
              <a:gd name="connsiteX2" fmla="*/ 2428103 w 2428123"/>
              <a:gd name="connsiteY2" fmla="*/ 463379 h 2934066"/>
              <a:gd name="connsiteX3" fmla="*/ 1859692 w 2428123"/>
              <a:gd name="connsiteY3" fmla="*/ 0 h 2934066"/>
              <a:gd name="connsiteX0" fmla="*/ 0 w 2465777"/>
              <a:gd name="connsiteY0" fmla="*/ 2910017 h 2932773"/>
              <a:gd name="connsiteX1" fmla="*/ 2143897 w 2465777"/>
              <a:gd name="connsiteY1" fmla="*/ 2576385 h 2932773"/>
              <a:gd name="connsiteX2" fmla="*/ 2428103 w 2465777"/>
              <a:gd name="connsiteY2" fmla="*/ 463379 h 2932773"/>
              <a:gd name="connsiteX3" fmla="*/ 1859692 w 2465777"/>
              <a:gd name="connsiteY3" fmla="*/ 0 h 2932773"/>
              <a:gd name="connsiteX0" fmla="*/ 0 w 2465777"/>
              <a:gd name="connsiteY0" fmla="*/ 2965623 h 2980752"/>
              <a:gd name="connsiteX1" fmla="*/ 2143897 w 2465777"/>
              <a:gd name="connsiteY1" fmla="*/ 2576385 h 2980752"/>
              <a:gd name="connsiteX2" fmla="*/ 2428103 w 2465777"/>
              <a:gd name="connsiteY2" fmla="*/ 463379 h 2980752"/>
              <a:gd name="connsiteX3" fmla="*/ 1859692 w 2465777"/>
              <a:gd name="connsiteY3" fmla="*/ 0 h 2980752"/>
              <a:gd name="connsiteX0" fmla="*/ 0 w 2465777"/>
              <a:gd name="connsiteY0" fmla="*/ 2965623 h 2968969"/>
              <a:gd name="connsiteX1" fmla="*/ 2143897 w 2465777"/>
              <a:gd name="connsiteY1" fmla="*/ 2576385 h 2968969"/>
              <a:gd name="connsiteX2" fmla="*/ 2428103 w 2465777"/>
              <a:gd name="connsiteY2" fmla="*/ 463379 h 2968969"/>
              <a:gd name="connsiteX3" fmla="*/ 1859692 w 2465777"/>
              <a:gd name="connsiteY3" fmla="*/ 0 h 2968969"/>
              <a:gd name="connsiteX0" fmla="*/ 0 w 2478653"/>
              <a:gd name="connsiteY0" fmla="*/ 2910017 h 2919292"/>
              <a:gd name="connsiteX1" fmla="*/ 2156254 w 2478653"/>
              <a:gd name="connsiteY1" fmla="*/ 2576385 h 2919292"/>
              <a:gd name="connsiteX2" fmla="*/ 2440460 w 2478653"/>
              <a:gd name="connsiteY2" fmla="*/ 463379 h 2919292"/>
              <a:gd name="connsiteX3" fmla="*/ 1872049 w 2478653"/>
              <a:gd name="connsiteY3" fmla="*/ 0 h 291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8653" h="2919292">
                <a:moveTo>
                  <a:pt x="0" y="2910017"/>
                </a:moveTo>
                <a:cubicBezTo>
                  <a:pt x="733682" y="2919285"/>
                  <a:pt x="1749511" y="2984158"/>
                  <a:pt x="2156254" y="2576385"/>
                </a:cubicBezTo>
                <a:cubicBezTo>
                  <a:pt x="2562997" y="2168612"/>
                  <a:pt x="2487828" y="892777"/>
                  <a:pt x="2440460" y="463379"/>
                </a:cubicBezTo>
                <a:cubicBezTo>
                  <a:pt x="2393092" y="33981"/>
                  <a:pt x="2155225" y="16476"/>
                  <a:pt x="1872049" y="0"/>
                </a:cubicBezTo>
              </a:path>
            </a:pathLst>
          </a:custGeom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Freeform 26"/>
          <p:cNvSpPr/>
          <p:nvPr/>
        </p:nvSpPr>
        <p:spPr>
          <a:xfrm>
            <a:off x="1645412" y="5667623"/>
            <a:ext cx="3023287" cy="2656551"/>
          </a:xfrm>
          <a:custGeom>
            <a:avLst/>
            <a:gdLst>
              <a:gd name="connsiteX0" fmla="*/ 2088292 w 2088292"/>
              <a:gd name="connsiteY0" fmla="*/ 1958546 h 2132842"/>
              <a:gd name="connsiteX1" fmla="*/ 580768 w 2088292"/>
              <a:gd name="connsiteY1" fmla="*/ 1940011 h 2132842"/>
              <a:gd name="connsiteX2" fmla="*/ 0 w 2088292"/>
              <a:gd name="connsiteY2" fmla="*/ 0 h 2132842"/>
              <a:gd name="connsiteX0" fmla="*/ 2088292 w 2088292"/>
              <a:gd name="connsiteY0" fmla="*/ 1958546 h 2092378"/>
              <a:gd name="connsiteX1" fmla="*/ 216243 w 2088292"/>
              <a:gd name="connsiteY1" fmla="*/ 1865870 h 2092378"/>
              <a:gd name="connsiteX2" fmla="*/ 0 w 2088292"/>
              <a:gd name="connsiteY2" fmla="*/ 0 h 2092378"/>
              <a:gd name="connsiteX0" fmla="*/ 2131827 w 2131827"/>
              <a:gd name="connsiteY0" fmla="*/ 1958546 h 2060303"/>
              <a:gd name="connsiteX1" fmla="*/ 259778 w 2131827"/>
              <a:gd name="connsiteY1" fmla="*/ 1865870 h 2060303"/>
              <a:gd name="connsiteX2" fmla="*/ 43535 w 2131827"/>
              <a:gd name="connsiteY2" fmla="*/ 0 h 2060303"/>
              <a:gd name="connsiteX0" fmla="*/ 2131827 w 2131827"/>
              <a:gd name="connsiteY0" fmla="*/ 1958546 h 2000568"/>
              <a:gd name="connsiteX1" fmla="*/ 259778 w 2131827"/>
              <a:gd name="connsiteY1" fmla="*/ 1865870 h 2000568"/>
              <a:gd name="connsiteX2" fmla="*/ 43535 w 2131827"/>
              <a:gd name="connsiteY2" fmla="*/ 0 h 2000568"/>
              <a:gd name="connsiteX0" fmla="*/ 2124076 w 2124076"/>
              <a:gd name="connsiteY0" fmla="*/ 1958546 h 1962469"/>
              <a:gd name="connsiteX1" fmla="*/ 264384 w 2124076"/>
              <a:gd name="connsiteY1" fmla="*/ 1773194 h 1962469"/>
              <a:gd name="connsiteX2" fmla="*/ 35784 w 2124076"/>
              <a:gd name="connsiteY2" fmla="*/ 0 h 1962469"/>
              <a:gd name="connsiteX0" fmla="*/ 2160965 w 2160965"/>
              <a:gd name="connsiteY0" fmla="*/ 1958546 h 1962469"/>
              <a:gd name="connsiteX1" fmla="*/ 301273 w 2160965"/>
              <a:gd name="connsiteY1" fmla="*/ 1773194 h 1962469"/>
              <a:gd name="connsiteX2" fmla="*/ 72673 w 2160965"/>
              <a:gd name="connsiteY2" fmla="*/ 0 h 1962469"/>
              <a:gd name="connsiteX0" fmla="*/ 2267465 w 2267465"/>
              <a:gd name="connsiteY0" fmla="*/ 1989438 h 2021347"/>
              <a:gd name="connsiteX1" fmla="*/ 407773 w 2267465"/>
              <a:gd name="connsiteY1" fmla="*/ 1804086 h 2021347"/>
              <a:gd name="connsiteX2" fmla="*/ 0 w 2267465"/>
              <a:gd name="connsiteY2" fmla="*/ 0 h 2021347"/>
              <a:gd name="connsiteX0" fmla="*/ 2267465 w 2267465"/>
              <a:gd name="connsiteY0" fmla="*/ 1989438 h 1992413"/>
              <a:gd name="connsiteX1" fmla="*/ 364524 w 2267465"/>
              <a:gd name="connsiteY1" fmla="*/ 1711410 h 1992413"/>
              <a:gd name="connsiteX2" fmla="*/ 0 w 2267465"/>
              <a:gd name="connsiteY2" fmla="*/ 0 h 199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7465" h="1992413">
                <a:moveTo>
                  <a:pt x="2267465" y="1989438"/>
                </a:moveTo>
                <a:cubicBezTo>
                  <a:pt x="1656836" y="1988923"/>
                  <a:pt x="742435" y="2042983"/>
                  <a:pt x="364524" y="1711410"/>
                </a:cubicBezTo>
                <a:cubicBezTo>
                  <a:pt x="-13387" y="1379837"/>
                  <a:pt x="5148" y="812972"/>
                  <a:pt x="0" y="0"/>
                </a:cubicBezTo>
              </a:path>
            </a:pathLst>
          </a:custGeom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294277" y="6439123"/>
            <a:ext cx="2192588" cy="52322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precautionary</a:t>
            </a:r>
            <a:endParaRPr lang="en-US" sz="1867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0" name="Freeform 29"/>
          <p:cNvSpPr/>
          <p:nvPr/>
        </p:nvSpPr>
        <p:spPr>
          <a:xfrm flipV="1">
            <a:off x="5784207" y="1453850"/>
            <a:ext cx="589689" cy="529485"/>
          </a:xfrm>
          <a:custGeom>
            <a:avLst/>
            <a:gdLst>
              <a:gd name="connsiteX0" fmla="*/ 1763 w 391001"/>
              <a:gd name="connsiteY0" fmla="*/ 58308 h 384162"/>
              <a:gd name="connsiteX1" fmla="*/ 51190 w 391001"/>
              <a:gd name="connsiteY1" fmla="*/ 323979 h 384162"/>
              <a:gd name="connsiteX2" fmla="*/ 341574 w 391001"/>
              <a:gd name="connsiteY2" fmla="*/ 361049 h 384162"/>
              <a:gd name="connsiteX3" fmla="*/ 353930 w 391001"/>
              <a:gd name="connsiteY3" fmla="*/ 33595 h 384162"/>
              <a:gd name="connsiteX4" fmla="*/ 391001 w 391001"/>
              <a:gd name="connsiteY4" fmla="*/ 27417 h 384162"/>
              <a:gd name="connsiteX0" fmla="*/ 1763 w 365498"/>
              <a:gd name="connsiteY0" fmla="*/ 24713 h 350567"/>
              <a:gd name="connsiteX1" fmla="*/ 51190 w 365498"/>
              <a:gd name="connsiteY1" fmla="*/ 290384 h 350567"/>
              <a:gd name="connsiteX2" fmla="*/ 341574 w 365498"/>
              <a:gd name="connsiteY2" fmla="*/ 327454 h 350567"/>
              <a:gd name="connsiteX3" fmla="*/ 353930 w 365498"/>
              <a:gd name="connsiteY3" fmla="*/ 0 h 350567"/>
              <a:gd name="connsiteX0" fmla="*/ 123 w 357962"/>
              <a:gd name="connsiteY0" fmla="*/ 24713 h 352746"/>
              <a:gd name="connsiteX1" fmla="*/ 129869 w 357962"/>
              <a:gd name="connsiteY1" fmla="*/ 296562 h 352746"/>
              <a:gd name="connsiteX2" fmla="*/ 339934 w 357962"/>
              <a:gd name="connsiteY2" fmla="*/ 327454 h 352746"/>
              <a:gd name="connsiteX3" fmla="*/ 352290 w 357962"/>
              <a:gd name="connsiteY3" fmla="*/ 0 h 352746"/>
              <a:gd name="connsiteX0" fmla="*/ 24952 w 240689"/>
              <a:gd name="connsiteY0" fmla="*/ 0 h 360240"/>
              <a:gd name="connsiteX1" fmla="*/ 12596 w 240689"/>
              <a:gd name="connsiteY1" fmla="*/ 302740 h 360240"/>
              <a:gd name="connsiteX2" fmla="*/ 222661 w 240689"/>
              <a:gd name="connsiteY2" fmla="*/ 333632 h 360240"/>
              <a:gd name="connsiteX3" fmla="*/ 235017 w 240689"/>
              <a:gd name="connsiteY3" fmla="*/ 6178 h 360240"/>
              <a:gd name="connsiteX0" fmla="*/ 23163 w 233228"/>
              <a:gd name="connsiteY0" fmla="*/ 0 h 355826"/>
              <a:gd name="connsiteX1" fmla="*/ 10807 w 233228"/>
              <a:gd name="connsiteY1" fmla="*/ 302740 h 355826"/>
              <a:gd name="connsiteX2" fmla="*/ 196158 w 233228"/>
              <a:gd name="connsiteY2" fmla="*/ 327454 h 355826"/>
              <a:gd name="connsiteX3" fmla="*/ 233228 w 233228"/>
              <a:gd name="connsiteY3" fmla="*/ 6178 h 355826"/>
              <a:gd name="connsiteX0" fmla="*/ 23163 w 212384"/>
              <a:gd name="connsiteY0" fmla="*/ 74141 h 435791"/>
              <a:gd name="connsiteX1" fmla="*/ 10807 w 212384"/>
              <a:gd name="connsiteY1" fmla="*/ 376881 h 435791"/>
              <a:gd name="connsiteX2" fmla="*/ 196158 w 212384"/>
              <a:gd name="connsiteY2" fmla="*/ 401595 h 435791"/>
              <a:gd name="connsiteX3" fmla="*/ 208515 w 212384"/>
              <a:gd name="connsiteY3" fmla="*/ 0 h 435791"/>
              <a:gd name="connsiteX0" fmla="*/ 3337 w 190320"/>
              <a:gd name="connsiteY0" fmla="*/ 74141 h 454191"/>
              <a:gd name="connsiteX1" fmla="*/ 21873 w 190320"/>
              <a:gd name="connsiteY1" fmla="*/ 413951 h 454191"/>
              <a:gd name="connsiteX2" fmla="*/ 176332 w 190320"/>
              <a:gd name="connsiteY2" fmla="*/ 401595 h 454191"/>
              <a:gd name="connsiteX3" fmla="*/ 188689 w 190320"/>
              <a:gd name="connsiteY3" fmla="*/ 0 h 454191"/>
              <a:gd name="connsiteX0" fmla="*/ 7143 w 253370"/>
              <a:gd name="connsiteY0" fmla="*/ 74141 h 457586"/>
              <a:gd name="connsiteX1" fmla="*/ 25679 w 253370"/>
              <a:gd name="connsiteY1" fmla="*/ 413951 h 457586"/>
              <a:gd name="connsiteX2" fmla="*/ 248100 w 253370"/>
              <a:gd name="connsiteY2" fmla="*/ 407773 h 457586"/>
              <a:gd name="connsiteX3" fmla="*/ 192495 w 253370"/>
              <a:gd name="connsiteY3" fmla="*/ 0 h 457586"/>
              <a:gd name="connsiteX0" fmla="*/ 7143 w 272814"/>
              <a:gd name="connsiteY0" fmla="*/ 160638 h 549648"/>
              <a:gd name="connsiteX1" fmla="*/ 25679 w 272814"/>
              <a:gd name="connsiteY1" fmla="*/ 500448 h 549648"/>
              <a:gd name="connsiteX2" fmla="*/ 248100 w 272814"/>
              <a:gd name="connsiteY2" fmla="*/ 494270 h 549648"/>
              <a:gd name="connsiteX3" fmla="*/ 272814 w 272814"/>
              <a:gd name="connsiteY3" fmla="*/ 0 h 549648"/>
              <a:gd name="connsiteX0" fmla="*/ 805 w 296713"/>
              <a:gd name="connsiteY0" fmla="*/ 177430 h 548665"/>
              <a:gd name="connsiteX1" fmla="*/ 49578 w 296713"/>
              <a:gd name="connsiteY1" fmla="*/ 500448 h 548665"/>
              <a:gd name="connsiteX2" fmla="*/ 271999 w 296713"/>
              <a:gd name="connsiteY2" fmla="*/ 494270 h 548665"/>
              <a:gd name="connsiteX3" fmla="*/ 296713 w 296713"/>
              <a:gd name="connsiteY3" fmla="*/ 0 h 548665"/>
              <a:gd name="connsiteX0" fmla="*/ 805 w 344230"/>
              <a:gd name="connsiteY0" fmla="*/ 177430 h 548665"/>
              <a:gd name="connsiteX1" fmla="*/ 49578 w 344230"/>
              <a:gd name="connsiteY1" fmla="*/ 500448 h 548665"/>
              <a:gd name="connsiteX2" fmla="*/ 271999 w 344230"/>
              <a:gd name="connsiteY2" fmla="*/ 494270 h 548665"/>
              <a:gd name="connsiteX3" fmla="*/ 344230 w 344230"/>
              <a:gd name="connsiteY3" fmla="*/ 0 h 548665"/>
              <a:gd name="connsiteX0" fmla="*/ 350 w 343775"/>
              <a:gd name="connsiteY0" fmla="*/ 177430 h 548666"/>
              <a:gd name="connsiteX1" fmla="*/ 66402 w 343775"/>
              <a:gd name="connsiteY1" fmla="*/ 500449 h 548666"/>
              <a:gd name="connsiteX2" fmla="*/ 271544 w 343775"/>
              <a:gd name="connsiteY2" fmla="*/ 494270 h 548666"/>
              <a:gd name="connsiteX3" fmla="*/ 343775 w 343775"/>
              <a:gd name="connsiteY3" fmla="*/ 0 h 548666"/>
              <a:gd name="connsiteX0" fmla="*/ 350 w 309217"/>
              <a:gd name="connsiteY0" fmla="*/ 169032 h 539712"/>
              <a:gd name="connsiteX1" fmla="*/ 66402 w 309217"/>
              <a:gd name="connsiteY1" fmla="*/ 492051 h 539712"/>
              <a:gd name="connsiteX2" fmla="*/ 271544 w 309217"/>
              <a:gd name="connsiteY2" fmla="*/ 485872 h 539712"/>
              <a:gd name="connsiteX3" fmla="*/ 309217 w 309217"/>
              <a:gd name="connsiteY3" fmla="*/ 0 h 53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17" h="539712">
                <a:moveTo>
                  <a:pt x="350" y="169032"/>
                </a:moveTo>
                <a:cubicBezTo>
                  <a:pt x="-3254" y="276639"/>
                  <a:pt x="21203" y="439244"/>
                  <a:pt x="66402" y="492051"/>
                </a:cubicBezTo>
                <a:cubicBezTo>
                  <a:pt x="111601" y="544858"/>
                  <a:pt x="231075" y="567881"/>
                  <a:pt x="271544" y="485872"/>
                </a:cubicBezTo>
                <a:cubicBezTo>
                  <a:pt x="312013" y="403863"/>
                  <a:pt x="300979" y="55605"/>
                  <a:pt x="309217" y="0"/>
                </a:cubicBezTo>
              </a:path>
            </a:pathLst>
          </a:custGeom>
          <a:ln w="28575" cap="flat" cmpd="sng" algn="ctr">
            <a:solidFill>
              <a:srgbClr val="667E84"/>
            </a:solidFill>
            <a:prstDash val="dash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10565518" y="7354090"/>
            <a:ext cx="2943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Backward equation</a:t>
            </a:r>
            <a:br>
              <a:rPr lang="en-US" sz="2800" dirty="0">
                <a:solidFill>
                  <a:srgbClr val="0070C0"/>
                </a:solidFill>
                <a:latin typeface="+mj-lt"/>
              </a:rPr>
            </a:br>
            <a:r>
              <a:rPr lang="en-US" sz="2000" dirty="0">
                <a:solidFill>
                  <a:srgbClr val="0070C0"/>
                </a:solidFill>
                <a:latin typeface="+mj-lt"/>
              </a:rPr>
              <a:t>with expectations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10501022" y="4793948"/>
            <a:ext cx="274402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667E84"/>
                </a:solidFill>
                <a:latin typeface="+mj-lt"/>
              </a:rPr>
              <a:t>Forward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2730880" y="1726109"/>
                <a:ext cx="998671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880" y="1726109"/>
                <a:ext cx="99867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584636" y="1943145"/>
                <a:ext cx="1006238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636" y="1943145"/>
                <a:ext cx="1006238" cy="461665"/>
              </a:xfrm>
              <a:prstGeom prst="rect">
                <a:avLst/>
              </a:prstGeom>
              <a:blipFill>
                <a:blip r:embed="rId4"/>
                <a:stretch>
                  <a:fillRect b="-933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788396" y="4190313"/>
                <a:ext cx="883640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396" y="4190313"/>
                <a:ext cx="883640" cy="461665"/>
              </a:xfrm>
              <a:prstGeom prst="rect">
                <a:avLst/>
              </a:prstGeom>
              <a:blipFill>
                <a:blip r:embed="rId5"/>
                <a:stretch>
                  <a:fillRect r="-2069" b="-17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195574" y="4689475"/>
                <a:ext cx="1379737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𝜄</m:t>
                          </m:r>
                        </m:e>
                      </m:d>
                      <m:r>
                        <a:rPr lang="en-US" sz="2400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24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574" y="4689475"/>
                <a:ext cx="137973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213223" y="6356168"/>
                <a:ext cx="504497" cy="58477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sz="32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223" y="6356168"/>
                <a:ext cx="50449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231072" y="4235154"/>
                <a:ext cx="477695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sz="24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072" y="4235154"/>
                <a:ext cx="47769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4653154" y="2776090"/>
            <a:ext cx="1166217" cy="52360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2133" dirty="0" err="1">
                <a:latin typeface="+mj-lt"/>
              </a:rPr>
              <a:t>accu</a:t>
            </a:r>
            <a:r>
              <a:rPr lang="en-US" sz="2133" dirty="0">
                <a:latin typeface="+mj-lt"/>
              </a:rPr>
              <a:t>-</a:t>
            </a:r>
          </a:p>
          <a:p>
            <a:pPr>
              <a:lnSpc>
                <a:spcPts val="1600"/>
              </a:lnSpc>
            </a:pPr>
            <a:r>
              <a:rPr lang="en-US" sz="2133" dirty="0" err="1">
                <a:latin typeface="+mj-lt"/>
              </a:rPr>
              <a:t>mulation</a:t>
            </a:r>
            <a:endParaRPr lang="en-US" sz="2133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724003" y="5192570"/>
                <a:ext cx="339004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𝜄</m:t>
                      </m:r>
                    </m:oMath>
                  </m:oMathPara>
                </a14:m>
                <a:endParaRPr lang="en-US" sz="24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003" y="5192570"/>
                <a:ext cx="33900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4377632" y="2060829"/>
            <a:ext cx="319318" cy="379656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+mj-lt"/>
              </a:rPr>
              <a:t>A</a:t>
            </a:r>
            <a:endParaRPr lang="en-US" sz="2400" dirty="0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22439" y="2076373"/>
            <a:ext cx="285656" cy="379656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+mj-lt"/>
              </a:rPr>
              <a:t>L</a:t>
            </a:r>
            <a:endParaRPr lang="en-US" sz="2400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17620" y="2641597"/>
            <a:ext cx="651589" cy="379656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+mj-lt"/>
              </a:rPr>
              <a:t>Debt</a:t>
            </a:r>
            <a:endParaRPr lang="en-US" sz="2400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26838" y="3080691"/>
            <a:ext cx="934871" cy="66697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+mj-lt"/>
              </a:rPr>
              <a:t>Outside</a:t>
            </a:r>
          </a:p>
          <a:p>
            <a:r>
              <a:rPr lang="en-US" sz="1867" dirty="0">
                <a:latin typeface="+mj-lt"/>
              </a:rPr>
              <a:t>equity</a:t>
            </a:r>
            <a:endParaRPr lang="en-US" sz="2400" dirty="0">
              <a:latin typeface="+mj-lt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6580605" y="3100091"/>
            <a:ext cx="0" cy="663441"/>
          </a:xfrm>
          <a:prstGeom prst="line">
            <a:avLst/>
          </a:prstGeom>
          <a:ln w="28575">
            <a:solidFill>
              <a:srgbClr val="667E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8957951" y="3087800"/>
            <a:ext cx="91251" cy="295169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866406" y="1705669"/>
            <a:ext cx="1194551" cy="501441"/>
          </a:xfrm>
          <a:prstGeom prst="line">
            <a:avLst/>
          </a:prstGeom>
          <a:ln w="57150">
            <a:solidFill>
              <a:srgbClr val="667E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D70AB64-4B5C-4730-B7B8-B4E962617275}"/>
              </a:ext>
            </a:extLst>
          </p:cNvPr>
          <p:cNvCxnSpPr>
            <a:cxnSpLocks/>
          </p:cNvCxnSpPr>
          <p:nvPr/>
        </p:nvCxnSpPr>
        <p:spPr>
          <a:xfrm flipV="1">
            <a:off x="6742255" y="3140455"/>
            <a:ext cx="847988" cy="596296"/>
          </a:xfrm>
          <a:prstGeom prst="line">
            <a:avLst/>
          </a:prstGeom>
          <a:ln w="57150">
            <a:solidFill>
              <a:srgbClr val="667E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Freeform 29">
            <a:extLst>
              <a:ext uri="{FF2B5EF4-FFF2-40B4-BE49-F238E27FC236}">
                <a16:creationId xmlns:a16="http://schemas.microsoft.com/office/drawing/2014/main" id="{633D6827-10E7-4A67-B71B-3D81C9DB1530}"/>
              </a:ext>
            </a:extLst>
          </p:cNvPr>
          <p:cNvSpPr/>
          <p:nvPr/>
        </p:nvSpPr>
        <p:spPr>
          <a:xfrm rot="10641435" flipV="1">
            <a:off x="5886694" y="7179016"/>
            <a:ext cx="589689" cy="529485"/>
          </a:xfrm>
          <a:custGeom>
            <a:avLst/>
            <a:gdLst>
              <a:gd name="connsiteX0" fmla="*/ 1763 w 391001"/>
              <a:gd name="connsiteY0" fmla="*/ 58308 h 384162"/>
              <a:gd name="connsiteX1" fmla="*/ 51190 w 391001"/>
              <a:gd name="connsiteY1" fmla="*/ 323979 h 384162"/>
              <a:gd name="connsiteX2" fmla="*/ 341574 w 391001"/>
              <a:gd name="connsiteY2" fmla="*/ 361049 h 384162"/>
              <a:gd name="connsiteX3" fmla="*/ 353930 w 391001"/>
              <a:gd name="connsiteY3" fmla="*/ 33595 h 384162"/>
              <a:gd name="connsiteX4" fmla="*/ 391001 w 391001"/>
              <a:gd name="connsiteY4" fmla="*/ 27417 h 384162"/>
              <a:gd name="connsiteX0" fmla="*/ 1763 w 365498"/>
              <a:gd name="connsiteY0" fmla="*/ 24713 h 350567"/>
              <a:gd name="connsiteX1" fmla="*/ 51190 w 365498"/>
              <a:gd name="connsiteY1" fmla="*/ 290384 h 350567"/>
              <a:gd name="connsiteX2" fmla="*/ 341574 w 365498"/>
              <a:gd name="connsiteY2" fmla="*/ 327454 h 350567"/>
              <a:gd name="connsiteX3" fmla="*/ 353930 w 365498"/>
              <a:gd name="connsiteY3" fmla="*/ 0 h 350567"/>
              <a:gd name="connsiteX0" fmla="*/ 123 w 357962"/>
              <a:gd name="connsiteY0" fmla="*/ 24713 h 352746"/>
              <a:gd name="connsiteX1" fmla="*/ 129869 w 357962"/>
              <a:gd name="connsiteY1" fmla="*/ 296562 h 352746"/>
              <a:gd name="connsiteX2" fmla="*/ 339934 w 357962"/>
              <a:gd name="connsiteY2" fmla="*/ 327454 h 352746"/>
              <a:gd name="connsiteX3" fmla="*/ 352290 w 357962"/>
              <a:gd name="connsiteY3" fmla="*/ 0 h 352746"/>
              <a:gd name="connsiteX0" fmla="*/ 24952 w 240689"/>
              <a:gd name="connsiteY0" fmla="*/ 0 h 360240"/>
              <a:gd name="connsiteX1" fmla="*/ 12596 w 240689"/>
              <a:gd name="connsiteY1" fmla="*/ 302740 h 360240"/>
              <a:gd name="connsiteX2" fmla="*/ 222661 w 240689"/>
              <a:gd name="connsiteY2" fmla="*/ 333632 h 360240"/>
              <a:gd name="connsiteX3" fmla="*/ 235017 w 240689"/>
              <a:gd name="connsiteY3" fmla="*/ 6178 h 360240"/>
              <a:gd name="connsiteX0" fmla="*/ 23163 w 233228"/>
              <a:gd name="connsiteY0" fmla="*/ 0 h 355826"/>
              <a:gd name="connsiteX1" fmla="*/ 10807 w 233228"/>
              <a:gd name="connsiteY1" fmla="*/ 302740 h 355826"/>
              <a:gd name="connsiteX2" fmla="*/ 196158 w 233228"/>
              <a:gd name="connsiteY2" fmla="*/ 327454 h 355826"/>
              <a:gd name="connsiteX3" fmla="*/ 233228 w 233228"/>
              <a:gd name="connsiteY3" fmla="*/ 6178 h 355826"/>
              <a:gd name="connsiteX0" fmla="*/ 23163 w 212384"/>
              <a:gd name="connsiteY0" fmla="*/ 74141 h 435791"/>
              <a:gd name="connsiteX1" fmla="*/ 10807 w 212384"/>
              <a:gd name="connsiteY1" fmla="*/ 376881 h 435791"/>
              <a:gd name="connsiteX2" fmla="*/ 196158 w 212384"/>
              <a:gd name="connsiteY2" fmla="*/ 401595 h 435791"/>
              <a:gd name="connsiteX3" fmla="*/ 208515 w 212384"/>
              <a:gd name="connsiteY3" fmla="*/ 0 h 435791"/>
              <a:gd name="connsiteX0" fmla="*/ 3337 w 190320"/>
              <a:gd name="connsiteY0" fmla="*/ 74141 h 454191"/>
              <a:gd name="connsiteX1" fmla="*/ 21873 w 190320"/>
              <a:gd name="connsiteY1" fmla="*/ 413951 h 454191"/>
              <a:gd name="connsiteX2" fmla="*/ 176332 w 190320"/>
              <a:gd name="connsiteY2" fmla="*/ 401595 h 454191"/>
              <a:gd name="connsiteX3" fmla="*/ 188689 w 190320"/>
              <a:gd name="connsiteY3" fmla="*/ 0 h 454191"/>
              <a:gd name="connsiteX0" fmla="*/ 7143 w 253370"/>
              <a:gd name="connsiteY0" fmla="*/ 74141 h 457586"/>
              <a:gd name="connsiteX1" fmla="*/ 25679 w 253370"/>
              <a:gd name="connsiteY1" fmla="*/ 413951 h 457586"/>
              <a:gd name="connsiteX2" fmla="*/ 248100 w 253370"/>
              <a:gd name="connsiteY2" fmla="*/ 407773 h 457586"/>
              <a:gd name="connsiteX3" fmla="*/ 192495 w 253370"/>
              <a:gd name="connsiteY3" fmla="*/ 0 h 457586"/>
              <a:gd name="connsiteX0" fmla="*/ 7143 w 272814"/>
              <a:gd name="connsiteY0" fmla="*/ 160638 h 549648"/>
              <a:gd name="connsiteX1" fmla="*/ 25679 w 272814"/>
              <a:gd name="connsiteY1" fmla="*/ 500448 h 549648"/>
              <a:gd name="connsiteX2" fmla="*/ 248100 w 272814"/>
              <a:gd name="connsiteY2" fmla="*/ 494270 h 549648"/>
              <a:gd name="connsiteX3" fmla="*/ 272814 w 272814"/>
              <a:gd name="connsiteY3" fmla="*/ 0 h 549648"/>
              <a:gd name="connsiteX0" fmla="*/ 805 w 296713"/>
              <a:gd name="connsiteY0" fmla="*/ 177430 h 548665"/>
              <a:gd name="connsiteX1" fmla="*/ 49578 w 296713"/>
              <a:gd name="connsiteY1" fmla="*/ 500448 h 548665"/>
              <a:gd name="connsiteX2" fmla="*/ 271999 w 296713"/>
              <a:gd name="connsiteY2" fmla="*/ 494270 h 548665"/>
              <a:gd name="connsiteX3" fmla="*/ 296713 w 296713"/>
              <a:gd name="connsiteY3" fmla="*/ 0 h 548665"/>
              <a:gd name="connsiteX0" fmla="*/ 805 w 344230"/>
              <a:gd name="connsiteY0" fmla="*/ 177430 h 548665"/>
              <a:gd name="connsiteX1" fmla="*/ 49578 w 344230"/>
              <a:gd name="connsiteY1" fmla="*/ 500448 h 548665"/>
              <a:gd name="connsiteX2" fmla="*/ 271999 w 344230"/>
              <a:gd name="connsiteY2" fmla="*/ 494270 h 548665"/>
              <a:gd name="connsiteX3" fmla="*/ 344230 w 344230"/>
              <a:gd name="connsiteY3" fmla="*/ 0 h 548665"/>
              <a:gd name="connsiteX0" fmla="*/ 350 w 343775"/>
              <a:gd name="connsiteY0" fmla="*/ 177430 h 548666"/>
              <a:gd name="connsiteX1" fmla="*/ 66402 w 343775"/>
              <a:gd name="connsiteY1" fmla="*/ 500449 h 548666"/>
              <a:gd name="connsiteX2" fmla="*/ 271544 w 343775"/>
              <a:gd name="connsiteY2" fmla="*/ 494270 h 548666"/>
              <a:gd name="connsiteX3" fmla="*/ 343775 w 343775"/>
              <a:gd name="connsiteY3" fmla="*/ 0 h 548666"/>
              <a:gd name="connsiteX0" fmla="*/ 350 w 309217"/>
              <a:gd name="connsiteY0" fmla="*/ 169032 h 539712"/>
              <a:gd name="connsiteX1" fmla="*/ 66402 w 309217"/>
              <a:gd name="connsiteY1" fmla="*/ 492051 h 539712"/>
              <a:gd name="connsiteX2" fmla="*/ 271544 w 309217"/>
              <a:gd name="connsiteY2" fmla="*/ 485872 h 539712"/>
              <a:gd name="connsiteX3" fmla="*/ 309217 w 309217"/>
              <a:gd name="connsiteY3" fmla="*/ 0 h 53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17" h="539712">
                <a:moveTo>
                  <a:pt x="350" y="169032"/>
                </a:moveTo>
                <a:cubicBezTo>
                  <a:pt x="-3254" y="276639"/>
                  <a:pt x="21203" y="439244"/>
                  <a:pt x="66402" y="492051"/>
                </a:cubicBezTo>
                <a:cubicBezTo>
                  <a:pt x="111601" y="544858"/>
                  <a:pt x="231075" y="567881"/>
                  <a:pt x="271544" y="485872"/>
                </a:cubicBezTo>
                <a:cubicBezTo>
                  <a:pt x="312013" y="403863"/>
                  <a:pt x="300979" y="55605"/>
                  <a:pt x="309217" y="0"/>
                </a:cubicBezTo>
              </a:path>
            </a:pathLst>
          </a:custGeom>
          <a:ln w="28575" cap="flat" cmpd="sng" algn="ctr">
            <a:solidFill>
              <a:srgbClr val="667E84"/>
            </a:solidFill>
            <a:prstDash val="dash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82505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3a. CRRA </a:t>
            </a:r>
            <a:r>
              <a:rPr lang="en-US" dirty="0">
                <a:solidFill>
                  <a:srgbClr val="C00000"/>
                </a:solidFill>
              </a:rPr>
              <a:t>Value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1811537" cy="7510407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dirty="0"/>
                  <a:t>Martingale Approach: works best in endowment economy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b="0" dirty="0"/>
                  <a:t>Here</a:t>
                </a:r>
                <a:r>
                  <a:rPr lang="en-US" dirty="0"/>
                  <a:t>: mix Martingale approach with value function </a:t>
                </a:r>
                <a:r>
                  <a:rPr lang="en-US" sz="2267" dirty="0"/>
                  <a:t>(envelop condition)</a:t>
                </a:r>
                <a:endParaRPr lang="en-US" b="0" dirty="0"/>
              </a:p>
              <a:p>
                <a:pPr lvl="1">
                  <a:lnSpc>
                    <a:spcPct val="110000"/>
                  </a:lnSpc>
                </a:pPr>
                <a:endParaRPr lang="en-US" b="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b="0" i="1" smtClean="0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1" i="1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b="0" i="1" smtClean="0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i="1" dirty="0">
                    <a:solidFill>
                      <a:srgbClr val="667E84"/>
                    </a:solidFill>
                  </a:rPr>
                  <a:t> </a:t>
                </a:r>
                <a:r>
                  <a:rPr lang="en-US" b="0" dirty="0">
                    <a:solidFill>
                      <a:schemeClr val="tx1"/>
                    </a:solidFill>
                  </a:rPr>
                  <a:t>for individuals</a:t>
                </a:r>
                <a:r>
                  <a:rPr lang="en-US" b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b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dirty="0">
                    <a:latin typeface="Cambria Math" panose="02040503050406030204" pitchFamily="18" charset="0"/>
                  </a:rPr>
                  <a:t>For </a:t>
                </a:r>
                <a:r>
                  <a:rPr lang="en-US" dirty="0"/>
                  <a:t>CRRA/power utility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r>
                  <a:rPr lang="en-US" b="0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increase net worth by factor, optimal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dirty="0"/>
                  <a:t> for all future states increases by this factor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den>
                        </m:f>
                      </m:e>
                    </m:d>
                  </m:oMath>
                </a14:m>
                <a:r>
                  <a:rPr lang="en-US" dirty="0"/>
                  <a:t>-ratio is invariant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endParaRPr lang="en-US" b="0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dirty="0"/>
                  <a:t>value function can be written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𝜼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  <m:t>𝜼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667E84"/>
                    </a:solidFill>
                  </a:rPr>
                  <a:t> Investment opportunity/ “net worth multiplier”</a:t>
                </a:r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-function turns out to be independent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>
                  <a:lnSpc>
                    <a:spcPct val="11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Change notation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-function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-process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1811537" cy="7510407"/>
              </a:xfrm>
              <a:blipFill>
                <a:blip r:embed="rId2"/>
                <a:stretch>
                  <a:fillRect l="-1291" t="-1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41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63003" y="633966"/>
            <a:ext cx="5204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Applies separately for each type of agent</a:t>
            </a:r>
          </a:p>
        </p:txBody>
      </p:sp>
    </p:spTree>
    <p:extLst>
      <p:ext uri="{BB962C8B-B14F-4D97-AF65-F5344CB8AC3E}">
        <p14:creationId xmlns:p14="http://schemas.microsoft.com/office/powerpoint/2010/main" val="26134904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3a. CRRA </a:t>
                </a:r>
                <a:r>
                  <a:rPr lang="en-US" dirty="0">
                    <a:solidFill>
                      <a:srgbClr val="C00000"/>
                    </a:solidFill>
                  </a:rPr>
                  <a:t>Value Function</a:t>
                </a:r>
                <a:r>
                  <a:rPr lang="en-US" dirty="0"/>
                  <a:t>: relate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70" t="-1070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1811537" cy="7510407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dirty="0"/>
                  <a:t>value function can be written as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</m:oMath>
                </a14:m>
                <a:r>
                  <a:rPr lang="en-US" dirty="0"/>
                  <a:t>, that is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by optimal consumption </a:t>
                </a:r>
                <a:r>
                  <a:rPr lang="en-US" sz="3200" dirty="0"/>
                  <a:t>(if no corner solution)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den>
                    </m:f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1−1/</m:t>
                        </m:r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1811537" cy="751040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42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032720" y="5201841"/>
            <a:ext cx="4074768" cy="1095879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645167" y="6832122"/>
                <a:ext cx="4824359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+mj-lt"/>
                  </a:rPr>
                  <a:t>Next step: </a:t>
                </a:r>
              </a:p>
              <a:p>
                <a:pPr marL="457189" indent="-457189">
                  <a:buAutoNum type="alphaLcParenR"/>
                </a:pPr>
                <a:r>
                  <a:rPr lang="en-US" sz="2800" dirty="0">
                    <a:solidFill>
                      <a:schemeClr val="tx1"/>
                    </a:solidFill>
                    <a:latin typeface="+mj-lt"/>
                  </a:rPr>
                  <a:t>Special simple cases</a:t>
                </a:r>
              </a:p>
              <a:p>
                <a:pPr marL="457189" indent="-457189">
                  <a:buAutoNum type="alphaLcParenR"/>
                </a:pPr>
                <a:r>
                  <a:rPr lang="en-US" sz="2800" dirty="0">
                    <a:solidFill>
                      <a:schemeClr val="tx1"/>
                    </a:solidFill>
                    <a:latin typeface="+mj-lt"/>
                  </a:rPr>
                  <a:t>replace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+mj-lt"/>
                  </a:rPr>
                  <a:t> with 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+mj-lt"/>
                  </a:rPr>
                  <a:t>something scale invariant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167" y="6832122"/>
                <a:ext cx="4824359" cy="1815882"/>
              </a:xfrm>
              <a:prstGeom prst="rect">
                <a:avLst/>
              </a:prstGeom>
              <a:blipFill>
                <a:blip r:embed="rId4"/>
                <a:stretch>
                  <a:fillRect l="-2655" t="-3356" b="-8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0702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3a. CRRA Value Function: Special Case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func>
                  </m:oMath>
                </a14:m>
                <a:r>
                  <a:rPr lang="en-US" dirty="0"/>
                  <a:t>utility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70" t="-1070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1811537" cy="7878297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9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9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9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9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9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9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den>
                      </m:f>
                      <m:r>
                        <a:rPr lang="en-US" sz="2933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933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933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9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9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sz="29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sz="2933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933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en-US" sz="2933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  <m:sSup>
                        <m:sSupPr>
                          <m:ctrlPr>
                            <a:rPr lang="en-US" sz="2933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933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29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9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9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2933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933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1−1/</m:t>
                          </m:r>
                          <m:r>
                            <a:rPr lang="en-US" sz="2933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en-US" sz="2933" dirty="0"/>
              </a:p>
              <a:p>
                <a:r>
                  <a:rPr lang="en-US" dirty="0"/>
                  <a:t>Ito for volatility term: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+(1−1/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For </a:t>
                </a:r>
                <a:r>
                  <a:rPr lang="en-US" dirty="0">
                    <a:solidFill>
                      <a:srgbClr val="C00000"/>
                    </a:solidFill>
                  </a:rPr>
                  <a:t>log utility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: </a:t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</a:t>
                </a:r>
                <a:r>
                  <a:rPr lang="en-US" sz="3467" dirty="0"/>
                  <a:t>for any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467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467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467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467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sz="3467" dirty="0"/>
                  <a:t> </a:t>
                </a:r>
                <a14:m>
                  <m:oMath xmlns:m="http://schemas.openxmlformats.org/officeDocument/2006/math">
                    <m:r>
                      <a:rPr lang="en-US" sz="3467" i="1" dirty="0">
                        <a:latin typeface="Cambria Math" panose="02040503050406030204" pitchFamily="18" charset="0"/>
                      </a:rPr>
                      <m:t>⇒</m:t>
                    </m:r>
                    <m:sSubSup>
                      <m:sSubSupPr>
                        <m:ctrlPr>
                          <a:rPr lang="en-US" sz="3467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467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467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sSup>
                          <m:sSupPr>
                            <m:ctrlPr>
                              <a:rPr lang="en-US" sz="3467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467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3467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sup>
                    </m:sSubSup>
                    <m:r>
                      <a:rPr lang="en-US" sz="3467" i="1" dirty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3467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467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467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sSup>
                          <m:sSupPr>
                            <m:ctrlPr>
                              <a:rPr lang="en-US" sz="3467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467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3467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sup>
                    </m:sSubSup>
                    <m:r>
                      <a:rPr lang="en-US" sz="3467" i="1" dirty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3467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467" i="1" dirty="0">
                            <a:latin typeface="Cambria Math" panose="02040503050406030204" pitchFamily="18" charset="0"/>
                          </a:rPr>
                          <m:t>𝜍</m:t>
                        </m:r>
                      </m:e>
                      <m:sub>
                        <m:r>
                          <a:rPr lang="en-US" sz="3467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467" i="1" dirty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endParaRPr lang="en-US" sz="3467" dirty="0"/>
              </a:p>
              <a:p>
                <a:pPr lvl="1"/>
                <a:r>
                  <a:rPr lang="en-US" dirty="0"/>
                  <a:t>Expected excess return: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i="1" dirty="0" smtClean="0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sSup>
                              <m:sSupPr>
                                <m:ctrlPr>
                                  <a:rPr lang="en-US" b="0" i="1" dirty="0" smtClean="0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dirty="0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Recall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b="0" dirty="0"/>
                  <a:t>Consumption choice: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endParaRPr lang="en-US" b="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does not matter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income and substitution effect cancel out</a:t>
                </a:r>
              </a:p>
              <a:p>
                <a:pPr lvl="2"/>
                <a:endParaRPr lang="en-US" dirty="0"/>
              </a:p>
              <a:p>
                <a:pPr lvl="1"/>
                <a:r>
                  <a:rPr lang="en-US" dirty="0"/>
                  <a:t>Portfolio choice: myopic  (no Mertonian hedging demand)</a:t>
                </a:r>
              </a:p>
              <a:p>
                <a:pPr lvl="2"/>
                <a:r>
                  <a:rPr lang="en-US" dirty="0"/>
                  <a:t>Volatility of investment of opportunity/net worth multiplier</a:t>
                </a:r>
                <a:br>
                  <a:rPr lang="en-US" dirty="0"/>
                </a:br>
                <a:r>
                  <a:rPr lang="en-US" dirty="0"/>
                  <a:t>does not matter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Myopic price of risk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𝜍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sup>
                    </m:sSubSup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1811537" cy="7878297"/>
              </a:xfrm>
              <a:blipFill>
                <a:blip r:embed="rId4"/>
                <a:stretch>
                  <a:fillRect l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>
          <a:xfrm>
            <a:off x="4531766" y="1793903"/>
            <a:ext cx="3570963" cy="1097772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04417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</a:t>
            </a:r>
            <a:r>
              <a:rPr lang="en-US" dirty="0" err="1"/>
              <a:t>MacroModels</a:t>
            </a:r>
            <a:r>
              <a:rPr lang="en-US" dirty="0"/>
              <a:t> Step-by-Step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0.    Postulate aggregates, price processes &amp; obtain return processes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For given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-ratio and SDF processes </a:t>
                </a:r>
                <a:r>
                  <a:rPr lang="en-US" sz="2533" dirty="0">
                    <a:solidFill>
                      <a:schemeClr val="tx1"/>
                    </a:solidFill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sz="25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finance block</a:t>
                </a:r>
                <a:endParaRPr lang="en-US" dirty="0">
                  <a:solidFill>
                    <a:schemeClr val="accent3"/>
                  </a:solidFill>
                </a:endParaRP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chemeClr val="tx1"/>
                    </a:solidFill>
                  </a:rPr>
                  <a:t>Real investment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𝜄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+ Goods market clearing  </a:t>
                </a:r>
                <a:r>
                  <a:rPr lang="en-US" sz="2533" i="1" dirty="0">
                    <a:solidFill>
                      <a:schemeClr val="tx1"/>
                    </a:solidFill>
                  </a:rPr>
                  <a:t>(static)</a:t>
                </a:r>
                <a:endParaRPr lang="en-US" i="1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i="1" dirty="0"/>
                  <a:t>Toolbox 1: </a:t>
                </a:r>
                <a:r>
                  <a:rPr lang="en-US" dirty="0"/>
                  <a:t>Martingale Approach, HJB vs. Stochastic Maximum Principle Approach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chemeClr val="tx1"/>
                    </a:solidFill>
                  </a:rPr>
                  <a:t>Portfolio choice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+ Asset market clearing    or </a:t>
                </a:r>
                <a:br>
                  <a:rPr lang="en-US" dirty="0"/>
                </a:br>
                <a:r>
                  <a:rPr lang="en-US" dirty="0"/>
                  <a:t>Asset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 &amp; risk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en-US" dirty="0"/>
              </a:p>
              <a:p>
                <a:pPr lvl="2"/>
                <a:r>
                  <a:rPr lang="en-US" i="1" dirty="0"/>
                  <a:t>Toolbox 2:</a:t>
                </a:r>
                <a:r>
                  <a:rPr lang="en-US" dirty="0"/>
                  <a:t> “price-taking social planner approach” – Fisher separation theorem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“Money evaluation equation”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𝜗</m:t>
                    </m:r>
                  </m:oMath>
                </a14:m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lvl="2"/>
                <a:r>
                  <a:rPr lang="en-US" i="1" dirty="0"/>
                  <a:t>Toolbox 3:</a:t>
                </a:r>
                <a:r>
                  <a:rPr lang="en-US" dirty="0"/>
                  <a:t> Change in numeraire to total wealth (including SDF)</a:t>
                </a:r>
              </a:p>
              <a:p>
                <a:pPr marL="609585" indent="-609585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Evolution of state variable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  <a:r>
                  <a:rPr lang="en-US" dirty="0"/>
                  <a:t> 	        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forward equation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Value functions				       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backward equation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>
                    <a:solidFill>
                      <a:schemeClr val="tx1"/>
                    </a:solidFill>
                  </a:rPr>
                  <a:t>Value </a:t>
                </a:r>
                <a:r>
                  <a:rPr lang="en-US" dirty="0" err="1">
                    <a:solidFill>
                      <a:schemeClr val="tx1"/>
                    </a:solidFill>
                  </a:rPr>
                  <a:t>fcn</a:t>
                </a:r>
                <a:r>
                  <a:rPr lang="en-US" dirty="0">
                    <a:solidFill>
                      <a:schemeClr val="tx1"/>
                    </a:solidFill>
                  </a:rPr>
                  <a:t>. as </a:t>
                </a:r>
                <a:r>
                  <a:rPr lang="en-US" dirty="0" err="1">
                    <a:solidFill>
                      <a:schemeClr val="tx1"/>
                    </a:solidFill>
                  </a:rPr>
                  <a:t>fcn</a:t>
                </a:r>
                <a:r>
                  <a:rPr lang="en-US" dirty="0">
                    <a:solidFill>
                      <a:schemeClr val="tx1"/>
                    </a:solidFill>
                  </a:rPr>
                  <a:t>. of individual investment opportunities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i="1" dirty="0"/>
                  <a:t>Special cases: log-utility, constant investment opportunities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Separating value </a:t>
                </a:r>
                <a:r>
                  <a:rPr lang="en-US" dirty="0" err="1"/>
                  <a:t>fcn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acc>
                              <m:accPr>
                                <m:chr m:val="̃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𝓊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solidFill>
                                          <a:srgbClr val="8C948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8C948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acc>
                              </m:sup>
                            </m:sSup>
                            <m: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>
                    <a:solidFill>
                      <a:schemeClr val="tx1"/>
                    </a:solidFill>
                  </a:rPr>
                  <a:t>Derive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-ratio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𝜍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price of risk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Numerical model solution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Transform BSDE for separated value </a:t>
                </a:r>
                <a:r>
                  <a:rPr lang="en-US" dirty="0" err="1"/>
                  <a:t>fcn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/>
                  <a:t> into PDE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Solve PDE via value function iteration</a:t>
                </a:r>
              </a:p>
              <a:p>
                <a:pPr marL="609585" indent="-609585">
                  <a:buFont typeface="+mj-lt"/>
                  <a:buAutoNum type="arabicPeriod"/>
                </a:pPr>
                <a:r>
                  <a:rPr lang="en-US" dirty="0"/>
                  <a:t>KFE: Stationary distribution, Fan charts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  <a:blipFill>
                <a:blip r:embed="rId2"/>
                <a:stretch>
                  <a:fillRect l="-1273" t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44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826BC6-2105-48C8-BFCF-6050D10BB150}"/>
              </a:ext>
            </a:extLst>
          </p:cNvPr>
          <p:cNvCxnSpPr>
            <a:cxnSpLocks/>
          </p:cNvCxnSpPr>
          <p:nvPr/>
        </p:nvCxnSpPr>
        <p:spPr>
          <a:xfrm flipV="1">
            <a:off x="1086632" y="6442484"/>
            <a:ext cx="7612912" cy="66453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49015FA-8F3E-402A-A41D-1DC2826EA657}"/>
              </a:ext>
            </a:extLst>
          </p:cNvPr>
          <p:cNvSpPr txBox="1"/>
          <p:nvPr/>
        </p:nvSpPr>
        <p:spPr>
          <a:xfrm rot="21284321">
            <a:off x="3987407" y="6305448"/>
            <a:ext cx="1412566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Log-utility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7A18D0-BDE5-4DF0-A2FC-BD8D58B2AB84}"/>
              </a:ext>
            </a:extLst>
          </p:cNvPr>
          <p:cNvCxnSpPr>
            <a:cxnSpLocks/>
          </p:cNvCxnSpPr>
          <p:nvPr/>
        </p:nvCxnSpPr>
        <p:spPr>
          <a:xfrm>
            <a:off x="1724246" y="3606211"/>
            <a:ext cx="501679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A7D3F9-D5EB-4E70-9AF6-6BB2EBA96AEF}"/>
              </a:ext>
            </a:extLst>
          </p:cNvPr>
          <p:cNvCxnSpPr>
            <a:cxnSpLocks/>
          </p:cNvCxnSpPr>
          <p:nvPr/>
        </p:nvCxnSpPr>
        <p:spPr>
          <a:xfrm>
            <a:off x="1369827" y="4708453"/>
            <a:ext cx="760936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496EAE-E1FD-4D26-957A-2436C96EA20B}"/>
              </a:ext>
            </a:extLst>
          </p:cNvPr>
          <p:cNvCxnSpPr>
            <a:cxnSpLocks/>
          </p:cNvCxnSpPr>
          <p:nvPr/>
        </p:nvCxnSpPr>
        <p:spPr>
          <a:xfrm flipV="1">
            <a:off x="1098698" y="7928675"/>
            <a:ext cx="7612912" cy="66453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E5063F-403A-4A4D-9E3E-5EAB709FF557}"/>
              </a:ext>
            </a:extLst>
          </p:cNvPr>
          <p:cNvCxnSpPr>
            <a:cxnSpLocks/>
          </p:cNvCxnSpPr>
          <p:nvPr/>
        </p:nvCxnSpPr>
        <p:spPr>
          <a:xfrm>
            <a:off x="5415516" y="2991294"/>
            <a:ext cx="584436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3">
            <a:extLst>
              <a:ext uri="{FF2B5EF4-FFF2-40B4-BE49-F238E27FC236}">
                <a16:creationId xmlns:a16="http://schemas.microsoft.com/office/drawing/2014/main" id="{BF242D56-8927-4A3C-9897-C16380487E89}"/>
              </a:ext>
            </a:extLst>
          </p:cNvPr>
          <p:cNvCxnSpPr>
            <a:cxnSpLocks/>
          </p:cNvCxnSpPr>
          <p:nvPr/>
        </p:nvCxnSpPr>
        <p:spPr>
          <a:xfrm>
            <a:off x="1446027" y="3965946"/>
            <a:ext cx="941513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429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Market Clearing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3172" y="1530773"/>
                <a:ext cx="10004457" cy="701717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Output good market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Hence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𝜄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=0,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Capital market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groupChr>
                        </m:e>
                        <m:li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Debt/bond market (by Walras Law)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172" y="1530773"/>
                <a:ext cx="10004457" cy="7017174"/>
              </a:xfrm>
              <a:blipFill>
                <a:blip r:embed="rId2"/>
                <a:stretch>
                  <a:fillRect l="-1645" t="-2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45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726379" y="2532180"/>
                <a:ext cx="2849690" cy="666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i="1"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sz="3733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733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733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733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733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733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, ∀</m:t>
                      </m:r>
                      <m:r>
                        <a:rPr lang="en-US" sz="3733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3733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379" y="2532180"/>
                <a:ext cx="2849690" cy="6667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4006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4b. Model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3172" y="1499559"/>
                <a:ext cx="12082185" cy="764444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Using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𝜄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, </a:t>
                </a:r>
                <a:r>
                  <a:rPr lang="en-US" dirty="0">
                    <a:solidFill>
                      <a:srgbClr val="667E84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67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sz="2667" i="1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67" i="1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</m:d>
                    <m:r>
                      <a:rPr lang="en-US" sz="2667" i="1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en-US" sz="2667" i="1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667" i="1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667" i="1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667" i="1">
                                <a:solidFill>
                                  <a:srgbClr val="667E84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den>
                        </m:f>
                      </m:e>
                    </m:box>
                    <m:func>
                      <m:funcPr>
                        <m:ctrlPr>
                          <a:rPr lang="en-US" sz="2667" i="1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667" i="1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667" i="1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𝜙𝜄</m:t>
                        </m:r>
                        <m:r>
                          <a:rPr lang="en-US" sz="2667" i="1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+1)</m:t>
                        </m:r>
                      </m:e>
                    </m:func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𝜙𝜌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Using portfolio choice, goods &amp; capital market clearing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𝜎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𝜍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335288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 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 marL="609585" lvl="1" indent="0">
                  <a:buNone/>
                </a:pPr>
                <a:r>
                  <a:rPr lang="en-US" b="0" dirty="0"/>
                  <a:t>	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       </a:t>
                </a:r>
                <a:r>
                  <a:rPr lang="en-US" sz="2400" i="1" dirty="0"/>
                  <a:t>from capital market clearing</a:t>
                </a:r>
                <a:endParaRPr lang="en-US" b="0" i="1" dirty="0"/>
              </a:p>
              <a:p>
                <a:pPr marL="609585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733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733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733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733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733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3733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33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733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733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func>
                        <m:funcPr>
                          <m:ctrlPr>
                            <a:rPr lang="en-US" sz="3733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733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3733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3733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733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3733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3733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sz="3733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3733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𝜙𝜌</m:t>
                              </m:r>
                            </m:den>
                          </m:f>
                          <m:r>
                            <a:rPr lang="en-US" sz="3733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3733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733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3733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33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33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733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733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3733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733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733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667E84"/>
                  </a:solidFill>
                </a:endParaRPr>
              </a:p>
              <a:p>
                <a:r>
                  <a:rPr lang="en-US" dirty="0"/>
                  <a:t>Goods &amp; capital market clearing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-evolution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  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667E8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667E8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667E8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172" y="1499559"/>
                <a:ext cx="12082185" cy="7644441"/>
              </a:xfrm>
              <a:blipFill>
                <a:blip r:embed="rId2"/>
                <a:stretch>
                  <a:fillRect l="-1362" t="-2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46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618694" y="3975881"/>
            <a:ext cx="670560" cy="5974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870406" y="3984009"/>
            <a:ext cx="670560" cy="5974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0487622" y="4040905"/>
            <a:ext cx="670560" cy="5974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9C4DEB5-924C-48EA-9998-F298A4E05033}"/>
              </a:ext>
            </a:extLst>
          </p:cNvPr>
          <p:cNvSpPr txBox="1"/>
          <p:nvPr/>
        </p:nvSpPr>
        <p:spPr>
          <a:xfrm>
            <a:off x="10141750" y="6367936"/>
            <a:ext cx="2032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risk-free rate</a:t>
            </a:r>
          </a:p>
        </p:txBody>
      </p:sp>
    </p:spTree>
    <p:extLst>
      <p:ext uri="{BB962C8B-B14F-4D97-AF65-F5344CB8AC3E}">
        <p14:creationId xmlns:p14="http://schemas.microsoft.com/office/powerpoint/2010/main" val="15694796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47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92038" y="8251079"/>
                <a:ext cx="10899648" cy="971033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=.11,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=5%,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=.1,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𝜄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𝜙𝜄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038" y="8251079"/>
                <a:ext cx="10899648" cy="97103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2" y="1589730"/>
            <a:ext cx="8731182" cy="655812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D86EF59-1761-4771-8458-B9BAE9FF5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example</a:t>
            </a:r>
          </a:p>
        </p:txBody>
      </p:sp>
    </p:spTree>
    <p:extLst>
      <p:ext uri="{BB962C8B-B14F-4D97-AF65-F5344CB8AC3E}">
        <p14:creationId xmlns:p14="http://schemas.microsoft.com/office/powerpoint/2010/main" val="1569932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Observation of </a:t>
            </a:r>
            <a:r>
              <a:rPr lang="en-US" dirty="0" err="1"/>
              <a:t>Basak-Cuoco</a:t>
            </a:r>
            <a:r>
              <a:rPr lang="en-US" dirty="0"/>
              <a:t>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3172" y="1419216"/>
                <a:ext cx="11914899" cy="7880427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fluctuates with macro shocks, since experts are levered</a:t>
                </a:r>
              </a:p>
              <a:p>
                <a:r>
                  <a:rPr lang="en-US" dirty="0"/>
                  <a:t>Price of risk, i.e. Sharpe ratio,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𝜄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Goes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goes to zero</a:t>
                </a:r>
              </a:p>
              <a:p>
                <a:pPr lvl="1"/>
                <a:r>
                  <a:rPr lang="en-US" dirty="0"/>
                  <a:t>Achieved via risk-free rate </a:t>
                </a:r>
              </a:p>
              <a:p>
                <a:pPr marL="609585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𝜄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−∞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Rather than depressing price of risky asset,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  <a:p>
                <a:r>
                  <a:rPr lang="en-US" dirty="0"/>
                  <a:t>No endogenous risk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No amplification</a:t>
                </a:r>
              </a:p>
              <a:p>
                <a:pPr lvl="1"/>
                <a:r>
                  <a:rPr lang="en-US" b="0" dirty="0"/>
                  <a:t>No volatility effects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in the long run HH-net worth share vanishes</a:t>
                </a:r>
              </a:p>
              <a:p>
                <a:pPr lvl="1"/>
                <a:r>
                  <a:rPr lang="en-US" dirty="0"/>
                  <a:t>Way out:</a:t>
                </a:r>
              </a:p>
              <a:p>
                <a:pPr lvl="2"/>
                <a:r>
                  <a:rPr lang="en-US" dirty="0"/>
                  <a:t>Different discount rates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		(KM)</a:t>
                </a:r>
              </a:p>
              <a:p>
                <a:pPr lvl="2"/>
                <a:r>
                  <a:rPr lang="en-US" dirty="0"/>
                  <a:t>Switching types 			(BGG)</a:t>
                </a:r>
              </a:p>
              <a:p>
                <a:pPr lvl="2"/>
                <a:r>
                  <a:rPr lang="en-US" dirty="0"/>
                  <a:t>2 types of experts			(</a:t>
                </a:r>
                <a:r>
                  <a:rPr lang="en-US" dirty="0" err="1"/>
                  <a:t>BruSan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172" y="1419216"/>
                <a:ext cx="11914899" cy="7880427"/>
              </a:xfrm>
              <a:blipFill>
                <a:blip r:embed="rId2"/>
                <a:stretch>
                  <a:fillRect l="-1228" t="-2166" r="-665" b="-1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66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Desired Model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172" y="1533669"/>
            <a:ext cx="11679731" cy="7300899"/>
          </a:xfrm>
        </p:spPr>
        <p:txBody>
          <a:bodyPr/>
          <a:lstStyle/>
          <a:p>
            <a:r>
              <a:rPr lang="en-US" dirty="0"/>
              <a:t>Normal regime: stable around steady state</a:t>
            </a:r>
          </a:p>
          <a:p>
            <a:pPr lvl="1"/>
            <a:r>
              <a:rPr lang="en-US" dirty="0"/>
              <a:t>Experts are adequately capitalized</a:t>
            </a:r>
          </a:p>
          <a:p>
            <a:pPr lvl="1"/>
            <a:r>
              <a:rPr lang="en-US" dirty="0"/>
              <a:t>Experts can absorb macro shock</a:t>
            </a:r>
          </a:p>
          <a:p>
            <a:r>
              <a:rPr lang="en-US" dirty="0"/>
              <a:t>Endogenous risk and price of risk</a:t>
            </a:r>
          </a:p>
          <a:p>
            <a:pPr lvl="1"/>
            <a:r>
              <a:rPr lang="en-US" dirty="0"/>
              <a:t>Fire-sales, liquidity spirals, fat tails</a:t>
            </a:r>
          </a:p>
          <a:p>
            <a:pPr lvl="1"/>
            <a:r>
              <a:rPr lang="en-US" dirty="0"/>
              <a:t>Spillovers across assets and agents</a:t>
            </a:r>
          </a:p>
          <a:p>
            <a:pPr lvl="1"/>
            <a:r>
              <a:rPr lang="en-US" dirty="0"/>
              <a:t>Market and funding liquidity connection</a:t>
            </a:r>
          </a:p>
          <a:p>
            <a:pPr lvl="1"/>
            <a:r>
              <a:rPr lang="en-US" dirty="0"/>
              <a:t>SDF vs. cash-flow news</a:t>
            </a:r>
          </a:p>
          <a:p>
            <a:r>
              <a:rPr lang="en-US" dirty="0"/>
              <a:t>Volatility paradox</a:t>
            </a:r>
          </a:p>
          <a:p>
            <a:r>
              <a:rPr lang="en-US" dirty="0"/>
              <a:t>Financial innovation	less stable economy</a:t>
            </a:r>
          </a:p>
          <a:p>
            <a:r>
              <a:rPr lang="en-US" dirty="0"/>
              <a:t>(“Net worth trap”  double-humped stationary distribution)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80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D6AD1C-B24E-443F-8B7F-2BB1F0150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ea typeface="ＭＳ Ｐゴシック" pitchFamily="34" charset="-128"/>
              </a:rPr>
              <a:t>Lending-borrowing/insuring since agents are different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pPr marL="68263" indent="0">
              <a:buNone/>
            </a:pPr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Friction               </a:t>
            </a:r>
            <a:r>
              <a:rPr lang="en-US" dirty="0" err="1">
                <a:ea typeface="ＭＳ Ｐゴシック" pitchFamily="34" charset="-128"/>
              </a:rPr>
              <a:t>p</a:t>
            </a:r>
            <a:r>
              <a:rPr lang="en-US" baseline="-25000" dirty="0" err="1">
                <a:ea typeface="ＭＳ Ｐゴシック" pitchFamily="34" charset="-128"/>
              </a:rPr>
              <a:t>s</a:t>
            </a:r>
            <a:r>
              <a:rPr lang="en-US" dirty="0" err="1">
                <a:ea typeface="ＭＳ Ｐゴシック" pitchFamily="34" charset="-128"/>
              </a:rPr>
              <a:t>MRS</a:t>
            </a:r>
            <a:r>
              <a:rPr lang="en-US" baseline="-25000" dirty="0" err="1">
                <a:ea typeface="ＭＳ Ｐゴシック" pitchFamily="34" charset="-128"/>
              </a:rPr>
              <a:t>s</a:t>
            </a:r>
            <a:r>
              <a:rPr lang="en-US" dirty="0">
                <a:ea typeface="ＭＳ Ｐゴシック" pitchFamily="34" charset="-128"/>
              </a:rPr>
              <a:t> different even after transactions</a:t>
            </a: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Wealth distribution matters! </a:t>
            </a:r>
            <a:r>
              <a:rPr lang="en-US" dirty="0">
                <a:ea typeface="ＭＳ Ｐゴシック" pitchFamily="34" charset="-128"/>
              </a:rPr>
              <a:t>(net worth of subgroups)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 sector is not a veil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C00FF6-2CDB-4520-8D39-0987BA13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Heterogeneous Agents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7835CF-7BF8-4F28-A930-B6C930F7C0D2}"/>
              </a:ext>
            </a:extLst>
          </p:cNvPr>
          <p:cNvSpPr txBox="1">
            <a:spLocks/>
          </p:cNvSpPr>
          <p:nvPr/>
        </p:nvSpPr>
        <p:spPr>
          <a:xfrm>
            <a:off x="616312" y="2468702"/>
            <a:ext cx="3312056" cy="28179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+mj-lt"/>
                <a:ea typeface="ＭＳ Ｐゴシック" pitchFamily="34" charset="-128"/>
              </a:rPr>
              <a:t>Poor-rich</a:t>
            </a:r>
          </a:p>
          <a:p>
            <a:r>
              <a:rPr lang="en-US" sz="3200" dirty="0">
                <a:latin typeface="+mj-lt"/>
                <a:ea typeface="ＭＳ Ｐゴシック" pitchFamily="34" charset="-128"/>
              </a:rPr>
              <a:t>Productive</a:t>
            </a:r>
          </a:p>
          <a:p>
            <a:r>
              <a:rPr lang="en-US" sz="3200" dirty="0">
                <a:latin typeface="+mj-lt"/>
                <a:ea typeface="ＭＳ Ｐゴシック" pitchFamily="34" charset="-128"/>
              </a:rPr>
              <a:t>Less patient</a:t>
            </a:r>
          </a:p>
          <a:p>
            <a:r>
              <a:rPr lang="en-US" sz="3200" dirty="0">
                <a:latin typeface="+mj-lt"/>
                <a:ea typeface="ＭＳ Ｐゴシック" pitchFamily="34" charset="-128"/>
              </a:rPr>
              <a:t>Less risk averse</a:t>
            </a:r>
          </a:p>
          <a:p>
            <a:r>
              <a:rPr lang="en-US" sz="3200" dirty="0">
                <a:latin typeface="+mj-lt"/>
                <a:ea typeface="ＭＳ Ｐゴシック" pitchFamily="34" charset="-128"/>
              </a:rPr>
              <a:t>More optimistic</a:t>
            </a:r>
            <a:br>
              <a:rPr lang="en-US" dirty="0">
                <a:latin typeface="+mj-lt"/>
                <a:ea typeface="ＭＳ Ｐゴシック" pitchFamily="34" charset="-128"/>
              </a:rPr>
            </a:br>
            <a:endParaRPr lang="en-US" sz="2000" dirty="0">
              <a:solidFill>
                <a:srgbClr val="FF0000"/>
              </a:solidFill>
              <a:latin typeface="+mj-lt"/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r>
              <a:rPr lang="en-US" dirty="0">
                <a:ea typeface="ＭＳ Ｐゴシック" pitchFamily="34" charset="-128"/>
              </a:rPr>
              <a:t>       </a:t>
            </a:r>
          </a:p>
          <a:p>
            <a:pPr lvl="1" algn="ctr">
              <a:buFontTx/>
              <a:buNone/>
            </a:pPr>
            <a:endParaRPr lang="en-US" dirty="0"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endParaRPr lang="en-US" dirty="0"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r>
              <a:rPr lang="en-US" dirty="0">
                <a:ea typeface="ＭＳ Ｐゴシック" pitchFamily="34" charset="-128"/>
              </a:rPr>
              <a:t>	</a:t>
            </a:r>
          </a:p>
          <a:p>
            <a:pPr lvl="1"/>
            <a:endParaRPr lang="en-US" dirty="0">
              <a:ea typeface="ＭＳ Ｐゴシック" pitchFamily="34" charset="-128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FBF791-62EF-4230-830B-425DBD5C6C07}"/>
              </a:ext>
            </a:extLst>
          </p:cNvPr>
          <p:cNvSpPr txBox="1">
            <a:spLocks/>
          </p:cNvSpPr>
          <p:nvPr/>
        </p:nvSpPr>
        <p:spPr bwMode="auto">
          <a:xfrm>
            <a:off x="6795531" y="2468702"/>
            <a:ext cx="3503433" cy="29050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dirty="0">
                <a:latin typeface="+mj-lt"/>
              </a:rPr>
              <a:t>Rich-poor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dirty="0">
                <a:latin typeface="+mj-lt"/>
              </a:rPr>
              <a:t>Less productive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dirty="0">
                <a:latin typeface="+mj-lt"/>
              </a:rPr>
              <a:t>More patient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dirty="0">
                <a:latin typeface="+mj-lt"/>
              </a:rPr>
              <a:t>More risk averse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dirty="0">
                <a:latin typeface="+mj-lt"/>
              </a:rPr>
              <a:t>More pessimistic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sz="2400" dirty="0">
              <a:latin typeface="Corbe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400" dirty="0">
              <a:latin typeface="Corbel" pitchFamily="34" charset="0"/>
            </a:endParaRPr>
          </a:p>
          <a:p>
            <a:pPr marL="742950" lvl="1" indent="-285750" algn="ctr" eaLnBrk="0" hangingPunct="0">
              <a:spcBef>
                <a:spcPct val="20000"/>
              </a:spcBef>
            </a:pPr>
            <a:endParaRPr lang="en-US" sz="2400" dirty="0">
              <a:latin typeface="Corbel" pitchFamily="34" charset="0"/>
            </a:endParaRPr>
          </a:p>
          <a:p>
            <a:pPr marL="742950" lvl="1" indent="-285750" algn="ctr" eaLnBrk="0" hangingPunct="0">
              <a:spcBef>
                <a:spcPct val="20000"/>
              </a:spcBef>
            </a:pPr>
            <a:endParaRPr lang="en-US" sz="2400" dirty="0">
              <a:latin typeface="Corbel" pitchFamily="34" charset="0"/>
            </a:endParaRPr>
          </a:p>
          <a:p>
            <a:pPr marL="742950" lvl="1" indent="-285750" algn="ctr" eaLnBrk="0" hangingPunct="0">
              <a:spcBef>
                <a:spcPct val="20000"/>
              </a:spcBef>
            </a:pPr>
            <a:r>
              <a:rPr lang="en-US" sz="2400" dirty="0">
                <a:latin typeface="Corbel" pitchFamily="34" charset="0"/>
              </a:rPr>
              <a:t>	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400" dirty="0">
              <a:latin typeface="Corbe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1FB83F-CB78-400B-B834-F5CF6917A7B3}"/>
              </a:ext>
            </a:extLst>
          </p:cNvPr>
          <p:cNvSpPr txBox="1"/>
          <p:nvPr/>
        </p:nvSpPr>
        <p:spPr>
          <a:xfrm>
            <a:off x="3868765" y="3483940"/>
            <a:ext cx="28654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+mj-lt"/>
              </a:rPr>
              <a:t>Limited direct lending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+mj-lt"/>
              </a:rPr>
              <a:t>due to frictions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6A8EE8-ECDC-4578-BE38-C67644861CEC}"/>
              </a:ext>
            </a:extLst>
          </p:cNvPr>
          <p:cNvCxnSpPr/>
          <p:nvPr/>
        </p:nvCxnSpPr>
        <p:spPr>
          <a:xfrm>
            <a:off x="4042530" y="3934450"/>
            <a:ext cx="2468880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1411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E43AB-1E76-404D-97BE-CFD45DA86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573" y="1392865"/>
            <a:ext cx="15342084" cy="4853763"/>
          </a:xfrm>
        </p:spPr>
        <p:txBody>
          <a:bodyPr>
            <a:normAutofit fontScale="90000"/>
          </a:bodyPr>
          <a:lstStyle/>
          <a:p>
            <a:r>
              <a:rPr lang="en-US" sz="7300" b="1" dirty="0">
                <a:solidFill>
                  <a:srgbClr val="667E84"/>
                </a:solidFill>
              </a:rPr>
              <a:t>Modern Macro, Money, and </a:t>
            </a:r>
            <a:br>
              <a:rPr lang="en-US" sz="7300" b="1" dirty="0">
                <a:solidFill>
                  <a:srgbClr val="667E84"/>
                </a:solidFill>
              </a:rPr>
            </a:br>
            <a:r>
              <a:rPr lang="en-US" sz="7300" b="1" dirty="0">
                <a:solidFill>
                  <a:srgbClr val="667E84"/>
                </a:solidFill>
              </a:rPr>
              <a:t>International Finance</a:t>
            </a:r>
            <a:br>
              <a:rPr lang="en-US" sz="7300" dirty="0">
                <a:solidFill>
                  <a:srgbClr val="667E84"/>
                </a:solidFill>
              </a:rPr>
            </a:br>
            <a:r>
              <a:rPr lang="en-US" sz="4800" dirty="0">
                <a:solidFill>
                  <a:srgbClr val="667E84"/>
                </a:solidFill>
              </a:rPr>
              <a:t>Princeton Initiative 2023</a:t>
            </a:r>
            <a:br>
              <a:rPr lang="en-US" sz="4800" dirty="0">
                <a:solidFill>
                  <a:srgbClr val="667E84"/>
                </a:solidFill>
              </a:rPr>
            </a:br>
            <a:r>
              <a:rPr lang="en-US" sz="4800" dirty="0">
                <a:solidFill>
                  <a:srgbClr val="667E84"/>
                </a:solidFill>
              </a:rPr>
              <a:t>Endogenous Risk Dynamics in</a:t>
            </a:r>
            <a:br>
              <a:rPr lang="en-US" sz="4800" dirty="0">
                <a:solidFill>
                  <a:srgbClr val="667E84"/>
                </a:solidFill>
              </a:rPr>
            </a:br>
            <a:r>
              <a:rPr lang="en-US" sz="4800" dirty="0">
                <a:solidFill>
                  <a:srgbClr val="667E84"/>
                </a:solidFill>
              </a:rPr>
              <a:t>Real </a:t>
            </a:r>
            <a:r>
              <a:rPr lang="en-US" sz="4800" b="1" dirty="0">
                <a:solidFill>
                  <a:srgbClr val="667E84"/>
                </a:solidFill>
              </a:rPr>
              <a:t>Macro Model with Heterogenous Agents</a:t>
            </a:r>
            <a:br>
              <a:rPr lang="en-US" sz="4800" b="1" dirty="0">
                <a:solidFill>
                  <a:srgbClr val="667E84"/>
                </a:solidFill>
              </a:rPr>
            </a:br>
            <a:br>
              <a:rPr lang="en-US" sz="4800" b="1" dirty="0">
                <a:solidFill>
                  <a:srgbClr val="667E84"/>
                </a:solidFill>
              </a:rPr>
            </a:br>
            <a:endParaRPr lang="en-US" sz="3600" dirty="0">
              <a:solidFill>
                <a:srgbClr val="667E84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FC50A0-E1F6-4C23-B605-0F21E6935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573" y="5917019"/>
            <a:ext cx="12192000" cy="12019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000" dirty="0"/>
              <a:t>Markus K. Brunnermeier</a:t>
            </a:r>
          </a:p>
          <a:p>
            <a:pPr>
              <a:lnSpc>
                <a:spcPct val="80000"/>
              </a:lnSpc>
            </a:pPr>
            <a:r>
              <a:rPr lang="en-US" dirty="0"/>
              <a:t>Princeton University</a:t>
            </a:r>
          </a:p>
        </p:txBody>
      </p:sp>
    </p:spTree>
    <p:extLst>
      <p:ext uri="{BB962C8B-B14F-4D97-AF65-F5344CB8AC3E}">
        <p14:creationId xmlns:p14="http://schemas.microsoft.com/office/powerpoint/2010/main" val="31003795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EEACC4-9461-4E70-A14C-5D0E723BC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72" y="1530772"/>
            <a:ext cx="15497386" cy="7613227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i="1" dirty="0">
                <a:solidFill>
                  <a:srgbClr val="667E84"/>
                </a:solidFill>
              </a:rPr>
              <a:t>Real Macro-Finance Models with Heterogeneous Agents </a:t>
            </a:r>
          </a:p>
          <a:p>
            <a:pPr marL="742950" indent="-742950">
              <a:lnSpc>
                <a:spcPct val="80000"/>
              </a:lnSpc>
              <a:buFont typeface="+mj-lt"/>
              <a:buAutoNum type="arabicPeriod"/>
            </a:pPr>
            <a:r>
              <a:rPr lang="en-US" dirty="0">
                <a:solidFill>
                  <a:srgbClr val="667E84"/>
                </a:solidFill>
              </a:rPr>
              <a:t>A Simple Real Macro-finance Model</a:t>
            </a:r>
          </a:p>
          <a:p>
            <a:pPr marL="742950" indent="-742950">
              <a:lnSpc>
                <a:spcPct val="80000"/>
              </a:lnSpc>
              <a:buFont typeface="+mj-lt"/>
              <a:buAutoNum type="arabicPeriod"/>
            </a:pPr>
            <a:r>
              <a:rPr lang="en-US" dirty="0"/>
              <a:t>Endogenous (Price of) Risk Dynamics</a:t>
            </a:r>
          </a:p>
          <a:p>
            <a:pPr marL="742950" indent="-742950">
              <a:lnSpc>
                <a:spcPct val="80000"/>
              </a:lnSpc>
              <a:buFont typeface="+mj-lt"/>
              <a:buAutoNum type="arabicPeriod"/>
            </a:pPr>
            <a:r>
              <a:rPr lang="en-US" dirty="0"/>
              <a:t>A Model with Jumps due to Sudden Stops/Runs</a:t>
            </a:r>
          </a:p>
          <a:p>
            <a:pPr marL="1143000" lvl="2" indent="-228600">
              <a:lnSpc>
                <a:spcPct val="80000"/>
              </a:lnSpc>
              <a:buFont typeface="+mj-lt"/>
              <a:buAutoNum type="arabicPeriod"/>
            </a:pPr>
            <a:endParaRPr lang="en-US" sz="1000" dirty="0"/>
          </a:p>
          <a:p>
            <a:pPr marL="0" indent="0">
              <a:lnSpc>
                <a:spcPct val="80000"/>
              </a:lnSpc>
              <a:buNone/>
            </a:pPr>
            <a:r>
              <a:rPr lang="en-US" i="1" dirty="0">
                <a:solidFill>
                  <a:srgbClr val="667E84"/>
                </a:solidFill>
              </a:rPr>
              <a:t>Money Models</a:t>
            </a:r>
          </a:p>
          <a:p>
            <a:pPr marL="742950" indent="-742950">
              <a:lnSpc>
                <a:spcPct val="80000"/>
              </a:lnSpc>
              <a:buFont typeface="+mj-lt"/>
              <a:buAutoNum type="arabicPeriod"/>
            </a:pPr>
            <a:r>
              <a:rPr lang="en-US" dirty="0"/>
              <a:t>A Simple Money Model</a:t>
            </a:r>
          </a:p>
          <a:p>
            <a:pPr marL="742950" indent="-742950">
              <a:lnSpc>
                <a:spcPct val="80000"/>
              </a:lnSpc>
              <a:buFont typeface="+mj-lt"/>
              <a:buAutoNum type="arabicPeriod"/>
            </a:pPr>
            <a:r>
              <a:rPr lang="en-US" dirty="0"/>
              <a:t>Cashless vs. Cash Economy and “The I Theory of Money”</a:t>
            </a:r>
          </a:p>
          <a:p>
            <a:pPr marL="742950" indent="-742950">
              <a:lnSpc>
                <a:spcPct val="80000"/>
              </a:lnSpc>
              <a:buFont typeface="+mj-lt"/>
              <a:buAutoNum type="arabicPeriod"/>
            </a:pPr>
            <a:r>
              <a:rPr lang="en-US" dirty="0"/>
              <a:t>Welfare Analysis &amp; Optimal Policy </a:t>
            </a:r>
          </a:p>
          <a:p>
            <a:pPr marL="792488" lvl="1" indent="-457200">
              <a:lnSpc>
                <a:spcPct val="80000"/>
              </a:lnSpc>
              <a:buFont typeface="+mj-lt"/>
              <a:buAutoNum type="arabicPeriod"/>
            </a:pPr>
            <a:r>
              <a:rPr lang="en-US" sz="2000" dirty="0"/>
              <a:t>Fiscal, Monetary, and Macroprudential Policy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i="1" dirty="0">
                <a:solidFill>
                  <a:srgbClr val="667E84"/>
                </a:solidFill>
              </a:rPr>
              <a:t>International Macro-Finance Models</a:t>
            </a:r>
          </a:p>
          <a:p>
            <a:pPr marL="742950" indent="-742950">
              <a:lnSpc>
                <a:spcPct val="80000"/>
              </a:lnSpc>
              <a:buFont typeface="+mj-lt"/>
              <a:buAutoNum type="arabicPeriod"/>
            </a:pPr>
            <a:r>
              <a:rPr lang="en-US" dirty="0"/>
              <a:t>International Financial Architecture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i="1" dirty="0">
                <a:solidFill>
                  <a:srgbClr val="667E84"/>
                </a:solidFill>
              </a:rPr>
              <a:t>Digital Money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84381A-EC90-4C64-AD64-994CA7BC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3A493-960C-482F-B08D-BFEE69C1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921654" y="8561095"/>
            <a:ext cx="988904" cy="546946"/>
          </a:xfrm>
        </p:spPr>
        <p:txBody>
          <a:bodyPr/>
          <a:lstStyle/>
          <a:p>
            <a:fld id="{3488EFA5-B9E7-4918-BF97-C27C2BBB1656}" type="slidenum">
              <a:rPr lang="en-US" smtClean="0"/>
              <a:t>51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D31BF5-EF3A-49EB-9BC0-9E5C04A55E43}"/>
              </a:ext>
            </a:extLst>
          </p:cNvPr>
          <p:cNvSpPr/>
          <p:nvPr/>
        </p:nvSpPr>
        <p:spPr>
          <a:xfrm>
            <a:off x="413172" y="1388534"/>
            <a:ext cx="10458619" cy="26199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469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B5ABEE-D22D-4628-A8DB-6A99E3A9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premia, price of risk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37A55A-E96B-4A08-9209-DB60EEE05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50" y="1530350"/>
            <a:ext cx="15497175" cy="6061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Risk premia = price of risk * (endogenous + </a:t>
            </a:r>
            <a:r>
              <a:rPr lang="en-US" b="1" dirty="0">
                <a:solidFill>
                  <a:srgbClr val="667E84"/>
                </a:solidFill>
              </a:rPr>
              <a:t>exogenous risk</a:t>
            </a:r>
            <a:r>
              <a:rPr lang="en-US" dirty="0"/>
              <a:t>)</a:t>
            </a:r>
          </a:p>
          <a:p>
            <a:endParaRPr lang="en-US" dirty="0"/>
          </a:p>
          <a:p>
            <a:pPr lvl="1"/>
            <a:r>
              <a:rPr lang="en-US" dirty="0"/>
              <a:t>Exogenous risk – </a:t>
            </a:r>
            <a:r>
              <a:rPr lang="en-US" sz="2800" dirty="0"/>
              <a:t>shock from outside</a:t>
            </a:r>
            <a:endParaRPr lang="en-US" dirty="0"/>
          </a:p>
          <a:p>
            <a:pPr lvl="1"/>
            <a:r>
              <a:rPr lang="en-US" dirty="0"/>
              <a:t>Endogenous risk</a:t>
            </a:r>
          </a:p>
          <a:p>
            <a:pPr lvl="2"/>
            <a:r>
              <a:rPr lang="en-US" dirty="0"/>
              <a:t>Amplification: adverse feedback loops </a:t>
            </a:r>
          </a:p>
          <a:p>
            <a:pPr lvl="2"/>
            <a:r>
              <a:rPr lang="en-US" dirty="0"/>
              <a:t>Multiple equilibria: Run, Sudden Stops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Non-linearities are key for financial stability</a:t>
            </a:r>
          </a:p>
          <a:p>
            <a:pPr lvl="1"/>
            <a:r>
              <a:rPr lang="en-US" dirty="0"/>
              <a:t>Around vs. away from steady state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369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Desired Model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527048"/>
            <a:ext cx="11679731" cy="7300899"/>
          </a:xfrm>
        </p:spPr>
        <p:txBody>
          <a:bodyPr/>
          <a:lstStyle/>
          <a:p>
            <a:r>
              <a:rPr lang="en-US" dirty="0"/>
              <a:t>Normal regime: stable </a:t>
            </a:r>
            <a:r>
              <a:rPr lang="en-US" dirty="0">
                <a:solidFill>
                  <a:srgbClr val="667E84"/>
                </a:solidFill>
              </a:rPr>
              <a:t>around steady state</a:t>
            </a:r>
          </a:p>
          <a:p>
            <a:pPr lvl="1"/>
            <a:r>
              <a:rPr lang="en-US" dirty="0"/>
              <a:t>Experts are adequately capitalized</a:t>
            </a:r>
          </a:p>
          <a:p>
            <a:pPr lvl="1"/>
            <a:r>
              <a:rPr lang="en-US" dirty="0"/>
              <a:t>Experts can absorb macro shock</a:t>
            </a:r>
          </a:p>
          <a:p>
            <a:r>
              <a:rPr lang="en-US" dirty="0">
                <a:solidFill>
                  <a:srgbClr val="667E84"/>
                </a:solidFill>
              </a:rPr>
              <a:t>Endogenous risk </a:t>
            </a:r>
            <a:r>
              <a:rPr lang="en-US" dirty="0"/>
              <a:t>and </a:t>
            </a:r>
            <a:r>
              <a:rPr lang="en-US" dirty="0">
                <a:solidFill>
                  <a:srgbClr val="667E84"/>
                </a:solidFill>
              </a:rPr>
              <a:t>price of risk</a:t>
            </a:r>
          </a:p>
          <a:p>
            <a:pPr lvl="1"/>
            <a:r>
              <a:rPr lang="en-US" dirty="0"/>
              <a:t>Fire-sales, liquidity spirals, fat tails</a:t>
            </a:r>
          </a:p>
          <a:p>
            <a:pPr lvl="1"/>
            <a:r>
              <a:rPr lang="en-US" dirty="0"/>
              <a:t>Spillovers across assets and agents</a:t>
            </a:r>
          </a:p>
          <a:p>
            <a:pPr lvl="1"/>
            <a:r>
              <a:rPr lang="en-US" dirty="0"/>
              <a:t>Market and funding liquidity connection</a:t>
            </a:r>
          </a:p>
          <a:p>
            <a:pPr lvl="1"/>
            <a:r>
              <a:rPr lang="en-US" dirty="0"/>
              <a:t>SDF vs. cash-flow news</a:t>
            </a:r>
          </a:p>
          <a:p>
            <a:r>
              <a:rPr lang="en-US" dirty="0">
                <a:solidFill>
                  <a:srgbClr val="667E84"/>
                </a:solidFill>
              </a:rPr>
              <a:t>Volatility paradox</a:t>
            </a:r>
          </a:p>
          <a:p>
            <a:r>
              <a:rPr lang="en-US" dirty="0">
                <a:solidFill>
                  <a:srgbClr val="667E84"/>
                </a:solidFill>
              </a:rPr>
              <a:t>Financial innovation</a:t>
            </a:r>
            <a:r>
              <a:rPr lang="en-US" dirty="0"/>
              <a:t>	less stable economy</a:t>
            </a:r>
          </a:p>
          <a:p>
            <a:r>
              <a:rPr lang="en-US" dirty="0"/>
              <a:t>(“Net worth trap”  double-humped stationary distribution)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685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FCF8ED-44AD-4E50-8383-C66FE8C01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Static</a:t>
            </a:r>
            <a:r>
              <a:rPr lang="en-US" dirty="0"/>
              <a:t> amplification occurs because fire-sales of capital </a:t>
            </a:r>
            <a:br>
              <a:rPr lang="en-US" dirty="0"/>
            </a:br>
            <a:r>
              <a:rPr lang="en-US" dirty="0"/>
              <a:t>from productive sector to less productive sector depress asset prices</a:t>
            </a:r>
          </a:p>
          <a:p>
            <a:pPr lvl="1"/>
            <a:r>
              <a:rPr lang="en-US" dirty="0"/>
              <a:t>Importance of </a:t>
            </a:r>
            <a:r>
              <a:rPr lang="en-US" i="1" dirty="0"/>
              <a:t>market liquidity</a:t>
            </a:r>
            <a:r>
              <a:rPr lang="en-US" dirty="0"/>
              <a:t> of physical capital</a:t>
            </a:r>
          </a:p>
          <a:p>
            <a:r>
              <a:rPr lang="en-US" i="1" dirty="0"/>
              <a:t>Dynamic </a:t>
            </a:r>
            <a:r>
              <a:rPr lang="en-US" dirty="0"/>
              <a:t>amplification occurs because a </a:t>
            </a:r>
            <a:br>
              <a:rPr lang="en-US" dirty="0"/>
            </a:br>
            <a:r>
              <a:rPr lang="en-US" dirty="0"/>
              <a:t>temporary shock translates into a </a:t>
            </a:r>
            <a:br>
              <a:rPr lang="en-US" dirty="0"/>
            </a:br>
            <a:r>
              <a:rPr lang="en-US" dirty="0"/>
              <a:t>persistent decline in output and asset prices</a:t>
            </a:r>
            <a:endParaRPr lang="en-US" i="1" dirty="0"/>
          </a:p>
          <a:p>
            <a:pPr lvl="1"/>
            <a:r>
              <a:rPr lang="en-US" dirty="0"/>
              <a:t>Forward</a:t>
            </a:r>
            <a:r>
              <a:rPr lang="en-US" dirty="0">
                <a:solidFill>
                  <a:srgbClr val="667E84"/>
                </a:solidFill>
              </a:rPr>
              <a:t>	</a:t>
            </a:r>
            <a:r>
              <a:rPr lang="en-US" sz="2800" dirty="0">
                <a:solidFill>
                  <a:srgbClr val="667E84"/>
                </a:solidFill>
              </a:rPr>
              <a:t>grow net worth </a:t>
            </a:r>
            <a:r>
              <a:rPr lang="en-US" sz="2800" dirty="0">
                <a:solidFill>
                  <a:schemeClr val="bg1"/>
                </a:solidFill>
              </a:rPr>
              <a:t>via retained earnings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/>
              <a:t>Backward	</a:t>
            </a:r>
            <a:r>
              <a:rPr lang="en-US" sz="2800" dirty="0">
                <a:solidFill>
                  <a:srgbClr val="C00000"/>
                </a:solidFill>
              </a:rPr>
              <a:t>asset pricing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3F2B44-E80E-401F-96D0-E75B4A13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Persistence Leads to Dynamic Amplification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E2AFE38-A892-40C2-8106-716F8B4D7F89}"/>
              </a:ext>
            </a:extLst>
          </p:cNvPr>
          <p:cNvCxnSpPr/>
          <p:nvPr/>
        </p:nvCxnSpPr>
        <p:spPr>
          <a:xfrm>
            <a:off x="8461519" y="5046065"/>
            <a:ext cx="4114800" cy="4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9D9ABA-114B-4AAE-9BCD-DFA3D99A06BD}"/>
              </a:ext>
            </a:extLst>
          </p:cNvPr>
          <p:cNvCxnSpPr/>
          <p:nvPr/>
        </p:nvCxnSpPr>
        <p:spPr>
          <a:xfrm rot="5400000">
            <a:off x="8666306" y="5069878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B102CA-3E65-48B1-82EA-6C97CA2087EF}"/>
              </a:ext>
            </a:extLst>
          </p:cNvPr>
          <p:cNvCxnSpPr/>
          <p:nvPr/>
        </p:nvCxnSpPr>
        <p:spPr>
          <a:xfrm rot="5400000">
            <a:off x="9809306" y="5069878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406F88-25F7-4730-82FE-D1C35E871083}"/>
              </a:ext>
            </a:extLst>
          </p:cNvPr>
          <p:cNvCxnSpPr/>
          <p:nvPr/>
        </p:nvCxnSpPr>
        <p:spPr>
          <a:xfrm rot="5400000">
            <a:off x="10952306" y="5069878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5176C51-6453-4BFB-93F6-9E0A202C3174}"/>
              </a:ext>
            </a:extLst>
          </p:cNvPr>
          <p:cNvCxnSpPr/>
          <p:nvPr/>
        </p:nvCxnSpPr>
        <p:spPr>
          <a:xfrm rot="5400000">
            <a:off x="12095306" y="5069878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5E7E8C1-8A43-49AD-BA2C-57927E7A319C}"/>
              </a:ext>
            </a:extLst>
          </p:cNvPr>
          <p:cNvCxnSpPr/>
          <p:nvPr/>
        </p:nvCxnSpPr>
        <p:spPr>
          <a:xfrm rot="5400000">
            <a:off x="8476997" y="5390155"/>
            <a:ext cx="685800" cy="2382"/>
          </a:xfrm>
          <a:prstGeom prst="straightConnector1">
            <a:avLst/>
          </a:prstGeom>
          <a:ln w="3810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BA8C23D-2898-42DB-9AED-6D7BE80E1FC9}"/>
              </a:ext>
            </a:extLst>
          </p:cNvPr>
          <p:cNvCxnSpPr/>
          <p:nvPr/>
        </p:nvCxnSpPr>
        <p:spPr>
          <a:xfrm rot="5400000">
            <a:off x="9733106" y="5274665"/>
            <a:ext cx="457200" cy="0"/>
          </a:xfrm>
          <a:prstGeom prst="straightConnector1">
            <a:avLst/>
          </a:prstGeom>
          <a:ln w="1905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3C487AB-07FD-472B-ABD9-3DFE1F14FE74}"/>
              </a:ext>
            </a:extLst>
          </p:cNvPr>
          <p:cNvCxnSpPr/>
          <p:nvPr/>
        </p:nvCxnSpPr>
        <p:spPr>
          <a:xfrm rot="5400000">
            <a:off x="10968976" y="5184178"/>
            <a:ext cx="276225" cy="0"/>
          </a:xfrm>
          <a:prstGeom prst="straightConnector1">
            <a:avLst/>
          </a:prstGeom>
          <a:ln w="1905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2998002-109A-4140-8C95-00C0925C1AEF}"/>
              </a:ext>
            </a:extLst>
          </p:cNvPr>
          <p:cNvCxnSpPr/>
          <p:nvPr/>
        </p:nvCxnSpPr>
        <p:spPr>
          <a:xfrm rot="5400000">
            <a:off x="12163172" y="5149649"/>
            <a:ext cx="207168" cy="0"/>
          </a:xfrm>
          <a:prstGeom prst="straightConnector1">
            <a:avLst/>
          </a:prstGeom>
          <a:ln w="1905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9ED8F32-F4AB-4134-AC90-210A9A20A163}"/>
              </a:ext>
            </a:extLst>
          </p:cNvPr>
          <p:cNvCxnSpPr/>
          <p:nvPr/>
        </p:nvCxnSpPr>
        <p:spPr>
          <a:xfrm rot="10800000" flipV="1">
            <a:off x="11319019" y="5277046"/>
            <a:ext cx="914400" cy="114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35229C8-1918-43F8-B271-B93237B83EC8}"/>
              </a:ext>
            </a:extLst>
          </p:cNvPr>
          <p:cNvCxnSpPr/>
          <p:nvPr/>
        </p:nvCxnSpPr>
        <p:spPr>
          <a:xfrm rot="5400000">
            <a:off x="10965403" y="5254424"/>
            <a:ext cx="411957" cy="0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95FBCFF-F3EF-4392-AFB3-C56101BCB028}"/>
              </a:ext>
            </a:extLst>
          </p:cNvPr>
          <p:cNvCxnSpPr/>
          <p:nvPr/>
        </p:nvCxnSpPr>
        <p:spPr>
          <a:xfrm rot="5400000">
            <a:off x="9599756" y="5460403"/>
            <a:ext cx="823913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630F7CE-8A93-4AB8-A889-C8B2A0EAE9E3}"/>
              </a:ext>
            </a:extLst>
          </p:cNvPr>
          <p:cNvCxnSpPr/>
          <p:nvPr/>
        </p:nvCxnSpPr>
        <p:spPr>
          <a:xfrm rot="5400000">
            <a:off x="8182913" y="5734246"/>
            <a:ext cx="137160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C20E4F8-FB8A-43D5-8822-16AA5CF13A89}"/>
              </a:ext>
            </a:extLst>
          </p:cNvPr>
          <p:cNvCxnSpPr/>
          <p:nvPr/>
        </p:nvCxnSpPr>
        <p:spPr>
          <a:xfrm rot="10800000" flipV="1">
            <a:off x="10159351" y="5458021"/>
            <a:ext cx="914400" cy="3429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9A64D68-698C-4640-9191-A0739B8A1B87}"/>
              </a:ext>
            </a:extLst>
          </p:cNvPr>
          <p:cNvCxnSpPr/>
          <p:nvPr/>
        </p:nvCxnSpPr>
        <p:spPr>
          <a:xfrm rot="10800000" flipV="1">
            <a:off x="9033019" y="5848546"/>
            <a:ext cx="800100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175324A-293F-4AAE-9513-A806247EE178}"/>
              </a:ext>
            </a:extLst>
          </p:cNvPr>
          <p:cNvCxnSpPr/>
          <p:nvPr/>
        </p:nvCxnSpPr>
        <p:spPr>
          <a:xfrm rot="10800000" flipV="1">
            <a:off x="10095057" y="5277046"/>
            <a:ext cx="914400" cy="161925"/>
          </a:xfrm>
          <a:prstGeom prst="straightConnector1">
            <a:avLst/>
          </a:prstGeom>
          <a:ln w="38100">
            <a:solidFill>
              <a:srgbClr val="667E8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0C194AB-E22C-4DEC-863B-0551B1F361D6}"/>
              </a:ext>
            </a:extLst>
          </p:cNvPr>
          <p:cNvCxnSpPr/>
          <p:nvPr/>
        </p:nvCxnSpPr>
        <p:spPr>
          <a:xfrm rot="10800000" flipV="1">
            <a:off x="8933007" y="5505646"/>
            <a:ext cx="900113" cy="228600"/>
          </a:xfrm>
          <a:prstGeom prst="straightConnector1">
            <a:avLst/>
          </a:prstGeom>
          <a:ln w="38100">
            <a:solidFill>
              <a:srgbClr val="667E8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318F661-5E35-4C73-9500-B0814028956D}"/>
              </a:ext>
            </a:extLst>
          </p:cNvPr>
          <p:cNvCxnSpPr/>
          <p:nvPr/>
        </p:nvCxnSpPr>
        <p:spPr>
          <a:xfrm rot="10800000" flipV="1">
            <a:off x="11204719" y="5162746"/>
            <a:ext cx="914400" cy="114300"/>
          </a:xfrm>
          <a:prstGeom prst="straightConnector1">
            <a:avLst/>
          </a:prstGeom>
          <a:ln w="38100">
            <a:solidFill>
              <a:srgbClr val="667E8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5626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81BF1C-0D00-4D2A-ABB2-24BBA1C86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72" y="1530773"/>
            <a:ext cx="10695815" cy="7017174"/>
          </a:xfrm>
        </p:spPr>
        <p:txBody>
          <a:bodyPr/>
          <a:lstStyle/>
          <a:p>
            <a:r>
              <a:rPr lang="en-US" dirty="0"/>
              <a:t>Critique: After the shock all agents in the economy know that the economy will deterministically return to the steady state.</a:t>
            </a:r>
          </a:p>
          <a:p>
            <a:pPr lvl="1"/>
            <a:r>
              <a:rPr lang="en-US" dirty="0"/>
              <a:t>Length of slump is deterministic (and commonly known)</a:t>
            </a:r>
          </a:p>
          <a:p>
            <a:pPr lvl="2"/>
            <a:r>
              <a:rPr lang="en-US" dirty="0"/>
              <a:t>No safety cushion needed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 reality an adverse shock may be followed by additional adverse shocks</a:t>
            </a:r>
          </a:p>
          <a:p>
            <a:pPr lvl="2"/>
            <a:r>
              <a:rPr lang="en-US" dirty="0"/>
              <a:t>Build-up extra safety cushion for an additional shock in a crisis</a:t>
            </a:r>
          </a:p>
          <a:p>
            <a:pPr lvl="2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Impulse response vs. volatility dynamics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6DE8F7-B058-451D-A25F-5D34C12F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“Single Shock Critique”</a:t>
            </a:r>
          </a:p>
        </p:txBody>
      </p:sp>
    </p:spTree>
    <p:extLst>
      <p:ext uri="{BB962C8B-B14F-4D97-AF65-F5344CB8AC3E}">
        <p14:creationId xmlns:p14="http://schemas.microsoft.com/office/powerpoint/2010/main" val="29873007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92E24BC-2A59-4B64-BCAF-3C000A7ADB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3172" y="1530773"/>
                <a:ext cx="15497386" cy="779481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Endogenous Risk/Volatility Dynamics in </a:t>
                </a:r>
                <a:r>
                  <a:rPr lang="en-US" dirty="0" err="1">
                    <a:solidFill>
                      <a:srgbClr val="C00000"/>
                    </a:solidFill>
                  </a:rPr>
                  <a:t>BruSan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dirty="0"/>
                  <a:t>Beyond Impulse responses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Input: 	constant volatility</a:t>
                </a:r>
              </a:p>
              <a:p>
                <a:pPr lvl="1"/>
                <a:r>
                  <a:rPr lang="en-US" dirty="0"/>
                  <a:t>Output: 	endogenous risk </a:t>
                </a:r>
                <a:br>
                  <a:rPr lang="en-US" dirty="0"/>
                </a:br>
                <a:r>
                  <a:rPr lang="en-US" dirty="0"/>
                  <a:t>		time-varying volatility</a:t>
                </a:r>
              </a:p>
              <a:p>
                <a:pPr lvl="3"/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Precautionary savings</a:t>
                </a:r>
              </a:p>
              <a:p>
                <a:pPr lvl="1"/>
                <a:r>
                  <a:rPr lang="en-US" dirty="0"/>
                  <a:t>Role for money/safe asset </a:t>
                </a:r>
              </a:p>
              <a:p>
                <a:pPr lvl="2"/>
                <a:r>
                  <a:rPr lang="en-US" i="1" dirty="0"/>
                  <a:t>Later: in Money lecture</a:t>
                </a:r>
              </a:p>
              <a:p>
                <a:pPr marL="335288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Nonlinearities</a:t>
                </a:r>
                <a:r>
                  <a:rPr lang="en-US" dirty="0"/>
                  <a:t> in crisis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endogenous fait tails, skewness</a:t>
                </a:r>
                <a:r>
                  <a:rPr lang="en-US" dirty="0">
                    <a:solidFill>
                      <a:srgbClr val="C00000"/>
                    </a:solidFill>
                  </a:rPr>
                  <a:t>	</a:t>
                </a: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Volatility Paradox</a:t>
                </a:r>
              </a:p>
              <a:p>
                <a:pPr lvl="1"/>
                <a:r>
                  <a:rPr lang="en-US" dirty="0"/>
                  <a:t>Low exogenous (measured)  volatility leads to </a:t>
                </a:r>
                <a:br>
                  <a:rPr lang="en-US" dirty="0"/>
                </a:br>
                <a:r>
                  <a:rPr lang="en-US" dirty="0"/>
                  <a:t>high build-up of (hidden) endogenous volatility 	(</a:t>
                </a:r>
                <a:r>
                  <a:rPr lang="en-US" dirty="0" err="1"/>
                  <a:t>Minksy</a:t>
                </a:r>
                <a:r>
                  <a:rPr lang="en-US" dirty="0"/>
                  <a:t>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92E24BC-2A59-4B64-BCAF-3C000A7ADB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172" y="1530773"/>
                <a:ext cx="15497386" cy="7794810"/>
              </a:xfrm>
              <a:blipFill>
                <a:blip r:embed="rId2"/>
                <a:stretch>
                  <a:fillRect l="-944" t="-2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06757A4-01B6-4F33-8B20-769BE675F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Endogenous Volatility &amp; Volatility Paradox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36C5B6-2158-4F4E-8FE5-0BD5AEFDD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991" y="2199972"/>
            <a:ext cx="4416945" cy="45754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8DA4F2-9BB1-45C7-83F3-6DEBF794F279}"/>
              </a:ext>
            </a:extLst>
          </p:cNvPr>
          <p:cNvCxnSpPr>
            <a:cxnSpLocks/>
          </p:cNvCxnSpPr>
          <p:nvPr/>
        </p:nvCxnSpPr>
        <p:spPr>
          <a:xfrm>
            <a:off x="8587104" y="3275437"/>
            <a:ext cx="0" cy="2218449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dash"/>
            <a:miter lim="800000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A4AD14-1D31-48BB-BC14-FCABC769A0B4}"/>
              </a:ext>
            </a:extLst>
          </p:cNvPr>
          <p:cNvSpPr txBox="1"/>
          <p:nvPr/>
        </p:nvSpPr>
        <p:spPr>
          <a:xfrm>
            <a:off x="7953453" y="5426980"/>
            <a:ext cx="1614768" cy="780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</a:rPr>
              <a:t>Stochastic steady state</a:t>
            </a:r>
          </a:p>
        </p:txBody>
      </p:sp>
      <p:sp>
        <p:nvSpPr>
          <p:cNvPr id="13" name="Right Arrow 26">
            <a:extLst>
              <a:ext uri="{FF2B5EF4-FFF2-40B4-BE49-F238E27FC236}">
                <a16:creationId xmlns:a16="http://schemas.microsoft.com/office/drawing/2014/main" id="{1C713AB1-FAB1-4E15-9686-EF28D8A6FF74}"/>
              </a:ext>
            </a:extLst>
          </p:cNvPr>
          <p:cNvSpPr/>
          <p:nvPr/>
        </p:nvSpPr>
        <p:spPr>
          <a:xfrm>
            <a:off x="5752287" y="2302220"/>
            <a:ext cx="1045127" cy="646438"/>
          </a:xfrm>
          <a:prstGeom prst="rightArrow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53E2A26-B8DC-4CC9-B53B-61A95DAA365B}"/>
              </a:ext>
            </a:extLst>
          </p:cNvPr>
          <p:cNvCxnSpPr/>
          <p:nvPr/>
        </p:nvCxnSpPr>
        <p:spPr>
          <a:xfrm>
            <a:off x="1016621" y="2413113"/>
            <a:ext cx="4114800" cy="4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D93975A-9539-43F3-98F2-6B96F384DF52}"/>
              </a:ext>
            </a:extLst>
          </p:cNvPr>
          <p:cNvCxnSpPr/>
          <p:nvPr/>
        </p:nvCxnSpPr>
        <p:spPr>
          <a:xfrm rot="5400000">
            <a:off x="1221408" y="2436926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A21E9AE-CA10-48FD-9CD4-8419EE670C9F}"/>
              </a:ext>
            </a:extLst>
          </p:cNvPr>
          <p:cNvCxnSpPr/>
          <p:nvPr/>
        </p:nvCxnSpPr>
        <p:spPr>
          <a:xfrm rot="5400000">
            <a:off x="2364408" y="2436926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67FE55B-1762-4E03-8689-76FD544BF88D}"/>
              </a:ext>
            </a:extLst>
          </p:cNvPr>
          <p:cNvCxnSpPr/>
          <p:nvPr/>
        </p:nvCxnSpPr>
        <p:spPr>
          <a:xfrm rot="5400000">
            <a:off x="3507408" y="2436926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DB9B26B-5D58-4100-9F3A-62BE142B0A5C}"/>
              </a:ext>
            </a:extLst>
          </p:cNvPr>
          <p:cNvCxnSpPr/>
          <p:nvPr/>
        </p:nvCxnSpPr>
        <p:spPr>
          <a:xfrm rot="5400000">
            <a:off x="4650408" y="2436926"/>
            <a:ext cx="276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BE52D98-A7D0-4D15-8472-D5F1AF5E40D8}"/>
              </a:ext>
            </a:extLst>
          </p:cNvPr>
          <p:cNvCxnSpPr/>
          <p:nvPr/>
        </p:nvCxnSpPr>
        <p:spPr>
          <a:xfrm rot="5400000">
            <a:off x="1032099" y="2757203"/>
            <a:ext cx="685800" cy="2382"/>
          </a:xfrm>
          <a:prstGeom prst="straightConnector1">
            <a:avLst/>
          </a:prstGeom>
          <a:ln w="3810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E1BAAC3-B932-4A94-B580-98AF9D64E5E4}"/>
              </a:ext>
            </a:extLst>
          </p:cNvPr>
          <p:cNvCxnSpPr/>
          <p:nvPr/>
        </p:nvCxnSpPr>
        <p:spPr>
          <a:xfrm rot="5400000">
            <a:off x="2288208" y="2641713"/>
            <a:ext cx="457200" cy="0"/>
          </a:xfrm>
          <a:prstGeom prst="straightConnector1">
            <a:avLst/>
          </a:prstGeom>
          <a:ln w="1905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C0FE49D-C29D-42FB-8AD7-2577865B7BBB}"/>
              </a:ext>
            </a:extLst>
          </p:cNvPr>
          <p:cNvCxnSpPr/>
          <p:nvPr/>
        </p:nvCxnSpPr>
        <p:spPr>
          <a:xfrm rot="5400000">
            <a:off x="3524078" y="2551226"/>
            <a:ext cx="276225" cy="0"/>
          </a:xfrm>
          <a:prstGeom prst="straightConnector1">
            <a:avLst/>
          </a:prstGeom>
          <a:ln w="1905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7A336F4-C6A3-40AB-9FEB-ABBE22F03801}"/>
              </a:ext>
            </a:extLst>
          </p:cNvPr>
          <p:cNvCxnSpPr/>
          <p:nvPr/>
        </p:nvCxnSpPr>
        <p:spPr>
          <a:xfrm rot="5400000">
            <a:off x="4718274" y="2516697"/>
            <a:ext cx="207168" cy="0"/>
          </a:xfrm>
          <a:prstGeom prst="straightConnector1">
            <a:avLst/>
          </a:prstGeom>
          <a:ln w="19050">
            <a:solidFill>
              <a:srgbClr val="667E8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2627F1C-05EA-4F65-B6AA-BEBE5B017FC4}"/>
              </a:ext>
            </a:extLst>
          </p:cNvPr>
          <p:cNvCxnSpPr/>
          <p:nvPr/>
        </p:nvCxnSpPr>
        <p:spPr>
          <a:xfrm rot="10800000" flipV="1">
            <a:off x="3874121" y="2644094"/>
            <a:ext cx="914400" cy="114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F80B2F1-2571-4E94-9D09-6E2598AC5942}"/>
              </a:ext>
            </a:extLst>
          </p:cNvPr>
          <p:cNvCxnSpPr/>
          <p:nvPr/>
        </p:nvCxnSpPr>
        <p:spPr>
          <a:xfrm rot="5400000">
            <a:off x="3520505" y="2621472"/>
            <a:ext cx="411957" cy="0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013D699-AF7C-4C06-A12A-573ECB69FB36}"/>
              </a:ext>
            </a:extLst>
          </p:cNvPr>
          <p:cNvCxnSpPr/>
          <p:nvPr/>
        </p:nvCxnSpPr>
        <p:spPr>
          <a:xfrm rot="5400000">
            <a:off x="2154858" y="2827451"/>
            <a:ext cx="823913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958C906-F400-4F33-A7F9-39A21BDF27DD}"/>
              </a:ext>
            </a:extLst>
          </p:cNvPr>
          <p:cNvCxnSpPr/>
          <p:nvPr/>
        </p:nvCxnSpPr>
        <p:spPr>
          <a:xfrm rot="5400000">
            <a:off x="738015" y="3101294"/>
            <a:ext cx="137160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9B20102-3394-42CF-BDFB-FFA730FF0159}"/>
              </a:ext>
            </a:extLst>
          </p:cNvPr>
          <p:cNvCxnSpPr/>
          <p:nvPr/>
        </p:nvCxnSpPr>
        <p:spPr>
          <a:xfrm rot="10800000" flipV="1">
            <a:off x="2714453" y="2825069"/>
            <a:ext cx="914400" cy="3429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019014-7365-4E68-B829-652CCC451AFA}"/>
              </a:ext>
            </a:extLst>
          </p:cNvPr>
          <p:cNvCxnSpPr/>
          <p:nvPr/>
        </p:nvCxnSpPr>
        <p:spPr>
          <a:xfrm rot="10800000" flipV="1">
            <a:off x="1588121" y="3215594"/>
            <a:ext cx="800100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1878523-BB80-4FAF-B2E1-D7AB5CAFDF0B}"/>
              </a:ext>
            </a:extLst>
          </p:cNvPr>
          <p:cNvCxnSpPr/>
          <p:nvPr/>
        </p:nvCxnSpPr>
        <p:spPr>
          <a:xfrm rot="10800000" flipV="1">
            <a:off x="2650159" y="2644094"/>
            <a:ext cx="914400" cy="161925"/>
          </a:xfrm>
          <a:prstGeom prst="straightConnector1">
            <a:avLst/>
          </a:prstGeom>
          <a:ln w="38100">
            <a:solidFill>
              <a:srgbClr val="667E8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9CE2BD7-2C2B-4C5B-94F6-D17FC68C59EE}"/>
              </a:ext>
            </a:extLst>
          </p:cNvPr>
          <p:cNvCxnSpPr/>
          <p:nvPr/>
        </p:nvCxnSpPr>
        <p:spPr>
          <a:xfrm rot="10800000" flipV="1">
            <a:off x="1488109" y="2872694"/>
            <a:ext cx="900113" cy="228600"/>
          </a:xfrm>
          <a:prstGeom prst="straightConnector1">
            <a:avLst/>
          </a:prstGeom>
          <a:ln w="38100">
            <a:solidFill>
              <a:srgbClr val="667E8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F2D862D-1E3A-4501-9E26-8C4AD4B6EED9}"/>
              </a:ext>
            </a:extLst>
          </p:cNvPr>
          <p:cNvCxnSpPr/>
          <p:nvPr/>
        </p:nvCxnSpPr>
        <p:spPr>
          <a:xfrm rot="10800000" flipV="1">
            <a:off x="3759821" y="2529794"/>
            <a:ext cx="914400" cy="114300"/>
          </a:xfrm>
          <a:prstGeom prst="straightConnector1">
            <a:avLst/>
          </a:prstGeom>
          <a:ln w="38100">
            <a:solidFill>
              <a:srgbClr val="667E8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3070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EF71A7-D68D-4664-9EAC-E4526F6D5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667E84"/>
                </a:solidFill>
              </a:rPr>
              <a:t>Occasionally binding </a:t>
            </a:r>
            <a:r>
              <a:rPr lang="en-US" dirty="0"/>
              <a:t>equity issuance </a:t>
            </a:r>
            <a:r>
              <a:rPr lang="en-US" dirty="0">
                <a:solidFill>
                  <a:srgbClr val="667E84"/>
                </a:solidFill>
              </a:rPr>
              <a:t>constraint</a:t>
            </a:r>
            <a:br>
              <a:rPr lang="en-US" dirty="0"/>
            </a:br>
            <a:r>
              <a:rPr lang="en-US" dirty="0"/>
              <a:t>(in addition to natural borrowing limit due to risk aversion)</a:t>
            </a:r>
          </a:p>
          <a:p>
            <a:endParaRPr lang="en-US" dirty="0"/>
          </a:p>
          <a:p>
            <a:r>
              <a:rPr lang="en-US" dirty="0">
                <a:solidFill>
                  <a:srgbClr val="667E84"/>
                </a:solidFill>
              </a:rPr>
              <a:t>Price setting social planner </a:t>
            </a:r>
            <a:r>
              <a:rPr lang="en-US" dirty="0"/>
              <a:t>to find capital and risk allocation</a:t>
            </a:r>
          </a:p>
          <a:p>
            <a:endParaRPr lang="en-US" dirty="0"/>
          </a:p>
          <a:p>
            <a:r>
              <a:rPr lang="en-US" dirty="0">
                <a:solidFill>
                  <a:srgbClr val="667E84"/>
                </a:solidFill>
              </a:rPr>
              <a:t>Change of numeraire</a:t>
            </a:r>
          </a:p>
          <a:p>
            <a:pPr lvl="1"/>
            <a:r>
              <a:rPr lang="en-US" dirty="0"/>
              <a:t>Easily incorporate aggregate fluctuations</a:t>
            </a:r>
          </a:p>
          <a:p>
            <a:pPr lvl="1"/>
            <a:r>
              <a:rPr lang="en-US" dirty="0"/>
              <a:t>To use martingale methods more broadly</a:t>
            </a:r>
          </a:p>
          <a:p>
            <a:endParaRPr lang="en-US" dirty="0"/>
          </a:p>
          <a:p>
            <a:r>
              <a:rPr lang="en-US" dirty="0">
                <a:solidFill>
                  <a:srgbClr val="667E84"/>
                </a:solidFill>
              </a:rPr>
              <a:t>Newton Method </a:t>
            </a:r>
            <a:r>
              <a:rPr lang="en-US" dirty="0"/>
              <a:t>to </a:t>
            </a:r>
            <a:r>
              <a:rPr lang="en-US"/>
              <a:t>solve log-utility </a:t>
            </a:r>
            <a:r>
              <a:rPr lang="en-US" dirty="0"/>
              <a:t>numerical example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D65DE9-79FB-46D2-8EA6-F4E246220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Toolboxes: Technical Innovations</a:t>
            </a:r>
          </a:p>
        </p:txBody>
      </p:sp>
    </p:spTree>
    <p:extLst>
      <p:ext uri="{BB962C8B-B14F-4D97-AF65-F5344CB8AC3E}">
        <p14:creationId xmlns:p14="http://schemas.microsoft.com/office/powerpoint/2010/main" val="41865665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246888"/>
            <a:ext cx="12058512" cy="1086327"/>
          </a:xfrm>
        </p:spPr>
        <p:txBody>
          <a:bodyPr>
            <a:normAutofit/>
          </a:bodyPr>
          <a:lstStyle/>
          <a:p>
            <a:r>
              <a:rPr lang="en-US" dirty="0"/>
              <a:t>Two Type/Sector Model with Outside Equity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79" y="1527048"/>
                <a:ext cx="12244165" cy="785237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Expert sector			      Household sector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Skin in the Game Constraint:</a:t>
                </a:r>
                <a:br>
                  <a:rPr lang="en-US" dirty="0"/>
                </a:br>
                <a:r>
                  <a:rPr lang="en-US" dirty="0"/>
                  <a:t>Experts must hold fraction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US" dirty="0"/>
                  <a:t>  of aggregate capital risk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∈(0,1)</m:t>
                    </m:r>
                  </m:oMath>
                </a14:m>
                <a:r>
                  <a:rPr lang="en-US" sz="2400" dirty="0"/>
                  <a:t>      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US" sz="2400" dirty="0"/>
                  <a:t> never happens in equilibrium)</a:t>
                </a:r>
                <a:endParaRPr lang="en-US" dirty="0"/>
              </a:p>
              <a:p>
                <a:r>
                  <a:rPr lang="en-US" dirty="0"/>
                  <a:t>Return on inside equity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can differ from outside equity</a:t>
                </a:r>
              </a:p>
              <a:p>
                <a:pPr lvl="1"/>
                <a:r>
                  <a:rPr lang="en-US" dirty="0"/>
                  <a:t>Issue outside equity at required return from HH</a:t>
                </a:r>
              </a:p>
              <a:p>
                <a:pPr lvl="1"/>
                <a:r>
                  <a:rPr lang="en-US" dirty="0"/>
                  <a:t>In related model, He and Krishnamurthy 2013 impose that inside and outside equity have same return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79" y="1527048"/>
                <a:ext cx="12244165" cy="7852377"/>
              </a:xfrm>
              <a:blipFill>
                <a:blip r:embed="rId2"/>
                <a:stretch>
                  <a:fillRect l="-1294" t="-2484" r="-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58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53627" y="1959668"/>
            <a:ext cx="4170858" cy="3025700"/>
            <a:chOff x="-435748" y="2077976"/>
            <a:chExt cx="3128143" cy="2269275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-365898" y="2340821"/>
              <a:ext cx="304034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-435748" y="2079814"/>
              <a:ext cx="253915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latin typeface="+mj-lt"/>
                </a:rPr>
                <a:t>A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68535" y="2077976"/>
              <a:ext cx="223860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latin typeface="+mj-lt"/>
                </a:rPr>
                <a:t>L</a:t>
              </a:r>
              <a:endParaRPr lang="en-US" sz="2400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-365898" y="2377251"/>
                  <a:ext cx="1463040" cy="184765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Capital</a:t>
                  </a:r>
                  <a:br>
                    <a:rPr lang="en-US" sz="2400" dirty="0"/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65898" y="2377251"/>
                  <a:ext cx="1463040" cy="184765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/>
            <p:nvPr/>
          </p:nvCxnSpPr>
          <p:spPr>
            <a:xfrm>
              <a:off x="1169632" y="2340821"/>
              <a:ext cx="0" cy="20064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774298" y="3196131"/>
              <a:ext cx="900149" cy="102877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+mj-lt"/>
                </a:rPr>
                <a:t>Outside equity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211407" y="3196130"/>
                  <a:ext cx="522200" cy="1028773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1407" y="3196130"/>
                  <a:ext cx="522200" cy="102877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 13"/>
          <p:cNvSpPr/>
          <p:nvPr/>
        </p:nvSpPr>
        <p:spPr>
          <a:xfrm>
            <a:off x="2849833" y="2358701"/>
            <a:ext cx="1950720" cy="10349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latin typeface="+mj-lt"/>
              </a:rPr>
              <a:t>Debt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438717" y="1957217"/>
            <a:ext cx="4170858" cy="3025700"/>
            <a:chOff x="-435748" y="2077976"/>
            <a:chExt cx="3128143" cy="2269275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-365898" y="2340821"/>
              <a:ext cx="304034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-435748" y="2079814"/>
              <a:ext cx="253915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latin typeface="+mj-lt"/>
                </a:rPr>
                <a:t>A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68535" y="2077976"/>
              <a:ext cx="223860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latin typeface="+mj-lt"/>
                </a:rPr>
                <a:t>L</a:t>
              </a:r>
              <a:endParaRPr lang="en-US" sz="2400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-365898" y="3554133"/>
                  <a:ext cx="1463040" cy="67076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Capital</a:t>
                  </a:r>
                  <a:br>
                    <a:rPr lang="en-US" sz="2400" dirty="0"/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p>
                        </m:sSub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65898" y="3554133"/>
                  <a:ext cx="1463040" cy="670769"/>
                </a:xfrm>
                <a:prstGeom prst="rect">
                  <a:avLst/>
                </a:prstGeom>
                <a:blipFill>
                  <a:blip r:embed="rId5"/>
                  <a:stretch>
                    <a:fillRect t="-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Connector 19"/>
            <p:cNvCxnSpPr/>
            <p:nvPr/>
          </p:nvCxnSpPr>
          <p:spPr>
            <a:xfrm>
              <a:off x="1169632" y="2340821"/>
              <a:ext cx="0" cy="20064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-359073" y="3179238"/>
              <a:ext cx="1463040" cy="3474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+mj-lt"/>
                </a:rPr>
                <a:t>Equity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211406" y="2377252"/>
                  <a:ext cx="1463040" cy="184765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latin typeface="+mj-lt"/>
                    </a:rPr>
                    <a:t>Net worth</a:t>
                  </a:r>
                  <a:br>
                    <a:rPr lang="en-US" sz="2400" dirty="0">
                      <a:latin typeface="+mj-lt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1406" y="2377252"/>
                  <a:ext cx="1463040" cy="184765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ectangle 22"/>
          <p:cNvSpPr/>
          <p:nvPr/>
        </p:nvSpPr>
        <p:spPr>
          <a:xfrm>
            <a:off x="6534371" y="2356251"/>
            <a:ext cx="1950720" cy="10349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latin typeface="+mj-lt"/>
              </a:rPr>
              <a:t>Loans</a:t>
            </a:r>
          </a:p>
        </p:txBody>
      </p:sp>
      <p:sp>
        <p:nvSpPr>
          <p:cNvPr id="24" name="Right Brace 23"/>
          <p:cNvSpPr/>
          <p:nvPr/>
        </p:nvSpPr>
        <p:spPr>
          <a:xfrm rot="5400000">
            <a:off x="3174500" y="4664128"/>
            <a:ext cx="60959" cy="65286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817930" y="5007590"/>
                <a:ext cx="10859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𝛼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7930" y="5007590"/>
                <a:ext cx="1085938" cy="461665"/>
              </a:xfrm>
              <a:prstGeom prst="rect">
                <a:avLst/>
              </a:prstGeom>
              <a:blipFill>
                <a:blip r:embed="rId7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1598310" y="0"/>
            <a:ext cx="4546053" cy="1323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 err="1">
                <a:latin typeface="+mj-lt"/>
              </a:rPr>
              <a:t>BruSan</a:t>
            </a:r>
            <a:r>
              <a:rPr lang="en-US" sz="2667" dirty="0">
                <a:latin typeface="+mj-lt"/>
              </a:rPr>
              <a:t> 2017: </a:t>
            </a:r>
          </a:p>
          <a:p>
            <a:r>
              <a:rPr lang="en-US" sz="2667" dirty="0">
                <a:latin typeface="+mj-lt"/>
              </a:rPr>
              <a:t>Handbook of Macroeconomics, </a:t>
            </a:r>
          </a:p>
          <a:p>
            <a:r>
              <a:rPr lang="en-US" sz="2667" dirty="0">
                <a:latin typeface="+mj-lt"/>
              </a:rPr>
              <a:t>Lecture Notes, </a:t>
            </a:r>
            <a:r>
              <a:rPr lang="en-US" sz="2667" dirty="0" err="1">
                <a:latin typeface="+mj-lt"/>
              </a:rPr>
              <a:t>Chatper</a:t>
            </a:r>
            <a:r>
              <a:rPr lang="en-US" sz="2667" dirty="0">
                <a:latin typeface="+mj-lt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9315235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1A11467-E508-45F6-8483-8CEA63A4DE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3172" y="1530772"/>
                <a:ext cx="15497386" cy="761322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Skin in the game constraint</a:t>
                </a:r>
              </a:p>
              <a:p>
                <a:pPr lvl="1"/>
                <a:r>
                  <a:rPr lang="en-US" dirty="0"/>
                  <a:t>Retain certain fraction of risk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Incomplete markets</a:t>
                </a:r>
              </a:p>
              <a:p>
                <a:pPr lvl="1"/>
                <a:r>
                  <a:rPr lang="en-US" dirty="0"/>
                  <a:t>“natural” leverage constraint 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:r>
                  <a:rPr lang="en-US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BruSan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</a:p>
              <a:p>
                <a:pPr lvl="1"/>
                <a:r>
                  <a:rPr lang="en-US" dirty="0"/>
                  <a:t>Costly state verification           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(BGG)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+ Leverage constraints</a:t>
                </a:r>
                <a:br>
                  <a:rPr lang="en-US" dirty="0"/>
                </a:br>
                <a:r>
                  <a:rPr lang="en-US" sz="2200" dirty="0"/>
                  <a:t>    (no “liquidity creation”)</a:t>
                </a:r>
                <a:endParaRPr lang="en-US" sz="2400" dirty="0"/>
              </a:p>
              <a:p>
                <a:pPr lvl="1"/>
                <a:r>
                  <a:rPr lang="en-US" dirty="0"/>
                  <a:t>Exogenous limit   		      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(Bewley/</a:t>
                </a:r>
                <a:r>
                  <a:rPr lang="en-US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Ayagari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Collateral constraints</a:t>
                </a:r>
              </a:p>
              <a:p>
                <a:pPr lvl="2"/>
                <a:r>
                  <a:rPr lang="en-US" dirty="0"/>
                  <a:t>Next period’s price		       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(KM)</a:t>
                </a:r>
              </a:p>
              <a:p>
                <a:pPr lvl="2" indent="0">
                  <a:buNone/>
                </a:pPr>
                <a:r>
                  <a:rPr lang="en-US" dirty="0"/>
                  <a:t>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𝑅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+1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Next periods volatility 	       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:r>
                  <a:rPr lang="en-US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VaR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JG)</a:t>
                </a:r>
              </a:p>
              <a:p>
                <a:pPr lvl="2"/>
                <a:r>
                  <a:rPr lang="en-US" dirty="0"/>
                  <a:t>Current price </a:t>
                </a:r>
              </a:p>
              <a:p>
                <a:pPr lvl="3"/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1A11467-E508-45F6-8483-8CEA63A4DE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172" y="1530772"/>
                <a:ext cx="15497386" cy="7613227"/>
              </a:xfrm>
              <a:blipFill>
                <a:blip r:embed="rId2"/>
                <a:stretch>
                  <a:fillRect l="-1062" t="-2482" b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39CD3AF-0B73-4B9A-9045-B10D009D0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Frictions and Distortions   UPDATE!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13AC1-AC4D-4A25-A25A-915BAE2224A0}"/>
              </a:ext>
            </a:extLst>
          </p:cNvPr>
          <p:cNvSpPr/>
          <p:nvPr/>
        </p:nvSpPr>
        <p:spPr>
          <a:xfrm>
            <a:off x="8095318" y="1522750"/>
            <a:ext cx="3545519" cy="2769593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24A35A6-405F-43EA-8132-60AF5579624C}"/>
              </a:ext>
            </a:extLst>
          </p:cNvPr>
          <p:cNvCxnSpPr>
            <a:cxnSpLocks/>
          </p:cNvCxnSpPr>
          <p:nvPr/>
        </p:nvCxnSpPr>
        <p:spPr>
          <a:xfrm flipH="1" flipV="1">
            <a:off x="9878161" y="1346370"/>
            <a:ext cx="0" cy="265176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DDD36CB-0D25-4AF9-ABC5-5005D7C2EDA2}"/>
              </a:ext>
            </a:extLst>
          </p:cNvPr>
          <p:cNvCxnSpPr>
            <a:cxnSpLocks/>
          </p:cNvCxnSpPr>
          <p:nvPr/>
        </p:nvCxnSpPr>
        <p:spPr>
          <a:xfrm>
            <a:off x="8308043" y="3122012"/>
            <a:ext cx="3616327" cy="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F48088-2280-47E2-8BE1-26AE97364045}"/>
              </a:ext>
            </a:extLst>
          </p:cNvPr>
          <p:cNvSpPr txBox="1"/>
          <p:nvPr/>
        </p:nvSpPr>
        <p:spPr>
          <a:xfrm>
            <a:off x="11640837" y="3093965"/>
            <a:ext cx="1314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</a:rPr>
              <a:t>state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73E3A3-1CC5-47C8-BD7D-427F9137DACD}"/>
              </a:ext>
            </a:extLst>
          </p:cNvPr>
          <p:cNvSpPr txBox="1"/>
          <p:nvPr/>
        </p:nvSpPr>
        <p:spPr>
          <a:xfrm>
            <a:off x="9878161" y="1184197"/>
            <a:ext cx="1762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</a:rPr>
              <a:t>state 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AED847-066D-4E8E-80A7-1299837E71BD}"/>
              </a:ext>
            </a:extLst>
          </p:cNvPr>
          <p:cNvCxnSpPr>
            <a:cxnSpLocks/>
          </p:cNvCxnSpPr>
          <p:nvPr/>
        </p:nvCxnSpPr>
        <p:spPr>
          <a:xfrm flipV="1">
            <a:off x="8499764" y="1522751"/>
            <a:ext cx="3141073" cy="28899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Heptagon 17">
            <a:extLst>
              <a:ext uri="{FF2B5EF4-FFF2-40B4-BE49-F238E27FC236}">
                <a16:creationId xmlns:a16="http://schemas.microsoft.com/office/drawing/2014/main" id="{5B5E4264-8753-49FA-B768-D0B8F8BBD36C}"/>
              </a:ext>
            </a:extLst>
          </p:cNvPr>
          <p:cNvSpPr/>
          <p:nvPr/>
        </p:nvSpPr>
        <p:spPr>
          <a:xfrm>
            <a:off x="8107056" y="1509108"/>
            <a:ext cx="3553193" cy="2804550"/>
          </a:xfrm>
          <a:custGeom>
            <a:avLst/>
            <a:gdLst>
              <a:gd name="connsiteX0" fmla="*/ -2 w 914400"/>
              <a:gd name="connsiteY0" fmla="*/ 588057 h 914400"/>
              <a:gd name="connsiteX1" fmla="*/ 90554 w 914400"/>
              <a:gd name="connsiteY1" fmla="*/ 181109 h 914400"/>
              <a:gd name="connsiteX2" fmla="*/ 457200 w 914400"/>
              <a:gd name="connsiteY2" fmla="*/ 0 h 914400"/>
              <a:gd name="connsiteX3" fmla="*/ 823846 w 914400"/>
              <a:gd name="connsiteY3" fmla="*/ 181109 h 914400"/>
              <a:gd name="connsiteX4" fmla="*/ 914402 w 914400"/>
              <a:gd name="connsiteY4" fmla="*/ 588057 h 914400"/>
              <a:gd name="connsiteX5" fmla="*/ 660672 w 914400"/>
              <a:gd name="connsiteY5" fmla="*/ 914405 h 914400"/>
              <a:gd name="connsiteX6" fmla="*/ 253728 w 914400"/>
              <a:gd name="connsiteY6" fmla="*/ 914405 h 914400"/>
              <a:gd name="connsiteX7" fmla="*/ -2 w 914400"/>
              <a:gd name="connsiteY7" fmla="*/ 588057 h 914400"/>
              <a:gd name="connsiteX0" fmla="*/ 0 w 1777730"/>
              <a:gd name="connsiteY0" fmla="*/ 588057 h 2299859"/>
              <a:gd name="connsiteX1" fmla="*/ 90556 w 1777730"/>
              <a:gd name="connsiteY1" fmla="*/ 181109 h 2299859"/>
              <a:gd name="connsiteX2" fmla="*/ 457202 w 1777730"/>
              <a:gd name="connsiteY2" fmla="*/ 0 h 2299859"/>
              <a:gd name="connsiteX3" fmla="*/ 823848 w 1777730"/>
              <a:gd name="connsiteY3" fmla="*/ 181109 h 2299859"/>
              <a:gd name="connsiteX4" fmla="*/ 914404 w 1777730"/>
              <a:gd name="connsiteY4" fmla="*/ 588057 h 2299859"/>
              <a:gd name="connsiteX5" fmla="*/ 660674 w 1777730"/>
              <a:gd name="connsiteY5" fmla="*/ 914405 h 2299859"/>
              <a:gd name="connsiteX6" fmla="*/ 1777730 w 1777730"/>
              <a:gd name="connsiteY6" fmla="*/ 2299859 h 2299859"/>
              <a:gd name="connsiteX7" fmla="*/ 0 w 1777730"/>
              <a:gd name="connsiteY7" fmla="*/ 588057 h 2299859"/>
              <a:gd name="connsiteX0" fmla="*/ 0 w 2193367"/>
              <a:gd name="connsiteY0" fmla="*/ 865148 h 2299859"/>
              <a:gd name="connsiteX1" fmla="*/ 506193 w 2193367"/>
              <a:gd name="connsiteY1" fmla="*/ 181109 h 2299859"/>
              <a:gd name="connsiteX2" fmla="*/ 872839 w 2193367"/>
              <a:gd name="connsiteY2" fmla="*/ 0 h 2299859"/>
              <a:gd name="connsiteX3" fmla="*/ 1239485 w 2193367"/>
              <a:gd name="connsiteY3" fmla="*/ 181109 h 2299859"/>
              <a:gd name="connsiteX4" fmla="*/ 1330041 w 2193367"/>
              <a:gd name="connsiteY4" fmla="*/ 588057 h 2299859"/>
              <a:gd name="connsiteX5" fmla="*/ 1076311 w 2193367"/>
              <a:gd name="connsiteY5" fmla="*/ 914405 h 2299859"/>
              <a:gd name="connsiteX6" fmla="*/ 2193367 w 2193367"/>
              <a:gd name="connsiteY6" fmla="*/ 2299859 h 2299859"/>
              <a:gd name="connsiteX7" fmla="*/ 0 w 2193367"/>
              <a:gd name="connsiteY7" fmla="*/ 865148 h 2299859"/>
              <a:gd name="connsiteX0" fmla="*/ 0 w 2255712"/>
              <a:gd name="connsiteY0" fmla="*/ 865148 h 2722423"/>
              <a:gd name="connsiteX1" fmla="*/ 506193 w 2255712"/>
              <a:gd name="connsiteY1" fmla="*/ 181109 h 2722423"/>
              <a:gd name="connsiteX2" fmla="*/ 872839 w 2255712"/>
              <a:gd name="connsiteY2" fmla="*/ 0 h 2722423"/>
              <a:gd name="connsiteX3" fmla="*/ 1239485 w 2255712"/>
              <a:gd name="connsiteY3" fmla="*/ 181109 h 2722423"/>
              <a:gd name="connsiteX4" fmla="*/ 1330041 w 2255712"/>
              <a:gd name="connsiteY4" fmla="*/ 588057 h 2722423"/>
              <a:gd name="connsiteX5" fmla="*/ 1076311 w 2255712"/>
              <a:gd name="connsiteY5" fmla="*/ 914405 h 2722423"/>
              <a:gd name="connsiteX6" fmla="*/ 2255712 w 2255712"/>
              <a:gd name="connsiteY6" fmla="*/ 2722423 h 2722423"/>
              <a:gd name="connsiteX7" fmla="*/ 0 w 2255712"/>
              <a:gd name="connsiteY7" fmla="*/ 865148 h 2722423"/>
              <a:gd name="connsiteX0" fmla="*/ 0 w 3410802"/>
              <a:gd name="connsiteY0" fmla="*/ 865148 h 2722424"/>
              <a:gd name="connsiteX1" fmla="*/ 506193 w 3410802"/>
              <a:gd name="connsiteY1" fmla="*/ 181109 h 2722424"/>
              <a:gd name="connsiteX2" fmla="*/ 872839 w 3410802"/>
              <a:gd name="connsiteY2" fmla="*/ 0 h 2722424"/>
              <a:gd name="connsiteX3" fmla="*/ 1239485 w 3410802"/>
              <a:gd name="connsiteY3" fmla="*/ 181109 h 2722424"/>
              <a:gd name="connsiteX4" fmla="*/ 1330041 w 3410802"/>
              <a:gd name="connsiteY4" fmla="*/ 588057 h 2722424"/>
              <a:gd name="connsiteX5" fmla="*/ 3410802 w 3410802"/>
              <a:gd name="connsiteY5" fmla="*/ 2722424 h 2722424"/>
              <a:gd name="connsiteX6" fmla="*/ 2255712 w 3410802"/>
              <a:gd name="connsiteY6" fmla="*/ 2722423 h 2722424"/>
              <a:gd name="connsiteX7" fmla="*/ 0 w 3410802"/>
              <a:gd name="connsiteY7" fmla="*/ 865148 h 2722424"/>
              <a:gd name="connsiteX0" fmla="*/ 0 w 3512132"/>
              <a:gd name="connsiteY0" fmla="*/ 928254 h 2785530"/>
              <a:gd name="connsiteX1" fmla="*/ 506193 w 3512132"/>
              <a:gd name="connsiteY1" fmla="*/ 244215 h 2785530"/>
              <a:gd name="connsiteX2" fmla="*/ 872839 w 3512132"/>
              <a:gd name="connsiteY2" fmla="*/ 63106 h 2785530"/>
              <a:gd name="connsiteX3" fmla="*/ 1239485 w 3512132"/>
              <a:gd name="connsiteY3" fmla="*/ 244215 h 2785530"/>
              <a:gd name="connsiteX4" fmla="*/ 3512132 w 3512132"/>
              <a:gd name="connsiteY4" fmla="*/ 0 h 2785530"/>
              <a:gd name="connsiteX5" fmla="*/ 3410802 w 3512132"/>
              <a:gd name="connsiteY5" fmla="*/ 2785530 h 2785530"/>
              <a:gd name="connsiteX6" fmla="*/ 2255712 w 3512132"/>
              <a:gd name="connsiteY6" fmla="*/ 2785529 h 2785530"/>
              <a:gd name="connsiteX7" fmla="*/ 0 w 3512132"/>
              <a:gd name="connsiteY7" fmla="*/ 928254 h 2785530"/>
              <a:gd name="connsiteX0" fmla="*/ 20279 w 3532411"/>
              <a:gd name="connsiteY0" fmla="*/ 961130 h 2818406"/>
              <a:gd name="connsiteX1" fmla="*/ 0 w 3532411"/>
              <a:gd name="connsiteY1" fmla="*/ 0 h 2818406"/>
              <a:gd name="connsiteX2" fmla="*/ 893118 w 3532411"/>
              <a:gd name="connsiteY2" fmla="*/ 95982 h 2818406"/>
              <a:gd name="connsiteX3" fmla="*/ 1259764 w 3532411"/>
              <a:gd name="connsiteY3" fmla="*/ 277091 h 2818406"/>
              <a:gd name="connsiteX4" fmla="*/ 3532411 w 3532411"/>
              <a:gd name="connsiteY4" fmla="*/ 32876 h 2818406"/>
              <a:gd name="connsiteX5" fmla="*/ 3431081 w 3532411"/>
              <a:gd name="connsiteY5" fmla="*/ 2818406 h 2818406"/>
              <a:gd name="connsiteX6" fmla="*/ 2275991 w 3532411"/>
              <a:gd name="connsiteY6" fmla="*/ 2818405 h 2818406"/>
              <a:gd name="connsiteX7" fmla="*/ 20279 w 3532411"/>
              <a:gd name="connsiteY7" fmla="*/ 961130 h 2818406"/>
              <a:gd name="connsiteX0" fmla="*/ 20279 w 3532411"/>
              <a:gd name="connsiteY0" fmla="*/ 961130 h 2818406"/>
              <a:gd name="connsiteX1" fmla="*/ 0 w 3532411"/>
              <a:gd name="connsiteY1" fmla="*/ 0 h 2818406"/>
              <a:gd name="connsiteX2" fmla="*/ 893118 w 3532411"/>
              <a:gd name="connsiteY2" fmla="*/ 95982 h 2818406"/>
              <a:gd name="connsiteX3" fmla="*/ 1904000 w 3532411"/>
              <a:gd name="connsiteY3" fmla="*/ 20782 h 2818406"/>
              <a:gd name="connsiteX4" fmla="*/ 3532411 w 3532411"/>
              <a:gd name="connsiteY4" fmla="*/ 32876 h 2818406"/>
              <a:gd name="connsiteX5" fmla="*/ 3431081 w 3532411"/>
              <a:gd name="connsiteY5" fmla="*/ 2818406 h 2818406"/>
              <a:gd name="connsiteX6" fmla="*/ 2275991 w 3532411"/>
              <a:gd name="connsiteY6" fmla="*/ 2818405 h 2818406"/>
              <a:gd name="connsiteX7" fmla="*/ 20279 w 3532411"/>
              <a:gd name="connsiteY7" fmla="*/ 961130 h 2818406"/>
              <a:gd name="connsiteX0" fmla="*/ 20279 w 3532411"/>
              <a:gd name="connsiteY0" fmla="*/ 961130 h 2818406"/>
              <a:gd name="connsiteX1" fmla="*/ 0 w 3532411"/>
              <a:gd name="connsiteY1" fmla="*/ 0 h 2818406"/>
              <a:gd name="connsiteX2" fmla="*/ 893118 w 3532411"/>
              <a:gd name="connsiteY2" fmla="*/ 95982 h 2818406"/>
              <a:gd name="connsiteX3" fmla="*/ 3532411 w 3532411"/>
              <a:gd name="connsiteY3" fmla="*/ 32876 h 2818406"/>
              <a:gd name="connsiteX4" fmla="*/ 3431081 w 3532411"/>
              <a:gd name="connsiteY4" fmla="*/ 2818406 h 2818406"/>
              <a:gd name="connsiteX5" fmla="*/ 2275991 w 3532411"/>
              <a:gd name="connsiteY5" fmla="*/ 2818405 h 2818406"/>
              <a:gd name="connsiteX6" fmla="*/ 20279 w 3532411"/>
              <a:gd name="connsiteY6" fmla="*/ 961130 h 2818406"/>
              <a:gd name="connsiteX0" fmla="*/ 20279 w 3532411"/>
              <a:gd name="connsiteY0" fmla="*/ 961130 h 2818406"/>
              <a:gd name="connsiteX1" fmla="*/ 0 w 3532411"/>
              <a:gd name="connsiteY1" fmla="*/ 0 h 2818406"/>
              <a:gd name="connsiteX2" fmla="*/ 3532411 w 3532411"/>
              <a:gd name="connsiteY2" fmla="*/ 32876 h 2818406"/>
              <a:gd name="connsiteX3" fmla="*/ 3431081 w 3532411"/>
              <a:gd name="connsiteY3" fmla="*/ 2818406 h 2818406"/>
              <a:gd name="connsiteX4" fmla="*/ 2275991 w 3532411"/>
              <a:gd name="connsiteY4" fmla="*/ 2818405 h 2818406"/>
              <a:gd name="connsiteX5" fmla="*/ 20279 w 3532411"/>
              <a:gd name="connsiteY5" fmla="*/ 961130 h 2818406"/>
              <a:gd name="connsiteX0" fmla="*/ 20279 w 3532411"/>
              <a:gd name="connsiteY0" fmla="*/ 961130 h 2818405"/>
              <a:gd name="connsiteX1" fmla="*/ 0 w 3532411"/>
              <a:gd name="connsiteY1" fmla="*/ 0 h 2818405"/>
              <a:gd name="connsiteX2" fmla="*/ 3532411 w 3532411"/>
              <a:gd name="connsiteY2" fmla="*/ 32876 h 2818405"/>
              <a:gd name="connsiteX3" fmla="*/ 3528063 w 3532411"/>
              <a:gd name="connsiteY3" fmla="*/ 2797624 h 2818405"/>
              <a:gd name="connsiteX4" fmla="*/ 2275991 w 3532411"/>
              <a:gd name="connsiteY4" fmla="*/ 2818405 h 2818405"/>
              <a:gd name="connsiteX5" fmla="*/ 20279 w 3532411"/>
              <a:gd name="connsiteY5" fmla="*/ 961130 h 2818405"/>
              <a:gd name="connsiteX0" fmla="*/ 41061 w 3553193"/>
              <a:gd name="connsiteY0" fmla="*/ 940348 h 2797623"/>
              <a:gd name="connsiteX1" fmla="*/ 0 w 3553193"/>
              <a:gd name="connsiteY1" fmla="*/ 0 h 2797623"/>
              <a:gd name="connsiteX2" fmla="*/ 3553193 w 3553193"/>
              <a:gd name="connsiteY2" fmla="*/ 12094 h 2797623"/>
              <a:gd name="connsiteX3" fmla="*/ 3548845 w 3553193"/>
              <a:gd name="connsiteY3" fmla="*/ 2776842 h 2797623"/>
              <a:gd name="connsiteX4" fmla="*/ 2296773 w 3553193"/>
              <a:gd name="connsiteY4" fmla="*/ 2797623 h 2797623"/>
              <a:gd name="connsiteX5" fmla="*/ 41061 w 3553193"/>
              <a:gd name="connsiteY5" fmla="*/ 940348 h 2797623"/>
              <a:gd name="connsiteX0" fmla="*/ 41061 w 3553193"/>
              <a:gd name="connsiteY0" fmla="*/ 940348 h 2804550"/>
              <a:gd name="connsiteX1" fmla="*/ 0 w 3553193"/>
              <a:gd name="connsiteY1" fmla="*/ 0 h 2804550"/>
              <a:gd name="connsiteX2" fmla="*/ 3553193 w 3553193"/>
              <a:gd name="connsiteY2" fmla="*/ 12094 h 2804550"/>
              <a:gd name="connsiteX3" fmla="*/ 3548845 w 3553193"/>
              <a:gd name="connsiteY3" fmla="*/ 2776842 h 2804550"/>
              <a:gd name="connsiteX4" fmla="*/ 2296773 w 3553193"/>
              <a:gd name="connsiteY4" fmla="*/ 2804550 h 2804550"/>
              <a:gd name="connsiteX5" fmla="*/ 41061 w 3553193"/>
              <a:gd name="connsiteY5" fmla="*/ 940348 h 2804550"/>
              <a:gd name="connsiteX0" fmla="*/ 6425 w 3553193"/>
              <a:gd name="connsiteY0" fmla="*/ 940348 h 2804550"/>
              <a:gd name="connsiteX1" fmla="*/ 0 w 3553193"/>
              <a:gd name="connsiteY1" fmla="*/ 0 h 2804550"/>
              <a:gd name="connsiteX2" fmla="*/ 3553193 w 3553193"/>
              <a:gd name="connsiteY2" fmla="*/ 12094 h 2804550"/>
              <a:gd name="connsiteX3" fmla="*/ 3548845 w 3553193"/>
              <a:gd name="connsiteY3" fmla="*/ 2776842 h 2804550"/>
              <a:gd name="connsiteX4" fmla="*/ 2296773 w 3553193"/>
              <a:gd name="connsiteY4" fmla="*/ 2804550 h 2804550"/>
              <a:gd name="connsiteX5" fmla="*/ 6425 w 3553193"/>
              <a:gd name="connsiteY5" fmla="*/ 940348 h 280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3193" h="2804550">
                <a:moveTo>
                  <a:pt x="6425" y="940348"/>
                </a:moveTo>
                <a:cubicBezTo>
                  <a:pt x="4283" y="626899"/>
                  <a:pt x="2142" y="313449"/>
                  <a:pt x="0" y="0"/>
                </a:cubicBezTo>
                <a:lnTo>
                  <a:pt x="3553193" y="12094"/>
                </a:lnTo>
                <a:cubicBezTo>
                  <a:pt x="3551744" y="933677"/>
                  <a:pt x="3550294" y="1855259"/>
                  <a:pt x="3548845" y="2776842"/>
                </a:cubicBezTo>
                <a:lnTo>
                  <a:pt x="2296773" y="2804550"/>
                </a:lnTo>
                <a:lnTo>
                  <a:pt x="6425" y="940348"/>
                </a:lnTo>
                <a:close/>
              </a:path>
            </a:pathLst>
          </a:cu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0B0A59-4F8A-46AA-84D3-F381E5A26CA1}"/>
              </a:ext>
            </a:extLst>
          </p:cNvPr>
          <p:cNvSpPr txBox="1"/>
          <p:nvPr/>
        </p:nvSpPr>
        <p:spPr>
          <a:xfrm>
            <a:off x="12033545" y="1584307"/>
            <a:ext cx="33228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667E84"/>
                </a:solidFill>
              </a:rPr>
              <a:t>Occasionally binding </a:t>
            </a:r>
            <a:br>
              <a:rPr lang="en-US" sz="2800" b="1" dirty="0">
                <a:solidFill>
                  <a:srgbClr val="667E84"/>
                </a:solidFill>
              </a:rPr>
            </a:br>
            <a:r>
              <a:rPr lang="en-US" sz="2800" b="1" dirty="0">
                <a:solidFill>
                  <a:srgbClr val="667E84"/>
                </a:solidFill>
              </a:rPr>
              <a:t>equity constraint</a:t>
            </a:r>
          </a:p>
        </p:txBody>
      </p:sp>
    </p:spTree>
    <p:extLst>
      <p:ext uri="{BB962C8B-B14F-4D97-AF65-F5344CB8AC3E}">
        <p14:creationId xmlns:p14="http://schemas.microsoft.com/office/powerpoint/2010/main" val="4258077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1A11467-E508-45F6-8483-8CEA63A4DE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3172" y="1530772"/>
                <a:ext cx="15497386" cy="761322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Belief distortions</a:t>
                </a:r>
                <a:endParaRPr lang="en-US" sz="2200" dirty="0"/>
              </a:p>
              <a:p>
                <a:pPr lvl="1"/>
                <a:r>
                  <a:rPr lang="en-US" dirty="0"/>
                  <a:t>Match “belief surveys”	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Incomplete markets</a:t>
                </a:r>
              </a:p>
              <a:p>
                <a:pPr lvl="1"/>
                <a:r>
                  <a:rPr lang="en-US" dirty="0"/>
                  <a:t>“natural” leverage constraint 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:r>
                  <a:rPr lang="en-US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BruSan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</a:p>
              <a:p>
                <a:pPr lvl="1"/>
                <a:r>
                  <a:rPr lang="en-US" dirty="0"/>
                  <a:t>Costly state verification          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(BGG)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+ Leverage constraints</a:t>
                </a:r>
                <a:br>
                  <a:rPr lang="en-US" dirty="0"/>
                </a:br>
                <a:r>
                  <a:rPr lang="en-US" sz="2200" dirty="0"/>
                  <a:t>    (no “liquidity creation”)</a:t>
                </a:r>
                <a:endParaRPr lang="en-US" sz="2400" dirty="0"/>
              </a:p>
              <a:p>
                <a:pPr lvl="1"/>
                <a:r>
                  <a:rPr lang="en-US" dirty="0"/>
                  <a:t>Exogenous limit   		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(Bewley/</a:t>
                </a:r>
                <a:r>
                  <a:rPr lang="en-US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Ayagari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Collateral constraints</a:t>
                </a:r>
              </a:p>
              <a:p>
                <a:pPr lvl="2"/>
                <a:r>
                  <a:rPr lang="en-US" dirty="0"/>
                  <a:t>Next period’s price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𝑅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+1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(KM)</a:t>
                </a:r>
                <a:endParaRPr lang="en-US" dirty="0"/>
              </a:p>
              <a:p>
                <a:pPr lvl="2"/>
                <a:r>
                  <a:rPr lang="en-US" dirty="0"/>
                  <a:t>Next periods volatility 	       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:r>
                  <a:rPr lang="en-US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VaR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JG)</a:t>
                </a:r>
              </a:p>
              <a:p>
                <a:pPr lvl="2"/>
                <a:r>
                  <a:rPr lang="en-US" dirty="0"/>
                  <a:t>Current price </a:t>
                </a:r>
              </a:p>
              <a:p>
                <a:pPr lvl="3"/>
                <a:endParaRPr lang="en-US" dirty="0"/>
              </a:p>
              <a:p>
                <a:r>
                  <a:rPr lang="en-US" dirty="0"/>
                  <a:t>Search Friction 		     </a:t>
                </a:r>
                <a:r>
                  <a:rPr lang="en-US" sz="30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(DGP)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1A11467-E508-45F6-8483-8CEA63A4DE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172" y="1530772"/>
                <a:ext cx="15497386" cy="7613227"/>
              </a:xfrm>
              <a:blipFill>
                <a:blip r:embed="rId2"/>
                <a:stretch>
                  <a:fillRect l="-944" t="-2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39CD3AF-0B73-4B9A-9045-B10D009D0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Frictions and Distortions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13AC1-AC4D-4A25-A25A-915BAE2224A0}"/>
              </a:ext>
            </a:extLst>
          </p:cNvPr>
          <p:cNvSpPr/>
          <p:nvPr/>
        </p:nvSpPr>
        <p:spPr>
          <a:xfrm>
            <a:off x="9251454" y="4255567"/>
            <a:ext cx="3701417" cy="2801007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24A35A6-405F-43EA-8132-60AF5579624C}"/>
              </a:ext>
            </a:extLst>
          </p:cNvPr>
          <p:cNvCxnSpPr>
            <a:cxnSpLocks/>
          </p:cNvCxnSpPr>
          <p:nvPr/>
        </p:nvCxnSpPr>
        <p:spPr>
          <a:xfrm flipH="1" flipV="1">
            <a:off x="11034297" y="4110601"/>
            <a:ext cx="0" cy="265176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DDD36CB-0D25-4AF9-ABC5-5005D7C2EDA2}"/>
              </a:ext>
            </a:extLst>
          </p:cNvPr>
          <p:cNvCxnSpPr>
            <a:cxnSpLocks/>
          </p:cNvCxnSpPr>
          <p:nvPr/>
        </p:nvCxnSpPr>
        <p:spPr>
          <a:xfrm>
            <a:off x="9464179" y="5886243"/>
            <a:ext cx="3616327" cy="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F48088-2280-47E2-8BE1-26AE97364045}"/>
              </a:ext>
            </a:extLst>
          </p:cNvPr>
          <p:cNvSpPr txBox="1"/>
          <p:nvPr/>
        </p:nvSpPr>
        <p:spPr>
          <a:xfrm>
            <a:off x="12329262" y="5875287"/>
            <a:ext cx="1314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state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73E3A3-1CC5-47C8-BD7D-427F9137DACD}"/>
              </a:ext>
            </a:extLst>
          </p:cNvPr>
          <p:cNvSpPr txBox="1"/>
          <p:nvPr/>
        </p:nvSpPr>
        <p:spPr>
          <a:xfrm>
            <a:off x="11021032" y="4232575"/>
            <a:ext cx="1762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state 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1B98AB-DE3F-46FF-9C08-FA5914CDD379}"/>
              </a:ext>
            </a:extLst>
          </p:cNvPr>
          <p:cNvCxnSpPr>
            <a:cxnSpLocks/>
          </p:cNvCxnSpPr>
          <p:nvPr/>
        </p:nvCxnSpPr>
        <p:spPr>
          <a:xfrm flipV="1">
            <a:off x="9934688" y="4451570"/>
            <a:ext cx="2679857" cy="240193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Freeform 10">
            <a:extLst>
              <a:ext uri="{FF2B5EF4-FFF2-40B4-BE49-F238E27FC236}">
                <a16:creationId xmlns:a16="http://schemas.microsoft.com/office/drawing/2014/main" id="{D0A82596-B6FB-425B-8B94-A579F2469483}"/>
              </a:ext>
            </a:extLst>
          </p:cNvPr>
          <p:cNvSpPr/>
          <p:nvPr/>
        </p:nvSpPr>
        <p:spPr>
          <a:xfrm>
            <a:off x="10288257" y="6407937"/>
            <a:ext cx="182880" cy="182880"/>
          </a:xfrm>
          <a:custGeom>
            <a:avLst/>
            <a:gdLst>
              <a:gd name="connsiteX0" fmla="*/ 0 w 171450"/>
              <a:gd name="connsiteY0" fmla="*/ 0 h 274320"/>
              <a:gd name="connsiteX1" fmla="*/ 171450 w 171450"/>
              <a:gd name="connsiteY1" fmla="*/ 274320 h 274320"/>
              <a:gd name="connsiteX2" fmla="*/ 171450 w 171450"/>
              <a:gd name="connsiteY2" fmla="*/ 27432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" h="274320">
                <a:moveTo>
                  <a:pt x="0" y="0"/>
                </a:moveTo>
                <a:lnTo>
                  <a:pt x="171450" y="274320"/>
                </a:lnTo>
                <a:lnTo>
                  <a:pt x="171450" y="27432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AED847-066D-4E8E-80A7-1299837E71BD}"/>
              </a:ext>
            </a:extLst>
          </p:cNvPr>
          <p:cNvCxnSpPr>
            <a:cxnSpLocks/>
          </p:cNvCxnSpPr>
          <p:nvPr/>
        </p:nvCxnSpPr>
        <p:spPr>
          <a:xfrm flipV="1">
            <a:off x="10350848" y="4451570"/>
            <a:ext cx="2263697" cy="205728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0574D37-BB98-4A12-83C5-AAAB8185E147}"/>
              </a:ext>
            </a:extLst>
          </p:cNvPr>
          <p:cNvSpPr txBox="1"/>
          <p:nvPr/>
        </p:nvSpPr>
        <p:spPr>
          <a:xfrm>
            <a:off x="10436967" y="7103270"/>
            <a:ext cx="2346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Debt limit</a:t>
            </a:r>
          </a:p>
          <a:p>
            <a:r>
              <a:rPr lang="en-US" sz="2400" dirty="0">
                <a:latin typeface="Calibri Light" panose="020F0302020204030204" pitchFamily="34" charset="0"/>
              </a:rPr>
              <a:t>can depend on prices/volatility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87A3E5-AADE-4F55-BD93-10C993CAE2AC}"/>
              </a:ext>
            </a:extLst>
          </p:cNvPr>
          <p:cNvCxnSpPr>
            <a:cxnSpLocks/>
          </p:cNvCxnSpPr>
          <p:nvPr/>
        </p:nvCxnSpPr>
        <p:spPr>
          <a:xfrm flipH="1" flipV="1">
            <a:off x="10501856" y="6728016"/>
            <a:ext cx="194115" cy="3752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444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Type Model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7040224" cy="79605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667E84"/>
                    </a:solidFill>
                  </a:rPr>
                  <a:t>Expert sector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Output: 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b="0" dirty="0"/>
              </a:p>
              <a:p>
                <a:pPr>
                  <a:lnSpc>
                    <a:spcPct val="100000"/>
                  </a:lnSpc>
                  <a:buClrTx/>
                </a:pPr>
                <a:r>
                  <a:rPr lang="en-US" dirty="0">
                    <a:solidFill>
                      <a:schemeClr val="bg1"/>
                    </a:solidFill>
                  </a:rPr>
                  <a:t>Consumption rate: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00000"/>
                  </a:lnSpc>
                  <a:buClrTx/>
                </a:pPr>
                <a:r>
                  <a:rPr lang="en-US" dirty="0">
                    <a:solidFill>
                      <a:schemeClr val="bg1"/>
                    </a:solidFill>
                  </a:rPr>
                  <a:t>Investment rate: 	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buClrTx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9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9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sz="29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9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9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acc>
                              <m:accPr>
                                <m:chr m:val="̃"/>
                                <m:ctrlPr>
                                  <a:rPr lang="en-US" sz="29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9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  <m:r>
                              <a:rPr lang="en-US" sz="29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9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9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9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9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acc>
                              <m:accPr>
                                <m:chr m:val="̃"/>
                                <m:ctrlPr>
                                  <a:rPr lang="en-US" sz="29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9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  <m:r>
                              <a:rPr lang="en-US" sz="29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9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den>
                    </m:f>
                    <m:r>
                      <a:rPr lang="en-US" sz="2933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9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sz="29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9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9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𝜄</m:t>
                                </m:r>
                              </m:e>
                              <m:sub>
                                <m:r>
                                  <a:rPr lang="en-US" sz="29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acc>
                                  <m:accPr>
                                    <m:chr m:val="̃"/>
                                    <m:ctrlPr>
                                      <a:rPr lang="en-US" sz="29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9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acc>
                                <m:r>
                                  <a:rPr lang="en-US" sz="29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9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p>
                            </m:sSubSup>
                          </m:e>
                        </m:d>
                        <m:r>
                          <a:rPr lang="en-US" sz="29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9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sz="2933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sz="2933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933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933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sz="29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9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9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933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̃"/>
                        <m:ctrlPr>
                          <a:rPr lang="en-US" sz="29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acc>
                    <m:r>
                      <a:rPr lang="en-US" sz="2933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Sup>
                      <m:sSubSupPr>
                        <m:ctrlPr>
                          <a:rPr lang="en-US" sz="2933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2933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933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acc>
                      </m:e>
                      <m:sub>
                        <m:r>
                          <a:rPr lang="en-US" sz="2933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acc>
                          <m:accPr>
                            <m:chr m:val="̃"/>
                            <m:ctrlPr>
                              <a:rPr lang="en-US" sz="2933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933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</m:sup>
                    </m:sSubSup>
                  </m:oMath>
                </a14:m>
                <a:endParaRPr lang="en-US" sz="2933" dirty="0">
                  <a:solidFill>
                    <a:schemeClr val="bg1"/>
                  </a:solidFill>
                </a:endParaRPr>
              </a:p>
              <a:p>
                <a:pPr lvl="3">
                  <a:buClrTx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buClrTx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box>
                          <m:box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p>
                                    </m:sSubSup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</m:e>
                        </m:box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b="0" dirty="0">
                  <a:solidFill>
                    <a:schemeClr val="bg1"/>
                  </a:solidFill>
                </a:endParaRPr>
              </a:p>
              <a:p>
                <a:pPr lvl="3">
                  <a:buClrTx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buClrTx/>
                </a:pPr>
                <a:r>
                  <a:rPr lang="en-US" b="0" dirty="0">
                    <a:solidFill>
                      <a:schemeClr val="bg1"/>
                    </a:solidFill>
                  </a:rPr>
                  <a:t>Friction: Can only issue </a:t>
                </a:r>
              </a:p>
              <a:p>
                <a:pPr>
                  <a:buClrTx/>
                </a:pPr>
                <a:r>
                  <a:rPr lang="en-US" dirty="0">
                    <a:solidFill>
                      <a:schemeClr val="bg1"/>
                    </a:solidFill>
                  </a:rPr>
                  <a:t>R</a:t>
                </a:r>
                <a:r>
                  <a:rPr lang="en-US" b="0" dirty="0">
                    <a:solidFill>
                      <a:schemeClr val="bg1"/>
                    </a:solidFill>
                  </a:rPr>
                  <a:t>isk-free debt</a:t>
                </a:r>
              </a:p>
              <a:p>
                <a:pPr>
                  <a:buClrTx/>
                </a:pPr>
                <a:r>
                  <a:rPr lang="en-US" dirty="0">
                    <a:solidFill>
                      <a:schemeClr val="bg1"/>
                    </a:solidFill>
                  </a:rPr>
                  <a:t>Equity, but most hold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endParaRPr lang="en-US" b="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7040224" cy="7960576"/>
              </a:xfrm>
              <a:blipFill>
                <a:blip r:embed="rId3"/>
                <a:stretch>
                  <a:fillRect l="-2686" t="-1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60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607381" y="2214986"/>
                <a:ext cx="1687320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r>
                        <a:rPr lang="en-US" sz="3200" i="1">
                          <a:solidFill>
                            <a:srgbClr val="667E84"/>
                          </a:solidFill>
                          <a:latin typeface="Cambria Math"/>
                        </a:rPr>
                        <m:t>≥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p>
                    </m:oMath>
                  </m:oMathPara>
                </a14:m>
                <a:endParaRPr lang="en-US" sz="3200" i="1" dirty="0">
                  <a:solidFill>
                    <a:srgbClr val="C00000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381" y="2214986"/>
                <a:ext cx="1687320" cy="593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7406640" y="1527048"/>
                <a:ext cx="6854437" cy="7837508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Calibri Light" panose="020F030202020403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SzPct val="12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733" b="1" dirty="0">
                    <a:solidFill>
                      <a:srgbClr val="667E84"/>
                    </a:solidFill>
                  </a:rPr>
                  <a:t>Household sector</a:t>
                </a:r>
                <a:endParaRPr lang="en-US" sz="4000" b="1" dirty="0">
                  <a:solidFill>
                    <a:srgbClr val="667E84"/>
                  </a:solidFill>
                </a:endParaRPr>
              </a:p>
              <a:p>
                <a:pPr>
                  <a:lnSpc>
                    <a:spcPct val="100000"/>
                  </a:lnSpc>
                  <a:buClrTx/>
                </a:pPr>
                <a:r>
                  <a:rPr lang="en-US" sz="4000" dirty="0"/>
                  <a:t>Output: </a:t>
                </a:r>
                <a:r>
                  <a:rPr lang="en-US" sz="3733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sz="3733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733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733" i="1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733" i="1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4000" dirty="0"/>
              </a:p>
              <a:p>
                <a:pPr>
                  <a:lnSpc>
                    <a:spcPct val="100000"/>
                  </a:lnSpc>
                  <a:buClrTx/>
                </a:pPr>
                <a:r>
                  <a:rPr lang="en-US" sz="4000" dirty="0">
                    <a:solidFill>
                      <a:schemeClr val="bg1"/>
                    </a:solidFill>
                  </a:rPr>
                  <a:t>Consumption </a:t>
                </a:r>
                <a:r>
                  <a:rPr lang="en-US" sz="3733" dirty="0">
                    <a:solidFill>
                      <a:schemeClr val="bg1"/>
                    </a:solidFill>
                  </a:rPr>
                  <a:t>rate:</a:t>
                </a:r>
                <a14:m>
                  <m:oMath xmlns:m="http://schemas.openxmlformats.org/officeDocument/2006/math">
                    <m:r>
                      <a:rPr lang="en-US" sz="3733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3733" u="sng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00000"/>
                  </a:lnSpc>
                  <a:buClrTx/>
                </a:pPr>
                <a:r>
                  <a:rPr lang="en-US" sz="3733" dirty="0">
                    <a:solidFill>
                      <a:schemeClr val="bg1"/>
                    </a:solidFill>
                  </a:rPr>
                  <a:t>Investment rate: 	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3733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9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sz="29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9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</m:den>
                      </m:f>
                      <m:r>
                        <a:rPr lang="en-US" sz="2933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9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933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9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9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9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𝜄</m:t>
                                  </m:r>
                                </m:e>
                                <m:sub>
                                  <m:r>
                                    <a:rPr lang="en-US" sz="29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acc>
                                    <m:accPr>
                                      <m:chr m:val="̃"/>
                                      <m:ctrlPr>
                                        <a:rPr lang="en-US" sz="29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933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  <m:r>
                                    <a:rPr lang="en-US" sz="29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933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9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9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2933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2933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933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933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9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9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9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933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̃"/>
                          <m:ctrlPr>
                            <a:rPr lang="en-US" sz="29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933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sz="2933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en-US" sz="2933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933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933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acc>
                        </m:e>
                        <m:sub>
                          <m:r>
                            <a:rPr lang="en-US" sz="2933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acc>
                            <m:accPr>
                              <m:chr m:val="̃"/>
                              <m:ctrlPr>
                                <a:rPr lang="en-US" sz="2933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933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</m:sup>
                      </m:sSubSup>
                    </m:oMath>
                  </m:oMathPara>
                </a14:m>
                <a:endParaRPr lang="en-US" sz="2933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667" dirty="0">
                  <a:solidFill>
                    <a:schemeClr val="bg1"/>
                  </a:solidFill>
                </a:endParaRPr>
              </a:p>
              <a:p>
                <a:pPr>
                  <a:buClrTx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37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7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sz="37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p>
                            </m:sSup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box>
                          <m:boxPr>
                            <m:ctrlP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37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37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sz="37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37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7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37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sz="37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p>
                                    </m:sSubSup>
                                    <m:r>
                                      <a:rPr lang="en-US" sz="37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37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37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p>
                                </m:sSup>
                                <m:r>
                                  <a:rPr lang="en-US" sz="37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sz="37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37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</m:e>
                        </m:box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sz="3733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3733" dirty="0">
                  <a:solidFill>
                    <a:schemeClr val="bg1"/>
                  </a:solidFill>
                </a:endParaRPr>
              </a:p>
              <a:p>
                <a:endParaRPr lang="en-US" sz="3733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6640" y="1527048"/>
                <a:ext cx="6854437" cy="7837508"/>
              </a:xfrm>
              <a:prstGeom prst="rect">
                <a:avLst/>
              </a:prstGeom>
              <a:blipFill>
                <a:blip r:embed="rId5"/>
                <a:stretch>
                  <a:fillRect l="-2402" t="-1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4B7FDC6-3FA4-4F29-998B-AAF567E5AF1A}"/>
              </a:ext>
            </a:extLst>
          </p:cNvPr>
          <p:cNvSpPr txBox="1"/>
          <p:nvPr/>
        </p:nvSpPr>
        <p:spPr>
          <a:xfrm>
            <a:off x="4265045" y="6292381"/>
            <a:ext cx="75211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+mj-lt"/>
              </a:rPr>
              <a:t>Poll </a:t>
            </a:r>
            <a:fld id="{3E1C6B95-6F43-4976-B1FC-2964A56171AD}" type="slidenum">
              <a:rPr lang="en-US" sz="2400" i="1">
                <a:latin typeface="+mj-lt"/>
              </a:rPr>
              <a:t>60</a:t>
            </a:fld>
            <a:r>
              <a:rPr lang="en-US" sz="2400" i="1" dirty="0">
                <a:latin typeface="+mj-lt"/>
              </a:rPr>
              <a:t>: Why is it important that households can hold capital?</a:t>
            </a:r>
          </a:p>
          <a:p>
            <a:r>
              <a:rPr lang="en-US" sz="2400" i="1" dirty="0">
                <a:latin typeface="+mj-lt"/>
              </a:rPr>
              <a:t>	a) to capture fire-sales</a:t>
            </a:r>
          </a:p>
          <a:p>
            <a:r>
              <a:rPr lang="en-US" sz="2400" i="1" dirty="0">
                <a:latin typeface="+mj-lt"/>
              </a:rPr>
              <a:t>	b) for households to speculate</a:t>
            </a:r>
          </a:p>
          <a:p>
            <a:r>
              <a:rPr lang="en-US" sz="2400" i="1" dirty="0">
                <a:latin typeface="+mj-lt"/>
              </a:rPr>
              <a:t>	c) to obtain stationary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488A8F-FB6A-4096-9000-92B890C67034}"/>
                  </a:ext>
                </a:extLst>
              </p:cNvPr>
              <p:cNvSpPr txBox="1"/>
              <p:nvPr/>
            </p:nvSpPr>
            <p:spPr>
              <a:xfrm>
                <a:off x="4502318" y="3316091"/>
                <a:ext cx="4962192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𝜿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+(1−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488A8F-FB6A-4096-9000-92B890C67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18" y="3316091"/>
                <a:ext cx="4962192" cy="5936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03E6947-2269-4AC9-9637-925BD5B82D4B}"/>
              </a:ext>
            </a:extLst>
          </p:cNvPr>
          <p:cNvSpPr txBox="1"/>
          <p:nvPr/>
        </p:nvSpPr>
        <p:spPr>
          <a:xfrm>
            <a:off x="4187424" y="4251299"/>
            <a:ext cx="1775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Capital share</a:t>
            </a:r>
            <a:br>
              <a:rPr lang="en-US" sz="2400" dirty="0">
                <a:solidFill>
                  <a:schemeClr val="bg1"/>
                </a:solidFill>
                <a:latin typeface="+mj-lt"/>
              </a:rPr>
            </a:br>
            <a:r>
              <a:rPr lang="en-US" sz="2400" dirty="0">
                <a:solidFill>
                  <a:schemeClr val="bg1"/>
                </a:solidFill>
                <a:latin typeface="+mj-lt"/>
              </a:rPr>
              <a:t>of experts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B53BE7-B705-4E52-A187-13E60A0A45FC}"/>
              </a:ext>
            </a:extLst>
          </p:cNvPr>
          <p:cNvCxnSpPr>
            <a:cxnSpLocks/>
          </p:cNvCxnSpPr>
          <p:nvPr/>
        </p:nvCxnSpPr>
        <p:spPr>
          <a:xfrm flipV="1">
            <a:off x="4934216" y="3909715"/>
            <a:ext cx="140951" cy="36605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7471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Type Model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7040224" cy="79605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667E84"/>
                    </a:solidFill>
                  </a:rPr>
                  <a:t>Expert sector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Output: 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b="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Consumption rate: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b="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Investment rate: 	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den>
                      </m:f>
                      <m:r>
                        <a:rPr lang="en-US" sz="2933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933" i="1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𝜄</m:t>
                                  </m:r>
                                </m:e>
                                <m:sub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acc>
                                    <m:accPr>
                                      <m:chr m:val="̃"/>
                                      <m:ctrlPr>
                                        <a:rPr lang="en-US" sz="29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933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2933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9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933" i="1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US" sz="2933" i="1" dirty="0">
                  <a:latin typeface="Cambria Math" panose="02040503050406030204" pitchFamily="18" charset="0"/>
                </a:endParaRPr>
              </a:p>
              <a:p>
                <a:pPr lvl="3"/>
                <a:endParaRPr lang="en-US" dirty="0"/>
              </a:p>
              <a:p>
                <a:pPr>
                  <a:buClrTx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box>
                          <m:box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p>
                                    </m:sSubSup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</m:e>
                        </m:box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b="0" dirty="0">
                  <a:solidFill>
                    <a:schemeClr val="bg1"/>
                  </a:solidFill>
                </a:endParaRPr>
              </a:p>
              <a:p>
                <a:pPr lvl="3">
                  <a:buClrTx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buClrTx/>
                </a:pPr>
                <a:r>
                  <a:rPr lang="en-US" b="0" dirty="0">
                    <a:solidFill>
                      <a:schemeClr val="bg1"/>
                    </a:solidFill>
                  </a:rPr>
                  <a:t>Friction: Can only issue </a:t>
                </a:r>
              </a:p>
              <a:p>
                <a:pPr>
                  <a:buClrTx/>
                </a:pPr>
                <a:r>
                  <a:rPr lang="en-US" dirty="0">
                    <a:solidFill>
                      <a:schemeClr val="bg1"/>
                    </a:solidFill>
                  </a:rPr>
                  <a:t>R</a:t>
                </a:r>
                <a:r>
                  <a:rPr lang="en-US" b="0" dirty="0">
                    <a:solidFill>
                      <a:schemeClr val="bg1"/>
                    </a:solidFill>
                  </a:rPr>
                  <a:t>isk-free debt</a:t>
                </a:r>
              </a:p>
              <a:p>
                <a:pPr>
                  <a:buClrTx/>
                </a:pPr>
                <a:r>
                  <a:rPr lang="en-US" dirty="0">
                    <a:solidFill>
                      <a:schemeClr val="bg1"/>
                    </a:solidFill>
                  </a:rPr>
                  <a:t>Equity, but most hold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endParaRPr lang="en-US" b="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7040224" cy="7960576"/>
              </a:xfrm>
              <a:blipFill>
                <a:blip r:embed="rId3"/>
                <a:stretch>
                  <a:fillRect l="-2686" t="-191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61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607381" y="2214986"/>
                <a:ext cx="1687320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r>
                        <a:rPr lang="en-US" sz="3200" i="1">
                          <a:solidFill>
                            <a:srgbClr val="667E84"/>
                          </a:solidFill>
                          <a:latin typeface="Cambria Math"/>
                        </a:rPr>
                        <m:t>≥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p>
                    </m:oMath>
                  </m:oMathPara>
                </a14:m>
                <a:endParaRPr lang="en-US" sz="3200" i="1" dirty="0">
                  <a:solidFill>
                    <a:srgbClr val="667E84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381" y="2214986"/>
                <a:ext cx="1687320" cy="593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7406640" y="1527048"/>
                <a:ext cx="6854437" cy="7837508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Calibri Light" panose="020F030202020403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SzPct val="12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733" b="1" dirty="0">
                    <a:solidFill>
                      <a:srgbClr val="667E84"/>
                    </a:solidFill>
                  </a:rPr>
                  <a:t>Household sector</a:t>
                </a:r>
                <a:endParaRPr lang="en-US" sz="4000" b="1" dirty="0">
                  <a:solidFill>
                    <a:srgbClr val="667E84"/>
                  </a:solidFill>
                </a:endParaRPr>
              </a:p>
              <a:p>
                <a:pPr>
                  <a:lnSpc>
                    <a:spcPct val="100000"/>
                  </a:lnSpc>
                  <a:buClrTx/>
                </a:pPr>
                <a:r>
                  <a:rPr lang="en-US" sz="4000" dirty="0"/>
                  <a:t>Output: </a:t>
                </a:r>
                <a:r>
                  <a:rPr lang="en-US" sz="3733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sz="3733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733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733" i="1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733" i="1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4000" dirty="0"/>
              </a:p>
              <a:p>
                <a:pPr>
                  <a:lnSpc>
                    <a:spcPct val="100000"/>
                  </a:lnSpc>
                  <a:buClrTx/>
                </a:pPr>
                <a:r>
                  <a:rPr lang="en-US" sz="4000" dirty="0"/>
                  <a:t>Consumption </a:t>
                </a:r>
                <a:r>
                  <a:rPr lang="en-US" sz="3733" dirty="0"/>
                  <a:t>rate:</a:t>
                </a:r>
                <a14:m>
                  <m:oMath xmlns:m="http://schemas.openxmlformats.org/officeDocument/2006/math">
                    <m:r>
                      <a:rPr lang="en-US" sz="3733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3733" u="sng" dirty="0"/>
              </a:p>
              <a:p>
                <a:pPr>
                  <a:lnSpc>
                    <a:spcPct val="100000"/>
                  </a:lnSpc>
                  <a:buClrTx/>
                </a:pPr>
                <a:r>
                  <a:rPr lang="en-US" sz="3733" dirty="0"/>
                  <a:t>Investment rate: 	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3733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</m:den>
                      </m:f>
                      <m:r>
                        <a:rPr lang="en-US" sz="2933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933" i="1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𝜄</m:t>
                                  </m:r>
                                </m:e>
                                <m:sub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acc>
                                    <m:accPr>
                                      <m:chr m:val="̃"/>
                                      <m:ctrlPr>
                                        <a:rPr lang="en-US" sz="29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933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2933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9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933" i="1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</m:oMath>
                  </m:oMathPara>
                </a14:m>
                <a:endParaRPr lang="en-US" sz="2933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667" dirty="0"/>
              </a:p>
              <a:p>
                <a:pPr>
                  <a:buClrTx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37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7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sz="37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p>
                            </m:sSup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box>
                          <m:boxPr>
                            <m:ctrlP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37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37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sz="37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37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7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37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sz="37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p>
                                    </m:sSubSup>
                                    <m:r>
                                      <a:rPr lang="en-US" sz="37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37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37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p>
                                </m:sSup>
                                <m:r>
                                  <a:rPr lang="en-US" sz="37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sz="37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37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</m:e>
                        </m:box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sz="3733" dirty="0">
                  <a:solidFill>
                    <a:srgbClr val="8C948C"/>
                  </a:solidFill>
                </a:endParaRPr>
              </a:p>
              <a:p>
                <a:pPr marL="0" indent="0">
                  <a:buNone/>
                </a:pPr>
                <a:endParaRPr lang="en-US" sz="3733" dirty="0"/>
              </a:p>
              <a:p>
                <a:endParaRPr lang="en-US" sz="3733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6640" y="1527048"/>
                <a:ext cx="6854437" cy="7837508"/>
              </a:xfrm>
              <a:prstGeom prst="rect">
                <a:avLst/>
              </a:prstGeom>
              <a:blipFill>
                <a:blip r:embed="rId5"/>
                <a:stretch>
                  <a:fillRect l="-2402" t="-186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1BF9FA9-8CE2-4679-9837-1D51A2EF2BF6}"/>
              </a:ext>
            </a:extLst>
          </p:cNvPr>
          <p:cNvSpPr txBox="1"/>
          <p:nvPr/>
        </p:nvSpPr>
        <p:spPr>
          <a:xfrm>
            <a:off x="2928930" y="5447723"/>
            <a:ext cx="7904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Physical capital evolution absent market transactions/fire-sales</a:t>
            </a:r>
          </a:p>
        </p:txBody>
      </p:sp>
    </p:spTree>
    <p:extLst>
      <p:ext uri="{BB962C8B-B14F-4D97-AF65-F5344CB8AC3E}">
        <p14:creationId xmlns:p14="http://schemas.microsoft.com/office/powerpoint/2010/main" val="16005965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Type Model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7040224" cy="79605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667E84"/>
                    </a:solidFill>
                  </a:rPr>
                  <a:t>Expert sector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Output: 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b="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Consumption rate: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b="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Investment rate: 	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den>
                      </m:f>
                      <m:r>
                        <a:rPr lang="en-US" sz="2933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933" i="1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𝜄</m:t>
                                  </m:r>
                                </m:e>
                                <m:sub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acc>
                                    <m:accPr>
                                      <m:chr m:val="̃"/>
                                      <m:ctrlPr>
                                        <a:rPr lang="en-US" sz="29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933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2933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9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933" i="1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US" sz="2933" i="1" dirty="0">
                  <a:latin typeface="Cambria Math" panose="02040503050406030204" pitchFamily="18" charset="0"/>
                </a:endParaRPr>
              </a:p>
              <a:p>
                <a:pPr lvl="3"/>
                <a:endParaRPr lang="en-US" dirty="0"/>
              </a:p>
              <a:p>
                <a:pPr>
                  <a:buClrTx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box>
                          <m:box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p>
                                    </m:sSubSup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</m:e>
                        </m:box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b="0" dirty="0">
                  <a:solidFill>
                    <a:schemeClr val="bg1"/>
                  </a:solidFill>
                </a:endParaRPr>
              </a:p>
              <a:p>
                <a:pPr lvl="3">
                  <a:buClrTx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buClrTx/>
                </a:pPr>
                <a:r>
                  <a:rPr lang="en-US" b="0" dirty="0">
                    <a:solidFill>
                      <a:schemeClr val="bg1"/>
                    </a:solidFill>
                  </a:rPr>
                  <a:t>Friction: Can only issue </a:t>
                </a:r>
              </a:p>
              <a:p>
                <a:pPr>
                  <a:buClrTx/>
                </a:pPr>
                <a:r>
                  <a:rPr lang="en-US" dirty="0">
                    <a:solidFill>
                      <a:schemeClr val="bg1"/>
                    </a:solidFill>
                  </a:rPr>
                  <a:t>R</a:t>
                </a:r>
                <a:r>
                  <a:rPr lang="en-US" b="0" dirty="0">
                    <a:solidFill>
                      <a:schemeClr val="bg1"/>
                    </a:solidFill>
                  </a:rPr>
                  <a:t>isk-free debt</a:t>
                </a:r>
              </a:p>
              <a:p>
                <a:pPr>
                  <a:buClrTx/>
                </a:pPr>
                <a:r>
                  <a:rPr lang="en-US" dirty="0">
                    <a:solidFill>
                      <a:schemeClr val="bg1"/>
                    </a:solidFill>
                  </a:rPr>
                  <a:t>Equity, but most hold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endParaRPr lang="en-US" b="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7040224" cy="7960576"/>
              </a:xfrm>
              <a:blipFill>
                <a:blip r:embed="rId3"/>
                <a:stretch>
                  <a:fillRect l="-2686" t="-191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62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607381" y="2214986"/>
                <a:ext cx="1687320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r>
                        <a:rPr lang="en-US" sz="3200" i="1">
                          <a:solidFill>
                            <a:srgbClr val="667E84"/>
                          </a:solidFill>
                          <a:latin typeface="Cambria Math"/>
                        </a:rPr>
                        <m:t>≥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p>
                    </m:oMath>
                  </m:oMathPara>
                </a14:m>
                <a:endParaRPr lang="en-US" sz="3200" i="1" dirty="0">
                  <a:solidFill>
                    <a:srgbClr val="C00000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381" y="2214986"/>
                <a:ext cx="1687320" cy="593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7406640" y="1527048"/>
                <a:ext cx="6854437" cy="7837508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Calibri Light" panose="020F030202020403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SzPct val="12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733" b="1" dirty="0">
                    <a:solidFill>
                      <a:srgbClr val="667E84"/>
                    </a:solidFill>
                  </a:rPr>
                  <a:t>Household sector</a:t>
                </a:r>
                <a:endParaRPr lang="en-US" sz="4000" b="1" dirty="0">
                  <a:solidFill>
                    <a:srgbClr val="667E84"/>
                  </a:solidFill>
                </a:endParaRPr>
              </a:p>
              <a:p>
                <a:pPr>
                  <a:lnSpc>
                    <a:spcPct val="100000"/>
                  </a:lnSpc>
                  <a:buClrTx/>
                </a:pPr>
                <a:r>
                  <a:rPr lang="en-US" sz="4000" dirty="0"/>
                  <a:t>Output: </a:t>
                </a:r>
                <a:r>
                  <a:rPr lang="en-US" sz="3733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sz="3733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733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733" i="1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733" i="1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4000" dirty="0"/>
              </a:p>
              <a:p>
                <a:pPr>
                  <a:lnSpc>
                    <a:spcPct val="100000"/>
                  </a:lnSpc>
                  <a:buClrTx/>
                </a:pPr>
                <a:r>
                  <a:rPr lang="en-US" sz="4000" dirty="0"/>
                  <a:t>Consumption </a:t>
                </a:r>
                <a:r>
                  <a:rPr lang="en-US" sz="3733" dirty="0"/>
                  <a:t>rate:</a:t>
                </a:r>
                <a14:m>
                  <m:oMath xmlns:m="http://schemas.openxmlformats.org/officeDocument/2006/math">
                    <m:r>
                      <a:rPr lang="en-US" sz="3733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3733" u="sng" dirty="0"/>
              </a:p>
              <a:p>
                <a:pPr>
                  <a:lnSpc>
                    <a:spcPct val="100000"/>
                  </a:lnSpc>
                  <a:buClrTx/>
                </a:pPr>
                <a:r>
                  <a:rPr lang="en-US" sz="3733" dirty="0"/>
                  <a:t>Investment rate: 	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3733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</m:den>
                      </m:f>
                      <m:r>
                        <a:rPr lang="en-US" sz="2933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933" i="1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𝜄</m:t>
                                  </m:r>
                                </m:e>
                                <m:sub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acc>
                                    <m:accPr>
                                      <m:chr m:val="̃"/>
                                      <m:ctrlPr>
                                        <a:rPr lang="en-US" sz="29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933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2933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9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933" i="1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</m:oMath>
                  </m:oMathPara>
                </a14:m>
                <a:endParaRPr lang="en-US" sz="2933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667" dirty="0"/>
              </a:p>
              <a:p>
                <a:pPr lvl="1">
                  <a:buClrTx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333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3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333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trlPr>
                          <a:rPr lang="en-US" sz="33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3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3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3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3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3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33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3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sz="33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p>
                            </m:sSup>
                            <m:r>
                              <a:rPr lang="en-US" sz="33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box>
                          <m:boxPr>
                            <m:ctrlPr>
                              <a:rPr lang="en-US" sz="33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33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33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sz="33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33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3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33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sz="3333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p>
                                    </m:sSubSup>
                                    <m:r>
                                      <a:rPr lang="en-US" sz="33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33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3333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p>
                                </m:sSup>
                                <m:r>
                                  <a:rPr lang="en-US" sz="33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sz="33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3333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</m:e>
                        </m:box>
                        <m:r>
                          <a:rPr lang="en-US" sz="33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sz="33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sz="3333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3733" dirty="0"/>
              </a:p>
              <a:p>
                <a:endParaRPr lang="en-US" sz="3733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6640" y="1527048"/>
                <a:ext cx="6854437" cy="7837508"/>
              </a:xfrm>
              <a:prstGeom prst="rect">
                <a:avLst/>
              </a:prstGeom>
              <a:blipFill>
                <a:blip r:embed="rId5"/>
                <a:stretch>
                  <a:fillRect l="-2402" t="-186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3228DD1-6D45-4376-AB09-FB452815A087}"/>
              </a:ext>
            </a:extLst>
          </p:cNvPr>
          <p:cNvSpPr/>
          <p:nvPr/>
        </p:nvSpPr>
        <p:spPr>
          <a:xfrm>
            <a:off x="1396324" y="6750055"/>
            <a:ext cx="93662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+mj-lt"/>
              </a:rPr>
              <a:t>Poll </a:t>
            </a:r>
            <a:fld id="{3E1C6B95-6F43-4976-B1FC-2964A56171AD}" type="slidenum">
              <a:rPr lang="en-US" sz="2400" i="1">
                <a:latin typeface="+mj-lt"/>
              </a:rPr>
              <a:pPr/>
              <a:t>62</a:t>
            </a:fld>
            <a:r>
              <a:rPr lang="en-US" sz="2400" i="1" dirty="0">
                <a:latin typeface="+mj-lt"/>
              </a:rPr>
              <a:t>: What are the modeling tricks to obtain stationary distribution?</a:t>
            </a:r>
          </a:p>
          <a:p>
            <a:r>
              <a:rPr lang="en-US" sz="2400" i="1" dirty="0">
                <a:latin typeface="+mj-lt"/>
              </a:rPr>
              <a:t>	a) switching types</a:t>
            </a:r>
          </a:p>
          <a:p>
            <a:r>
              <a:rPr lang="en-US" sz="2400" i="1" dirty="0">
                <a:latin typeface="+mj-lt"/>
              </a:rPr>
              <a:t>	b) agents die, OLG/perpetual youth models (without bequest motive)</a:t>
            </a:r>
          </a:p>
          <a:p>
            <a:r>
              <a:rPr lang="en-US" sz="2400" i="1" dirty="0">
                <a:latin typeface="+mj-lt"/>
              </a:rPr>
              <a:t>	c) different preference discount rates</a:t>
            </a:r>
          </a:p>
        </p:txBody>
      </p:sp>
    </p:spTree>
    <p:extLst>
      <p:ext uri="{BB962C8B-B14F-4D97-AF65-F5344CB8AC3E}">
        <p14:creationId xmlns:p14="http://schemas.microsoft.com/office/powerpoint/2010/main" val="20570033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Type Model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7040224" cy="79605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667E84"/>
                    </a:solidFill>
                  </a:rPr>
                  <a:t>Expert sector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Output: 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b="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Consumption rate: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b="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Investment rate: 	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den>
                      </m:f>
                      <m:r>
                        <a:rPr lang="en-US" sz="2933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933" i="1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𝜄</m:t>
                                  </m:r>
                                </m:e>
                                <m:sub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acc>
                                    <m:accPr>
                                      <m:chr m:val="̃"/>
                                      <m:ctrlPr>
                                        <a:rPr lang="en-US" sz="29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933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2933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9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933" i="1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US" sz="2933" i="1" dirty="0">
                  <a:latin typeface="Cambria Math" panose="02040503050406030204" pitchFamily="18" charset="0"/>
                </a:endParaRPr>
              </a:p>
              <a:p>
                <a:pPr lvl="3"/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box>
                          <m:box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p>
                                    </m:sSub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</m:e>
                        </m:box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b="0" dirty="0"/>
              </a:p>
              <a:p>
                <a:pPr lvl="3"/>
                <a:endParaRPr lang="en-US" dirty="0"/>
              </a:p>
              <a:p>
                <a:pPr marL="0" indent="0">
                  <a:buNone/>
                </a:pPr>
                <a:r>
                  <a:rPr lang="en-US" b="0" dirty="0">
                    <a:solidFill>
                      <a:schemeClr val="bg1"/>
                    </a:solidFill>
                  </a:rPr>
                  <a:t>Friction: Can only issue </a:t>
                </a:r>
              </a:p>
              <a:p>
                <a:pPr>
                  <a:buClrTx/>
                </a:pPr>
                <a:r>
                  <a:rPr lang="en-US" dirty="0">
                    <a:solidFill>
                      <a:schemeClr val="bg1"/>
                    </a:solidFill>
                  </a:rPr>
                  <a:t>R</a:t>
                </a:r>
                <a:r>
                  <a:rPr lang="en-US" b="0" dirty="0">
                    <a:solidFill>
                      <a:schemeClr val="bg1"/>
                    </a:solidFill>
                  </a:rPr>
                  <a:t>isk-free debt</a:t>
                </a:r>
              </a:p>
              <a:p>
                <a:pPr>
                  <a:buClrTx/>
                </a:pPr>
                <a:r>
                  <a:rPr lang="en-US" dirty="0">
                    <a:solidFill>
                      <a:schemeClr val="bg1"/>
                    </a:solidFill>
                  </a:rPr>
                  <a:t>Equity, but most hold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endParaRPr lang="en-US" b="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7040224" cy="7960576"/>
              </a:xfrm>
              <a:blipFill>
                <a:blip r:embed="rId3"/>
                <a:stretch>
                  <a:fillRect l="-2686" t="-191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63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607381" y="2214986"/>
                <a:ext cx="1687320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r>
                        <a:rPr lang="en-US" sz="3200" i="1">
                          <a:solidFill>
                            <a:srgbClr val="667E84"/>
                          </a:solidFill>
                          <a:latin typeface="Cambria Math"/>
                        </a:rPr>
                        <m:t>≥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p>
                    </m:oMath>
                  </m:oMathPara>
                </a14:m>
                <a:endParaRPr lang="en-US" sz="3200" i="1" dirty="0">
                  <a:solidFill>
                    <a:srgbClr val="C00000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381" y="2214986"/>
                <a:ext cx="1687320" cy="593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510414" y="5851305"/>
                <a:ext cx="1695015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r>
                        <a:rPr lang="en-US" sz="3200" i="1">
                          <a:solidFill>
                            <a:srgbClr val="667E84"/>
                          </a:solidFill>
                          <a:latin typeface="Cambria Math"/>
                        </a:rPr>
                        <m:t>≥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p>
                    </m:oMath>
                  </m:oMathPara>
                </a14:m>
                <a:endParaRPr lang="en-US" sz="2667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414" y="5851305"/>
                <a:ext cx="1695015" cy="5936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7406640" y="1527048"/>
                <a:ext cx="6854437" cy="7837508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Calibri Light" panose="020F030202020403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SzPct val="12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733" b="1" dirty="0">
                    <a:solidFill>
                      <a:srgbClr val="667E84"/>
                    </a:solidFill>
                  </a:rPr>
                  <a:t>Household sector</a:t>
                </a:r>
                <a:endParaRPr lang="en-US" sz="4000" b="1" dirty="0">
                  <a:solidFill>
                    <a:srgbClr val="667E84"/>
                  </a:solidFill>
                </a:endParaRPr>
              </a:p>
              <a:p>
                <a:pPr>
                  <a:lnSpc>
                    <a:spcPct val="100000"/>
                  </a:lnSpc>
                  <a:buClrTx/>
                </a:pPr>
                <a:r>
                  <a:rPr lang="en-US" sz="4000" dirty="0"/>
                  <a:t>Output: </a:t>
                </a:r>
                <a:r>
                  <a:rPr lang="en-US" sz="3733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sz="3733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733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733" i="1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733" i="1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4000" dirty="0"/>
              </a:p>
              <a:p>
                <a:pPr>
                  <a:lnSpc>
                    <a:spcPct val="100000"/>
                  </a:lnSpc>
                  <a:buClrTx/>
                </a:pPr>
                <a:r>
                  <a:rPr lang="en-US" sz="4000" dirty="0"/>
                  <a:t>Consumption </a:t>
                </a:r>
                <a:r>
                  <a:rPr lang="en-US" sz="3733" dirty="0"/>
                  <a:t>rate:</a:t>
                </a:r>
                <a14:m>
                  <m:oMath xmlns:m="http://schemas.openxmlformats.org/officeDocument/2006/math">
                    <m:r>
                      <a:rPr lang="en-US" sz="3733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3733" u="sng" dirty="0"/>
              </a:p>
              <a:p>
                <a:pPr>
                  <a:lnSpc>
                    <a:spcPct val="100000"/>
                  </a:lnSpc>
                  <a:buClrTx/>
                </a:pPr>
                <a:r>
                  <a:rPr lang="en-US" sz="3733" dirty="0"/>
                  <a:t>Investment rate: 	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3733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</m:den>
                      </m:f>
                      <m:r>
                        <a:rPr lang="en-US" sz="2933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933" i="1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𝜄</m:t>
                                  </m:r>
                                </m:e>
                                <m:sub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acc>
                                    <m:accPr>
                                      <m:chr m:val="̃"/>
                                      <m:ctrlPr>
                                        <a:rPr lang="en-US" sz="29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933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2933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9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933" i="1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</m:oMath>
                  </m:oMathPara>
                </a14:m>
                <a:endParaRPr lang="en-US" sz="2933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667" dirty="0"/>
              </a:p>
              <a:p>
                <a:pPr>
                  <a:buClrTx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733" i="1"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733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3733" i="1" smtClean="0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733" i="1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sz="3733" i="1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p>
                            </m:sSup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box>
                          <m:boxPr>
                            <m:ctrlPr>
                              <a:rPr lang="en-US" sz="3733" i="1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3733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p>
                                    </m:sSubSup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p>
                                </m:sSup>
                                <m:r>
                                  <a:rPr lang="en-US" sz="3733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sz="3733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3733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</m:e>
                        </m:box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sz="3733" dirty="0"/>
              </a:p>
              <a:p>
                <a:pPr marL="0" indent="0">
                  <a:buNone/>
                </a:pPr>
                <a:endParaRPr lang="en-US" sz="3733" dirty="0"/>
              </a:p>
              <a:p>
                <a:endParaRPr lang="en-US" sz="3733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6640" y="1527048"/>
                <a:ext cx="6854437" cy="7837508"/>
              </a:xfrm>
              <a:prstGeom prst="rect">
                <a:avLst/>
              </a:prstGeom>
              <a:blipFill>
                <a:blip r:embed="rId6"/>
                <a:stretch>
                  <a:fillRect l="-2402" t="-186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08300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Type Model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7040224" cy="79605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667E84"/>
                    </a:solidFill>
                  </a:rPr>
                  <a:t>Expert sector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Output: 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b="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Consumption rate: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b="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Investment rate: 	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den>
                      </m:f>
                      <m:r>
                        <a:rPr lang="en-US" sz="2933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933" i="1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𝜄</m:t>
                                  </m:r>
                                </m:e>
                                <m:sub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acc>
                                    <m:accPr>
                                      <m:chr m:val="̃"/>
                                      <m:ctrlPr>
                                        <a:rPr lang="en-US" sz="29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933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2933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9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933" i="1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US" sz="2933" i="1" dirty="0">
                  <a:latin typeface="Cambria Math" panose="02040503050406030204" pitchFamily="18" charset="0"/>
                </a:endParaRPr>
              </a:p>
              <a:p>
                <a:pPr lvl="3"/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box>
                          <m:box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p>
                                    </m:sSub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</m:e>
                        </m:box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b="0" dirty="0"/>
              </a:p>
              <a:p>
                <a:pPr lvl="2"/>
                <a:endParaRPr lang="en-US" b="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667E84"/>
                    </a:solidFill>
                  </a:rPr>
                  <a:t>Friction: </a:t>
                </a:r>
                <a:r>
                  <a:rPr lang="en-US" dirty="0"/>
                  <a:t>Can only issue </a:t>
                </a:r>
              </a:p>
              <a:p>
                <a:r>
                  <a:rPr lang="en-US" dirty="0"/>
                  <a:t>Risk-free debt</a:t>
                </a: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Equity, but must hold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7040224" cy="7960576"/>
              </a:xfrm>
              <a:blipFill>
                <a:blip r:embed="rId3"/>
                <a:stretch>
                  <a:fillRect l="-2686" t="-1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64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607381" y="2214986"/>
                <a:ext cx="1687320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r>
                        <a:rPr lang="en-US" sz="3200" i="1">
                          <a:solidFill>
                            <a:srgbClr val="667E84"/>
                          </a:solidFill>
                          <a:latin typeface="Cambria Math"/>
                        </a:rPr>
                        <m:t>≥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p>
                    </m:oMath>
                  </m:oMathPara>
                </a14:m>
                <a:endParaRPr lang="en-US" sz="3200" i="1" dirty="0">
                  <a:solidFill>
                    <a:srgbClr val="C00000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381" y="2214986"/>
                <a:ext cx="1687320" cy="593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510414" y="5851305"/>
                <a:ext cx="1695015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r>
                        <a:rPr lang="en-US" sz="3200" i="1">
                          <a:solidFill>
                            <a:srgbClr val="667E84"/>
                          </a:solidFill>
                          <a:latin typeface="Cambria Math"/>
                        </a:rPr>
                        <m:t>≥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p>
                    </m:oMath>
                  </m:oMathPara>
                </a14:m>
                <a:endParaRPr lang="en-US" sz="2667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414" y="5851305"/>
                <a:ext cx="1695015" cy="5936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7406640" y="1527048"/>
                <a:ext cx="6854437" cy="7837508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Calibri Light" panose="020F030202020403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SzPct val="12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733" b="1" dirty="0">
                    <a:solidFill>
                      <a:srgbClr val="667E84"/>
                    </a:solidFill>
                  </a:rPr>
                  <a:t>Household sector</a:t>
                </a:r>
                <a:endParaRPr lang="en-US" sz="4000" b="1" dirty="0">
                  <a:solidFill>
                    <a:srgbClr val="667E84"/>
                  </a:solidFill>
                </a:endParaRPr>
              </a:p>
              <a:p>
                <a:pPr>
                  <a:lnSpc>
                    <a:spcPct val="100000"/>
                  </a:lnSpc>
                  <a:buClrTx/>
                </a:pPr>
                <a:r>
                  <a:rPr lang="en-US" sz="4000" dirty="0"/>
                  <a:t>Output: </a:t>
                </a:r>
                <a:r>
                  <a:rPr lang="en-US" sz="3733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sz="3733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733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sSubSup>
                      <m:sSubSupPr>
                        <m:ctrlP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4000" dirty="0"/>
              </a:p>
              <a:p>
                <a:pPr>
                  <a:lnSpc>
                    <a:spcPct val="100000"/>
                  </a:lnSpc>
                  <a:buClrTx/>
                </a:pPr>
                <a:r>
                  <a:rPr lang="en-US" sz="4000" dirty="0"/>
                  <a:t>Consumption </a:t>
                </a:r>
                <a:r>
                  <a:rPr lang="en-US" sz="3733" dirty="0"/>
                  <a:t>rate:</a:t>
                </a:r>
                <a14:m>
                  <m:oMath xmlns:m="http://schemas.openxmlformats.org/officeDocument/2006/math">
                    <m:r>
                      <a:rPr lang="en-US" sz="3733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3733" u="sng" dirty="0"/>
              </a:p>
              <a:p>
                <a:pPr>
                  <a:lnSpc>
                    <a:spcPct val="100000"/>
                  </a:lnSpc>
                  <a:buClrTx/>
                </a:pPr>
                <a:r>
                  <a:rPr lang="en-US" sz="3733" dirty="0"/>
                  <a:t>Investment rate: 	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sz="3733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acc>
                                <m:accPr>
                                  <m:chr m:val="̃"/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933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</m:den>
                      </m:f>
                      <m:r>
                        <a:rPr lang="en-US" sz="2933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933" i="1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933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𝜄</m:t>
                                  </m:r>
                                </m:e>
                                <m:sub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acc>
                                    <m:accPr>
                                      <m:chr m:val="̃"/>
                                      <m:ctrlPr>
                                        <a:rPr lang="en-US" sz="29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933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933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2933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9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933" i="1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</m:oMath>
                  </m:oMathPara>
                </a14:m>
                <a:endParaRPr lang="en-US" sz="2933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667" dirty="0"/>
              </a:p>
              <a:p>
                <a:pPr>
                  <a:buClrTx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733" i="1"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733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3733" i="1" smtClean="0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733" i="1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sz="3733" i="1">
                                    <a:solidFill>
                                      <a:srgbClr val="667E84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p>
                            </m:sSup>
                            <m:r>
                              <a:rPr lang="en-US" sz="3733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box>
                          <m:boxPr>
                            <m:ctrlPr>
                              <a:rPr lang="en-US" sz="3733" i="1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3733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p>
                                    </m:sSubSup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p>
                                </m:sSup>
                                <m:r>
                                  <a:rPr lang="en-US" sz="3733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sz="3733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3733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</m:e>
                        </m:box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sz="3733" dirty="0"/>
              </a:p>
              <a:p>
                <a:pPr marL="0" indent="0">
                  <a:buNone/>
                </a:pPr>
                <a:endParaRPr lang="en-US" sz="3733" dirty="0"/>
              </a:p>
              <a:p>
                <a:endParaRPr lang="en-US" sz="3733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6640" y="1527048"/>
                <a:ext cx="6854437" cy="7837508"/>
              </a:xfrm>
              <a:prstGeom prst="rect">
                <a:avLst/>
              </a:prstGeom>
              <a:blipFill>
                <a:blip r:embed="rId6"/>
                <a:stretch>
                  <a:fillRect l="-2402" t="-1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61144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</a:t>
            </a:r>
            <a:r>
              <a:rPr lang="en-US" dirty="0" err="1"/>
              <a:t>MacroModels</a:t>
            </a:r>
            <a:r>
              <a:rPr lang="en-US" dirty="0"/>
              <a:t> Step-by-Step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667E84"/>
                    </a:solidFill>
                  </a:rPr>
                  <a:t>0.    Postulate aggregates, price processes &amp; obtain return processes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For 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-ratio and SDF processes </a:t>
                </a:r>
                <a:r>
                  <a:rPr lang="en-US" sz="2533" dirty="0"/>
                  <a:t>for each </a:t>
                </a:r>
                <a14:m>
                  <m:oMath xmlns:m="http://schemas.openxmlformats.org/officeDocument/2006/math">
                    <m:r>
                      <a:rPr lang="en-US" sz="2533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finance block</a:t>
                </a:r>
                <a:endParaRPr lang="en-US" dirty="0">
                  <a:solidFill>
                    <a:schemeClr val="accent3"/>
                  </a:solidFill>
                </a:endParaRP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Real investment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𝜄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 + Goods market clearing  </a:t>
                </a:r>
                <a:r>
                  <a:rPr lang="en-US" sz="2533" i="1" dirty="0"/>
                  <a:t>(static)</a:t>
                </a:r>
                <a:endParaRPr lang="en-US" i="1" dirty="0"/>
              </a:p>
              <a:p>
                <a:pPr lvl="2"/>
                <a:r>
                  <a:rPr lang="en-US" i="1" dirty="0"/>
                  <a:t>Toolbox 1: </a:t>
                </a:r>
                <a:r>
                  <a:rPr lang="en-US" dirty="0"/>
                  <a:t>Martingale Approach, HJB vs. Stochastic Maximum Principle Approach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Portfolio choice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 + Asset market clearing    </a:t>
                </a:r>
                <a:r>
                  <a:rPr lang="en-US" dirty="0">
                    <a:solidFill>
                      <a:srgbClr val="C00000"/>
                    </a:solidFill>
                  </a:rPr>
                  <a:t>or</a:t>
                </a:r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Asset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 &amp; risk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en-US" dirty="0"/>
              </a:p>
              <a:p>
                <a:pPr lvl="2"/>
                <a:r>
                  <a:rPr lang="en-US" i="1" dirty="0"/>
                  <a:t>Toolbox 2:</a:t>
                </a:r>
                <a:r>
                  <a:rPr lang="en-US" dirty="0"/>
                  <a:t> “price-taking social planner approach” – Fisher separation theorem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rgbClr val="8C948C"/>
                    </a:solidFill>
                  </a:rPr>
                  <a:t>“Money evaluation equation”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C948C"/>
                        </a:solidFill>
                        <a:latin typeface="Cambria Math" panose="02040503050406030204" pitchFamily="18" charset="0"/>
                      </a:rPr>
                      <m:t>𝜗</m:t>
                    </m:r>
                  </m:oMath>
                </a14:m>
                <a:endParaRPr lang="en-US" dirty="0">
                  <a:solidFill>
                    <a:srgbClr val="8C948C"/>
                  </a:solidFill>
                </a:endParaRPr>
              </a:p>
              <a:p>
                <a:pPr lvl="2"/>
                <a:r>
                  <a:rPr lang="en-US" i="1" dirty="0"/>
                  <a:t>Toolbox 3:</a:t>
                </a:r>
                <a:r>
                  <a:rPr lang="en-US" dirty="0"/>
                  <a:t> Change in numeraire to total wealth (including SDF)</a:t>
                </a:r>
              </a:p>
              <a:p>
                <a:pPr marL="609585" indent="-609585">
                  <a:buFont typeface="+mj-lt"/>
                  <a:buAutoNum type="arabicPeriod"/>
                </a:pPr>
                <a:r>
                  <a:rPr lang="en-US" dirty="0"/>
                  <a:t>Evolution of state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(and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) 	        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forward equation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Value functions				       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backward equation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Value </a:t>
                </a:r>
                <a:r>
                  <a:rPr lang="en-US" dirty="0" err="1"/>
                  <a:t>fcn</a:t>
                </a:r>
                <a:r>
                  <a:rPr lang="en-US" dirty="0"/>
                  <a:t>. as </a:t>
                </a:r>
                <a:r>
                  <a:rPr lang="en-US" dirty="0" err="1"/>
                  <a:t>fcn</a:t>
                </a:r>
                <a:r>
                  <a:rPr lang="en-US" dirty="0"/>
                  <a:t>. of individual investment opportunities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  <a:p>
                <a:pPr lvl="2"/>
                <a:r>
                  <a:rPr lang="en-US" i="1" dirty="0"/>
                  <a:t>Special cases: log-utility, constant investment opportunities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Separating value </a:t>
                </a:r>
                <a:r>
                  <a:rPr lang="en-US" dirty="0" err="1"/>
                  <a:t>fcn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acc>
                              <m:accPr>
                                <m:chr m:val="̃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𝓊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solidFill>
                                          <a:srgbClr val="8C948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8C948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acc>
                              </m:sup>
                            </m:sSup>
                            <m: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Derive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-ratio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𝜍</m:t>
                    </m:r>
                  </m:oMath>
                </a14:m>
                <a:r>
                  <a:rPr lang="en-US" dirty="0"/>
                  <a:t> price of risk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Numerical model solution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Transform BSDE for separated value </a:t>
                </a:r>
                <a:r>
                  <a:rPr lang="en-US" dirty="0" err="1"/>
                  <a:t>fcn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/>
                  <a:t> into PDE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Solve PDE via value function iteration</a:t>
                </a:r>
              </a:p>
              <a:p>
                <a:pPr marL="609585" indent="-609585">
                  <a:buFont typeface="+mj-lt"/>
                  <a:buAutoNum type="arabicPeriod"/>
                </a:pPr>
                <a:r>
                  <a:rPr lang="en-US" dirty="0"/>
                  <a:t>KFE: Stationary distribution, Fan charts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  <a:blipFill>
                <a:blip r:embed="rId2"/>
                <a:stretch>
                  <a:fillRect l="-1273" t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270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66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74165" y="1688747"/>
                <a:ext cx="11655558" cy="698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+mj-lt"/>
                  </a:rPr>
                  <a:t>  allocation of</a:t>
                </a:r>
              </a:p>
              <a:p>
                <a:endParaRPr lang="en-US" sz="3200" dirty="0">
                  <a:latin typeface="+mj-lt"/>
                </a:endParaRPr>
              </a:p>
              <a:p>
                <a:r>
                  <a:rPr lang="en-US" sz="3200" dirty="0">
                    <a:latin typeface="+mj-lt"/>
                  </a:rPr>
                  <a:t>   			    physical assets								…		risk</a:t>
                </a:r>
              </a:p>
              <a:p>
                <a:r>
                  <a:rPr lang="en-US" sz="3200" dirty="0">
                    <a:latin typeface="+mj-lt"/>
                  </a:rPr>
                  <a:t>						           											 amplification</a:t>
                </a:r>
              </a:p>
              <a:p>
                <a:endParaRPr lang="en-US" sz="3200" dirty="0">
                  <a:latin typeface="+mj-lt"/>
                </a:endParaRPr>
              </a:p>
              <a:p>
                <a:r>
                  <a:rPr lang="en-US" sz="3200" dirty="0">
                    <a:latin typeface="+mj-lt"/>
                  </a:rPr>
                  <a:t>	        		output	 				  capital	 	      		 price of risk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 smtClean="0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ς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  <a:p>
                <a:r>
                  <a:rPr lang="en-US" sz="3200" dirty="0">
                    <a:latin typeface="+mj-lt"/>
                  </a:rPr>
                  <a:t>		                           				  growth</a:t>
                </a:r>
              </a:p>
              <a:p>
                <a:r>
                  <a:rPr lang="en-US" sz="3200" dirty="0">
                    <a:latin typeface="+mj-lt"/>
                  </a:rPr>
                  <a:t>   consumption + investment </a:t>
                </a:r>
              </a:p>
              <a:p>
                <a:endParaRPr lang="en-US" sz="3200" dirty="0">
                  <a:latin typeface="+mj-lt"/>
                </a:endParaRPr>
              </a:p>
              <a:p>
                <a:pPr algn="ctr"/>
                <a:r>
                  <a:rPr lang="en-US" sz="3200" dirty="0">
                    <a:latin typeface="+mj-lt"/>
                  </a:rPr>
                  <a:t>         net worth</a:t>
                </a:r>
              </a:p>
              <a:p>
                <a:pPr algn="ctr"/>
                <a:r>
                  <a:rPr lang="en-US" sz="3200" dirty="0">
                    <a:latin typeface="+mj-lt"/>
                  </a:rPr>
                  <a:t>          distribution</a:t>
                </a:r>
              </a:p>
              <a:p>
                <a:pPr algn="ctr"/>
                <a:endParaRPr lang="en-US" sz="3200" dirty="0">
                  <a:latin typeface="+mj-lt"/>
                </a:endParaRPr>
              </a:p>
              <a:p>
                <a:pPr algn="ctr"/>
                <a:r>
                  <a:rPr lang="en-US" sz="3200" dirty="0">
                    <a:latin typeface="+mj-lt"/>
                  </a:rPr>
                  <a:t>         </a:t>
                </a:r>
              </a:p>
              <a:p>
                <a:pPr algn="ctr"/>
                <a:r>
                  <a:rPr lang="en-US" sz="3200" dirty="0">
                    <a:latin typeface="+mj-lt"/>
                  </a:rPr>
                  <a:t>          </a:t>
                </a:r>
                <a:r>
                  <a:rPr lang="en-US" sz="3200" b="1" dirty="0">
                    <a:solidFill>
                      <a:srgbClr val="0070C0"/>
                    </a:solidFill>
                    <a:latin typeface="+mj-lt"/>
                  </a:rPr>
                  <a:t>value function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4165" y="1688747"/>
                <a:ext cx="11655558" cy="6986528"/>
              </a:xfrm>
              <a:prstGeom prst="rect">
                <a:avLst/>
              </a:prstGeom>
              <a:blipFill>
                <a:blip r:embed="rId2"/>
                <a:stretch>
                  <a:fillRect t="-1134" b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4454515" y="2397204"/>
            <a:ext cx="3048000" cy="0"/>
          </a:xfrm>
          <a:prstGeom prst="line">
            <a:avLst/>
          </a:prstGeom>
          <a:ln w="28575">
            <a:solidFill>
              <a:srgbClr val="667E8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11467" y="2388965"/>
            <a:ext cx="0" cy="1425147"/>
          </a:xfrm>
          <a:prstGeom prst="line">
            <a:avLst/>
          </a:prstGeom>
          <a:ln w="28575">
            <a:solidFill>
              <a:srgbClr val="667E8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011467" y="3035932"/>
            <a:ext cx="1463040" cy="0"/>
          </a:xfrm>
          <a:prstGeom prst="line">
            <a:avLst/>
          </a:prstGeom>
          <a:ln w="28575">
            <a:solidFill>
              <a:srgbClr val="667E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3210603" y="2071809"/>
            <a:ext cx="1145060" cy="634313"/>
          </a:xfrm>
          <a:custGeom>
            <a:avLst/>
            <a:gdLst>
              <a:gd name="connsiteX0" fmla="*/ 858795 w 858795"/>
              <a:gd name="connsiteY0" fmla="*/ 0 h 475735"/>
              <a:gd name="connsiteX1" fmla="*/ 259492 w 858795"/>
              <a:gd name="connsiteY1" fmla="*/ 142102 h 475735"/>
              <a:gd name="connsiteX2" fmla="*/ 0 w 858795"/>
              <a:gd name="connsiteY2" fmla="*/ 475735 h 47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8795" h="475735">
                <a:moveTo>
                  <a:pt x="858795" y="0"/>
                </a:moveTo>
                <a:cubicBezTo>
                  <a:pt x="630709" y="31406"/>
                  <a:pt x="402624" y="62813"/>
                  <a:pt x="259492" y="142102"/>
                </a:cubicBezTo>
                <a:cubicBezTo>
                  <a:pt x="116359" y="221391"/>
                  <a:pt x="58179" y="348563"/>
                  <a:pt x="0" y="475735"/>
                </a:cubicBezTo>
              </a:path>
            </a:pathLst>
          </a:custGeom>
          <a:noFill/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reeform 9"/>
          <p:cNvSpPr/>
          <p:nvPr/>
        </p:nvSpPr>
        <p:spPr>
          <a:xfrm flipH="1">
            <a:off x="7755145" y="2060830"/>
            <a:ext cx="1145060" cy="634313"/>
          </a:xfrm>
          <a:custGeom>
            <a:avLst/>
            <a:gdLst>
              <a:gd name="connsiteX0" fmla="*/ 858795 w 858795"/>
              <a:gd name="connsiteY0" fmla="*/ 0 h 475735"/>
              <a:gd name="connsiteX1" fmla="*/ 259492 w 858795"/>
              <a:gd name="connsiteY1" fmla="*/ 142102 h 475735"/>
              <a:gd name="connsiteX2" fmla="*/ 0 w 858795"/>
              <a:gd name="connsiteY2" fmla="*/ 475735 h 47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8795" h="475735">
                <a:moveTo>
                  <a:pt x="858795" y="0"/>
                </a:moveTo>
                <a:cubicBezTo>
                  <a:pt x="630709" y="31406"/>
                  <a:pt x="402624" y="62813"/>
                  <a:pt x="259492" y="142102"/>
                </a:cubicBezTo>
                <a:cubicBezTo>
                  <a:pt x="116359" y="221391"/>
                  <a:pt x="58179" y="348563"/>
                  <a:pt x="0" y="475735"/>
                </a:cubicBezTo>
              </a:path>
            </a:pathLst>
          </a:custGeom>
          <a:noFill/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790473" y="3278653"/>
            <a:ext cx="189469" cy="930876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158322" y="3744090"/>
            <a:ext cx="96113" cy="446223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147921" y="4602198"/>
            <a:ext cx="524475" cy="505255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878337" y="4615929"/>
            <a:ext cx="524475" cy="505255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2147921" y="5675866"/>
            <a:ext cx="2718485" cy="972065"/>
          </a:xfrm>
          <a:custGeom>
            <a:avLst/>
            <a:gdLst>
              <a:gd name="connsiteX0" fmla="*/ 0 w 2143898"/>
              <a:gd name="connsiteY0" fmla="*/ 0 h 729049"/>
              <a:gd name="connsiteX1" fmla="*/ 413952 w 2143898"/>
              <a:gd name="connsiteY1" fmla="*/ 543697 h 729049"/>
              <a:gd name="connsiteX2" fmla="*/ 2143898 w 2143898"/>
              <a:gd name="connsiteY2" fmla="*/ 729049 h 729049"/>
              <a:gd name="connsiteX3" fmla="*/ 2143898 w 2143898"/>
              <a:gd name="connsiteY3" fmla="*/ 729049 h 72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3898" h="729049">
                <a:moveTo>
                  <a:pt x="0" y="0"/>
                </a:moveTo>
                <a:cubicBezTo>
                  <a:pt x="28318" y="211094"/>
                  <a:pt x="56636" y="422189"/>
                  <a:pt x="413952" y="543697"/>
                </a:cubicBezTo>
                <a:cubicBezTo>
                  <a:pt x="771268" y="665205"/>
                  <a:pt x="2143898" y="729049"/>
                  <a:pt x="2143898" y="729049"/>
                </a:cubicBezTo>
                <a:lnTo>
                  <a:pt x="2143898" y="729049"/>
                </a:lnTo>
              </a:path>
            </a:pathLst>
          </a:custGeom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ounded Rectangle 15"/>
          <p:cNvSpPr/>
          <p:nvPr/>
        </p:nvSpPr>
        <p:spPr>
          <a:xfrm>
            <a:off x="4772651" y="4209529"/>
            <a:ext cx="2756932" cy="911655"/>
          </a:xfrm>
          <a:prstGeom prst="roundRect">
            <a:avLst/>
          </a:prstGeom>
          <a:noFill/>
          <a:ln w="28575">
            <a:solidFill>
              <a:srgbClr val="667E8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ounded Rectangle 16"/>
          <p:cNvSpPr/>
          <p:nvPr/>
        </p:nvSpPr>
        <p:spPr>
          <a:xfrm>
            <a:off x="4880143" y="6200335"/>
            <a:ext cx="2756932" cy="911655"/>
          </a:xfrm>
          <a:prstGeom prst="roundRect">
            <a:avLst/>
          </a:prstGeom>
          <a:noFill/>
          <a:ln w="28575">
            <a:solidFill>
              <a:srgbClr val="667E8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Freeform 17"/>
          <p:cNvSpPr/>
          <p:nvPr/>
        </p:nvSpPr>
        <p:spPr>
          <a:xfrm flipH="1">
            <a:off x="7725449" y="4876795"/>
            <a:ext cx="1671767" cy="1569763"/>
          </a:xfrm>
          <a:custGeom>
            <a:avLst/>
            <a:gdLst>
              <a:gd name="connsiteX0" fmla="*/ 0 w 2143898"/>
              <a:gd name="connsiteY0" fmla="*/ 0 h 729049"/>
              <a:gd name="connsiteX1" fmla="*/ 413952 w 2143898"/>
              <a:gd name="connsiteY1" fmla="*/ 543697 h 729049"/>
              <a:gd name="connsiteX2" fmla="*/ 2143898 w 2143898"/>
              <a:gd name="connsiteY2" fmla="*/ 729049 h 729049"/>
              <a:gd name="connsiteX3" fmla="*/ 2143898 w 2143898"/>
              <a:gd name="connsiteY3" fmla="*/ 729049 h 729049"/>
              <a:gd name="connsiteX0" fmla="*/ 0 w 2143898"/>
              <a:gd name="connsiteY0" fmla="*/ 0 h 729049"/>
              <a:gd name="connsiteX1" fmla="*/ 455116 w 2143898"/>
              <a:gd name="connsiteY1" fmla="*/ 604828 h 729049"/>
              <a:gd name="connsiteX2" fmla="*/ 2143898 w 2143898"/>
              <a:gd name="connsiteY2" fmla="*/ 729049 h 729049"/>
              <a:gd name="connsiteX3" fmla="*/ 2143898 w 2143898"/>
              <a:gd name="connsiteY3" fmla="*/ 729049 h 72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3898" h="729049">
                <a:moveTo>
                  <a:pt x="0" y="0"/>
                </a:moveTo>
                <a:cubicBezTo>
                  <a:pt x="28318" y="211094"/>
                  <a:pt x="97800" y="483320"/>
                  <a:pt x="455116" y="604828"/>
                </a:cubicBezTo>
                <a:cubicBezTo>
                  <a:pt x="812432" y="726336"/>
                  <a:pt x="1862434" y="708346"/>
                  <a:pt x="2143898" y="729049"/>
                </a:cubicBezTo>
                <a:lnTo>
                  <a:pt x="2143898" y="729049"/>
                </a:lnTo>
              </a:path>
            </a:pathLst>
          </a:custGeom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TextBox 18"/>
          <p:cNvSpPr txBox="1"/>
          <p:nvPr/>
        </p:nvSpPr>
        <p:spPr>
          <a:xfrm>
            <a:off x="2979943" y="6119336"/>
            <a:ext cx="710451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7E84"/>
                </a:solidFill>
                <a:latin typeface="+mj-lt"/>
              </a:rPr>
              <a:t>drift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39684" y="5915677"/>
            <a:ext cx="710451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7E84"/>
                </a:solidFill>
                <a:latin typeface="+mj-lt"/>
              </a:rPr>
              <a:t>drift</a:t>
            </a:r>
          </a:p>
        </p:txBody>
      </p:sp>
      <p:sp>
        <p:nvSpPr>
          <p:cNvPr id="21" name="Freeform 20"/>
          <p:cNvSpPr/>
          <p:nvPr/>
        </p:nvSpPr>
        <p:spPr>
          <a:xfrm>
            <a:off x="7825341" y="3715258"/>
            <a:ext cx="2714444" cy="3156225"/>
          </a:xfrm>
          <a:custGeom>
            <a:avLst/>
            <a:gdLst>
              <a:gd name="connsiteX0" fmla="*/ 1791729 w 2035833"/>
              <a:gd name="connsiteY0" fmla="*/ 0 h 2367169"/>
              <a:gd name="connsiteX1" fmla="*/ 2032686 w 2035833"/>
              <a:gd name="connsiteY1" fmla="*/ 840260 h 2367169"/>
              <a:gd name="connsiteX2" fmla="*/ 1884405 w 2035833"/>
              <a:gd name="connsiteY2" fmla="*/ 1816443 h 2367169"/>
              <a:gd name="connsiteX3" fmla="*/ 1291281 w 2035833"/>
              <a:gd name="connsiteY3" fmla="*/ 2279822 h 2367169"/>
              <a:gd name="connsiteX4" fmla="*/ 0 w 2035833"/>
              <a:gd name="connsiteY4" fmla="*/ 2366319 h 236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5833" h="2367169">
                <a:moveTo>
                  <a:pt x="1791729" y="0"/>
                </a:moveTo>
                <a:cubicBezTo>
                  <a:pt x="1904484" y="268760"/>
                  <a:pt x="2017240" y="537520"/>
                  <a:pt x="2032686" y="840260"/>
                </a:cubicBezTo>
                <a:cubicBezTo>
                  <a:pt x="2048132" y="1143000"/>
                  <a:pt x="2007972" y="1576516"/>
                  <a:pt x="1884405" y="1816443"/>
                </a:cubicBezTo>
                <a:cubicBezTo>
                  <a:pt x="1760838" y="2056370"/>
                  <a:pt x="1605348" y="2188176"/>
                  <a:pt x="1291281" y="2279822"/>
                </a:cubicBezTo>
                <a:cubicBezTo>
                  <a:pt x="977213" y="2371468"/>
                  <a:pt x="488606" y="2368893"/>
                  <a:pt x="0" y="2366319"/>
                </a:cubicBezTo>
              </a:path>
            </a:pathLst>
          </a:custGeom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7940602" y="6469900"/>
            <a:ext cx="1225400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7E84"/>
                </a:solidFill>
                <a:latin typeface="+mj-lt"/>
              </a:rPr>
              <a:t>volatility</a:t>
            </a:r>
          </a:p>
        </p:txBody>
      </p:sp>
      <p:sp>
        <p:nvSpPr>
          <p:cNvPr id="23" name="Freeform 22"/>
          <p:cNvSpPr/>
          <p:nvPr/>
        </p:nvSpPr>
        <p:spPr>
          <a:xfrm>
            <a:off x="3919062" y="4456663"/>
            <a:ext cx="906673" cy="642552"/>
          </a:xfrm>
          <a:custGeom>
            <a:avLst/>
            <a:gdLst>
              <a:gd name="connsiteX0" fmla="*/ 0 w 680005"/>
              <a:gd name="connsiteY0" fmla="*/ 547862 h 547862"/>
              <a:gd name="connsiteX1" fmla="*/ 253313 w 680005"/>
              <a:gd name="connsiteY1" fmla="*/ 208051 h 547862"/>
              <a:gd name="connsiteX2" fmla="*/ 642551 w 680005"/>
              <a:gd name="connsiteY2" fmla="*/ 16522 h 547862"/>
              <a:gd name="connsiteX3" fmla="*/ 642551 w 680005"/>
              <a:gd name="connsiteY3" fmla="*/ 22700 h 54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005" h="547862">
                <a:moveTo>
                  <a:pt x="0" y="547862"/>
                </a:moveTo>
                <a:cubicBezTo>
                  <a:pt x="73110" y="422235"/>
                  <a:pt x="146221" y="296608"/>
                  <a:pt x="253313" y="208051"/>
                </a:cubicBezTo>
                <a:cubicBezTo>
                  <a:pt x="360405" y="119494"/>
                  <a:pt x="642551" y="16522"/>
                  <a:pt x="642551" y="16522"/>
                </a:cubicBezTo>
                <a:cubicBezTo>
                  <a:pt x="707424" y="-14370"/>
                  <a:pt x="674987" y="4165"/>
                  <a:pt x="642551" y="22700"/>
                </a:cubicBezTo>
              </a:path>
            </a:pathLst>
          </a:custGeom>
          <a:noFill/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Freeform 23"/>
          <p:cNvSpPr/>
          <p:nvPr/>
        </p:nvSpPr>
        <p:spPr>
          <a:xfrm>
            <a:off x="7741414" y="3146847"/>
            <a:ext cx="916361" cy="1746421"/>
          </a:xfrm>
          <a:custGeom>
            <a:avLst/>
            <a:gdLst>
              <a:gd name="connsiteX0" fmla="*/ 809368 w 809368"/>
              <a:gd name="connsiteY0" fmla="*/ 0 h 1309816"/>
              <a:gd name="connsiteX1" fmla="*/ 278027 w 809368"/>
              <a:gd name="connsiteY1" fmla="*/ 1031789 h 1309816"/>
              <a:gd name="connsiteX2" fmla="*/ 0 w 809368"/>
              <a:gd name="connsiteY2" fmla="*/ 1309816 h 13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368" h="1309816">
                <a:moveTo>
                  <a:pt x="809368" y="0"/>
                </a:moveTo>
                <a:cubicBezTo>
                  <a:pt x="611145" y="406743"/>
                  <a:pt x="412922" y="813486"/>
                  <a:pt x="278027" y="1031789"/>
                </a:cubicBezTo>
                <a:cubicBezTo>
                  <a:pt x="143132" y="1250092"/>
                  <a:pt x="71566" y="1279954"/>
                  <a:pt x="0" y="1309816"/>
                </a:cubicBezTo>
              </a:path>
            </a:pathLst>
          </a:custGeom>
          <a:ln w="28575">
            <a:solidFill>
              <a:srgbClr val="667E84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/>
          <p:cNvSpPr txBox="1"/>
          <p:nvPr/>
        </p:nvSpPr>
        <p:spPr>
          <a:xfrm rot="17685185">
            <a:off x="7545205" y="3718309"/>
            <a:ext cx="1225400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7E84"/>
                </a:solidFill>
                <a:latin typeface="+mj-lt"/>
              </a:rPr>
              <a:t>volatility</a:t>
            </a:r>
          </a:p>
        </p:txBody>
      </p:sp>
      <p:sp>
        <p:nvSpPr>
          <p:cNvPr id="26" name="Freeform 25"/>
          <p:cNvSpPr/>
          <p:nvPr/>
        </p:nvSpPr>
        <p:spPr>
          <a:xfrm>
            <a:off x="8045333" y="4481375"/>
            <a:ext cx="3304871" cy="3892389"/>
          </a:xfrm>
          <a:custGeom>
            <a:avLst/>
            <a:gdLst>
              <a:gd name="connsiteX0" fmla="*/ 0 w 2428123"/>
              <a:gd name="connsiteY0" fmla="*/ 2910017 h 2934066"/>
              <a:gd name="connsiteX1" fmla="*/ 1872049 w 2428123"/>
              <a:gd name="connsiteY1" fmla="*/ 2582563 h 2934066"/>
              <a:gd name="connsiteX2" fmla="*/ 2428103 w 2428123"/>
              <a:gd name="connsiteY2" fmla="*/ 463379 h 2934066"/>
              <a:gd name="connsiteX3" fmla="*/ 1859692 w 2428123"/>
              <a:gd name="connsiteY3" fmla="*/ 0 h 2934066"/>
              <a:gd name="connsiteX0" fmla="*/ 0 w 2465777"/>
              <a:gd name="connsiteY0" fmla="*/ 2910017 h 2932773"/>
              <a:gd name="connsiteX1" fmla="*/ 2143897 w 2465777"/>
              <a:gd name="connsiteY1" fmla="*/ 2576385 h 2932773"/>
              <a:gd name="connsiteX2" fmla="*/ 2428103 w 2465777"/>
              <a:gd name="connsiteY2" fmla="*/ 463379 h 2932773"/>
              <a:gd name="connsiteX3" fmla="*/ 1859692 w 2465777"/>
              <a:gd name="connsiteY3" fmla="*/ 0 h 2932773"/>
              <a:gd name="connsiteX0" fmla="*/ 0 w 2465777"/>
              <a:gd name="connsiteY0" fmla="*/ 2965623 h 2980752"/>
              <a:gd name="connsiteX1" fmla="*/ 2143897 w 2465777"/>
              <a:gd name="connsiteY1" fmla="*/ 2576385 h 2980752"/>
              <a:gd name="connsiteX2" fmla="*/ 2428103 w 2465777"/>
              <a:gd name="connsiteY2" fmla="*/ 463379 h 2980752"/>
              <a:gd name="connsiteX3" fmla="*/ 1859692 w 2465777"/>
              <a:gd name="connsiteY3" fmla="*/ 0 h 2980752"/>
              <a:gd name="connsiteX0" fmla="*/ 0 w 2465777"/>
              <a:gd name="connsiteY0" fmla="*/ 2965623 h 2968969"/>
              <a:gd name="connsiteX1" fmla="*/ 2143897 w 2465777"/>
              <a:gd name="connsiteY1" fmla="*/ 2576385 h 2968969"/>
              <a:gd name="connsiteX2" fmla="*/ 2428103 w 2465777"/>
              <a:gd name="connsiteY2" fmla="*/ 463379 h 2968969"/>
              <a:gd name="connsiteX3" fmla="*/ 1859692 w 2465777"/>
              <a:gd name="connsiteY3" fmla="*/ 0 h 2968969"/>
              <a:gd name="connsiteX0" fmla="*/ 0 w 2478653"/>
              <a:gd name="connsiteY0" fmla="*/ 2910017 h 2919292"/>
              <a:gd name="connsiteX1" fmla="*/ 2156254 w 2478653"/>
              <a:gd name="connsiteY1" fmla="*/ 2576385 h 2919292"/>
              <a:gd name="connsiteX2" fmla="*/ 2440460 w 2478653"/>
              <a:gd name="connsiteY2" fmla="*/ 463379 h 2919292"/>
              <a:gd name="connsiteX3" fmla="*/ 1872049 w 2478653"/>
              <a:gd name="connsiteY3" fmla="*/ 0 h 291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8653" h="2919292">
                <a:moveTo>
                  <a:pt x="0" y="2910017"/>
                </a:moveTo>
                <a:cubicBezTo>
                  <a:pt x="733682" y="2919285"/>
                  <a:pt x="1749511" y="2984158"/>
                  <a:pt x="2156254" y="2576385"/>
                </a:cubicBezTo>
                <a:cubicBezTo>
                  <a:pt x="2562997" y="2168612"/>
                  <a:pt x="2487828" y="892777"/>
                  <a:pt x="2440460" y="463379"/>
                </a:cubicBezTo>
                <a:cubicBezTo>
                  <a:pt x="2393092" y="33981"/>
                  <a:pt x="2155225" y="16476"/>
                  <a:pt x="1872049" y="0"/>
                </a:cubicBezTo>
              </a:path>
            </a:pathLst>
          </a:custGeom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Freeform 26"/>
          <p:cNvSpPr/>
          <p:nvPr/>
        </p:nvSpPr>
        <p:spPr>
          <a:xfrm>
            <a:off x="1645412" y="5667623"/>
            <a:ext cx="3023287" cy="2656551"/>
          </a:xfrm>
          <a:custGeom>
            <a:avLst/>
            <a:gdLst>
              <a:gd name="connsiteX0" fmla="*/ 2088292 w 2088292"/>
              <a:gd name="connsiteY0" fmla="*/ 1958546 h 2132842"/>
              <a:gd name="connsiteX1" fmla="*/ 580768 w 2088292"/>
              <a:gd name="connsiteY1" fmla="*/ 1940011 h 2132842"/>
              <a:gd name="connsiteX2" fmla="*/ 0 w 2088292"/>
              <a:gd name="connsiteY2" fmla="*/ 0 h 2132842"/>
              <a:gd name="connsiteX0" fmla="*/ 2088292 w 2088292"/>
              <a:gd name="connsiteY0" fmla="*/ 1958546 h 2092378"/>
              <a:gd name="connsiteX1" fmla="*/ 216243 w 2088292"/>
              <a:gd name="connsiteY1" fmla="*/ 1865870 h 2092378"/>
              <a:gd name="connsiteX2" fmla="*/ 0 w 2088292"/>
              <a:gd name="connsiteY2" fmla="*/ 0 h 2092378"/>
              <a:gd name="connsiteX0" fmla="*/ 2131827 w 2131827"/>
              <a:gd name="connsiteY0" fmla="*/ 1958546 h 2060303"/>
              <a:gd name="connsiteX1" fmla="*/ 259778 w 2131827"/>
              <a:gd name="connsiteY1" fmla="*/ 1865870 h 2060303"/>
              <a:gd name="connsiteX2" fmla="*/ 43535 w 2131827"/>
              <a:gd name="connsiteY2" fmla="*/ 0 h 2060303"/>
              <a:gd name="connsiteX0" fmla="*/ 2131827 w 2131827"/>
              <a:gd name="connsiteY0" fmla="*/ 1958546 h 2000568"/>
              <a:gd name="connsiteX1" fmla="*/ 259778 w 2131827"/>
              <a:gd name="connsiteY1" fmla="*/ 1865870 h 2000568"/>
              <a:gd name="connsiteX2" fmla="*/ 43535 w 2131827"/>
              <a:gd name="connsiteY2" fmla="*/ 0 h 2000568"/>
              <a:gd name="connsiteX0" fmla="*/ 2124076 w 2124076"/>
              <a:gd name="connsiteY0" fmla="*/ 1958546 h 1962469"/>
              <a:gd name="connsiteX1" fmla="*/ 264384 w 2124076"/>
              <a:gd name="connsiteY1" fmla="*/ 1773194 h 1962469"/>
              <a:gd name="connsiteX2" fmla="*/ 35784 w 2124076"/>
              <a:gd name="connsiteY2" fmla="*/ 0 h 1962469"/>
              <a:gd name="connsiteX0" fmla="*/ 2160965 w 2160965"/>
              <a:gd name="connsiteY0" fmla="*/ 1958546 h 1962469"/>
              <a:gd name="connsiteX1" fmla="*/ 301273 w 2160965"/>
              <a:gd name="connsiteY1" fmla="*/ 1773194 h 1962469"/>
              <a:gd name="connsiteX2" fmla="*/ 72673 w 2160965"/>
              <a:gd name="connsiteY2" fmla="*/ 0 h 1962469"/>
              <a:gd name="connsiteX0" fmla="*/ 2267465 w 2267465"/>
              <a:gd name="connsiteY0" fmla="*/ 1989438 h 2021347"/>
              <a:gd name="connsiteX1" fmla="*/ 407773 w 2267465"/>
              <a:gd name="connsiteY1" fmla="*/ 1804086 h 2021347"/>
              <a:gd name="connsiteX2" fmla="*/ 0 w 2267465"/>
              <a:gd name="connsiteY2" fmla="*/ 0 h 2021347"/>
              <a:gd name="connsiteX0" fmla="*/ 2267465 w 2267465"/>
              <a:gd name="connsiteY0" fmla="*/ 1989438 h 1992413"/>
              <a:gd name="connsiteX1" fmla="*/ 364524 w 2267465"/>
              <a:gd name="connsiteY1" fmla="*/ 1711410 h 1992413"/>
              <a:gd name="connsiteX2" fmla="*/ 0 w 2267465"/>
              <a:gd name="connsiteY2" fmla="*/ 0 h 199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7465" h="1992413">
                <a:moveTo>
                  <a:pt x="2267465" y="1989438"/>
                </a:moveTo>
                <a:cubicBezTo>
                  <a:pt x="1656836" y="1988923"/>
                  <a:pt x="742435" y="2042983"/>
                  <a:pt x="364524" y="1711410"/>
                </a:cubicBezTo>
                <a:cubicBezTo>
                  <a:pt x="-13387" y="1379837"/>
                  <a:pt x="5148" y="812972"/>
                  <a:pt x="0" y="0"/>
                </a:cubicBezTo>
              </a:path>
            </a:pathLst>
          </a:custGeom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294277" y="6439123"/>
            <a:ext cx="2192588" cy="52322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precautionary</a:t>
            </a:r>
            <a:endParaRPr lang="en-US" sz="1867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0" name="Freeform 29"/>
          <p:cNvSpPr/>
          <p:nvPr/>
        </p:nvSpPr>
        <p:spPr>
          <a:xfrm flipV="1">
            <a:off x="5784207" y="1453850"/>
            <a:ext cx="589689" cy="529485"/>
          </a:xfrm>
          <a:custGeom>
            <a:avLst/>
            <a:gdLst>
              <a:gd name="connsiteX0" fmla="*/ 1763 w 391001"/>
              <a:gd name="connsiteY0" fmla="*/ 58308 h 384162"/>
              <a:gd name="connsiteX1" fmla="*/ 51190 w 391001"/>
              <a:gd name="connsiteY1" fmla="*/ 323979 h 384162"/>
              <a:gd name="connsiteX2" fmla="*/ 341574 w 391001"/>
              <a:gd name="connsiteY2" fmla="*/ 361049 h 384162"/>
              <a:gd name="connsiteX3" fmla="*/ 353930 w 391001"/>
              <a:gd name="connsiteY3" fmla="*/ 33595 h 384162"/>
              <a:gd name="connsiteX4" fmla="*/ 391001 w 391001"/>
              <a:gd name="connsiteY4" fmla="*/ 27417 h 384162"/>
              <a:gd name="connsiteX0" fmla="*/ 1763 w 365498"/>
              <a:gd name="connsiteY0" fmla="*/ 24713 h 350567"/>
              <a:gd name="connsiteX1" fmla="*/ 51190 w 365498"/>
              <a:gd name="connsiteY1" fmla="*/ 290384 h 350567"/>
              <a:gd name="connsiteX2" fmla="*/ 341574 w 365498"/>
              <a:gd name="connsiteY2" fmla="*/ 327454 h 350567"/>
              <a:gd name="connsiteX3" fmla="*/ 353930 w 365498"/>
              <a:gd name="connsiteY3" fmla="*/ 0 h 350567"/>
              <a:gd name="connsiteX0" fmla="*/ 123 w 357962"/>
              <a:gd name="connsiteY0" fmla="*/ 24713 h 352746"/>
              <a:gd name="connsiteX1" fmla="*/ 129869 w 357962"/>
              <a:gd name="connsiteY1" fmla="*/ 296562 h 352746"/>
              <a:gd name="connsiteX2" fmla="*/ 339934 w 357962"/>
              <a:gd name="connsiteY2" fmla="*/ 327454 h 352746"/>
              <a:gd name="connsiteX3" fmla="*/ 352290 w 357962"/>
              <a:gd name="connsiteY3" fmla="*/ 0 h 352746"/>
              <a:gd name="connsiteX0" fmla="*/ 24952 w 240689"/>
              <a:gd name="connsiteY0" fmla="*/ 0 h 360240"/>
              <a:gd name="connsiteX1" fmla="*/ 12596 w 240689"/>
              <a:gd name="connsiteY1" fmla="*/ 302740 h 360240"/>
              <a:gd name="connsiteX2" fmla="*/ 222661 w 240689"/>
              <a:gd name="connsiteY2" fmla="*/ 333632 h 360240"/>
              <a:gd name="connsiteX3" fmla="*/ 235017 w 240689"/>
              <a:gd name="connsiteY3" fmla="*/ 6178 h 360240"/>
              <a:gd name="connsiteX0" fmla="*/ 23163 w 233228"/>
              <a:gd name="connsiteY0" fmla="*/ 0 h 355826"/>
              <a:gd name="connsiteX1" fmla="*/ 10807 w 233228"/>
              <a:gd name="connsiteY1" fmla="*/ 302740 h 355826"/>
              <a:gd name="connsiteX2" fmla="*/ 196158 w 233228"/>
              <a:gd name="connsiteY2" fmla="*/ 327454 h 355826"/>
              <a:gd name="connsiteX3" fmla="*/ 233228 w 233228"/>
              <a:gd name="connsiteY3" fmla="*/ 6178 h 355826"/>
              <a:gd name="connsiteX0" fmla="*/ 23163 w 212384"/>
              <a:gd name="connsiteY0" fmla="*/ 74141 h 435791"/>
              <a:gd name="connsiteX1" fmla="*/ 10807 w 212384"/>
              <a:gd name="connsiteY1" fmla="*/ 376881 h 435791"/>
              <a:gd name="connsiteX2" fmla="*/ 196158 w 212384"/>
              <a:gd name="connsiteY2" fmla="*/ 401595 h 435791"/>
              <a:gd name="connsiteX3" fmla="*/ 208515 w 212384"/>
              <a:gd name="connsiteY3" fmla="*/ 0 h 435791"/>
              <a:gd name="connsiteX0" fmla="*/ 3337 w 190320"/>
              <a:gd name="connsiteY0" fmla="*/ 74141 h 454191"/>
              <a:gd name="connsiteX1" fmla="*/ 21873 w 190320"/>
              <a:gd name="connsiteY1" fmla="*/ 413951 h 454191"/>
              <a:gd name="connsiteX2" fmla="*/ 176332 w 190320"/>
              <a:gd name="connsiteY2" fmla="*/ 401595 h 454191"/>
              <a:gd name="connsiteX3" fmla="*/ 188689 w 190320"/>
              <a:gd name="connsiteY3" fmla="*/ 0 h 454191"/>
              <a:gd name="connsiteX0" fmla="*/ 7143 w 253370"/>
              <a:gd name="connsiteY0" fmla="*/ 74141 h 457586"/>
              <a:gd name="connsiteX1" fmla="*/ 25679 w 253370"/>
              <a:gd name="connsiteY1" fmla="*/ 413951 h 457586"/>
              <a:gd name="connsiteX2" fmla="*/ 248100 w 253370"/>
              <a:gd name="connsiteY2" fmla="*/ 407773 h 457586"/>
              <a:gd name="connsiteX3" fmla="*/ 192495 w 253370"/>
              <a:gd name="connsiteY3" fmla="*/ 0 h 457586"/>
              <a:gd name="connsiteX0" fmla="*/ 7143 w 272814"/>
              <a:gd name="connsiteY0" fmla="*/ 160638 h 549648"/>
              <a:gd name="connsiteX1" fmla="*/ 25679 w 272814"/>
              <a:gd name="connsiteY1" fmla="*/ 500448 h 549648"/>
              <a:gd name="connsiteX2" fmla="*/ 248100 w 272814"/>
              <a:gd name="connsiteY2" fmla="*/ 494270 h 549648"/>
              <a:gd name="connsiteX3" fmla="*/ 272814 w 272814"/>
              <a:gd name="connsiteY3" fmla="*/ 0 h 549648"/>
              <a:gd name="connsiteX0" fmla="*/ 805 w 296713"/>
              <a:gd name="connsiteY0" fmla="*/ 177430 h 548665"/>
              <a:gd name="connsiteX1" fmla="*/ 49578 w 296713"/>
              <a:gd name="connsiteY1" fmla="*/ 500448 h 548665"/>
              <a:gd name="connsiteX2" fmla="*/ 271999 w 296713"/>
              <a:gd name="connsiteY2" fmla="*/ 494270 h 548665"/>
              <a:gd name="connsiteX3" fmla="*/ 296713 w 296713"/>
              <a:gd name="connsiteY3" fmla="*/ 0 h 548665"/>
              <a:gd name="connsiteX0" fmla="*/ 805 w 344230"/>
              <a:gd name="connsiteY0" fmla="*/ 177430 h 548665"/>
              <a:gd name="connsiteX1" fmla="*/ 49578 w 344230"/>
              <a:gd name="connsiteY1" fmla="*/ 500448 h 548665"/>
              <a:gd name="connsiteX2" fmla="*/ 271999 w 344230"/>
              <a:gd name="connsiteY2" fmla="*/ 494270 h 548665"/>
              <a:gd name="connsiteX3" fmla="*/ 344230 w 344230"/>
              <a:gd name="connsiteY3" fmla="*/ 0 h 548665"/>
              <a:gd name="connsiteX0" fmla="*/ 350 w 343775"/>
              <a:gd name="connsiteY0" fmla="*/ 177430 h 548666"/>
              <a:gd name="connsiteX1" fmla="*/ 66402 w 343775"/>
              <a:gd name="connsiteY1" fmla="*/ 500449 h 548666"/>
              <a:gd name="connsiteX2" fmla="*/ 271544 w 343775"/>
              <a:gd name="connsiteY2" fmla="*/ 494270 h 548666"/>
              <a:gd name="connsiteX3" fmla="*/ 343775 w 343775"/>
              <a:gd name="connsiteY3" fmla="*/ 0 h 548666"/>
              <a:gd name="connsiteX0" fmla="*/ 350 w 309217"/>
              <a:gd name="connsiteY0" fmla="*/ 169032 h 539712"/>
              <a:gd name="connsiteX1" fmla="*/ 66402 w 309217"/>
              <a:gd name="connsiteY1" fmla="*/ 492051 h 539712"/>
              <a:gd name="connsiteX2" fmla="*/ 271544 w 309217"/>
              <a:gd name="connsiteY2" fmla="*/ 485872 h 539712"/>
              <a:gd name="connsiteX3" fmla="*/ 309217 w 309217"/>
              <a:gd name="connsiteY3" fmla="*/ 0 h 53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17" h="539712">
                <a:moveTo>
                  <a:pt x="350" y="169032"/>
                </a:moveTo>
                <a:cubicBezTo>
                  <a:pt x="-3254" y="276639"/>
                  <a:pt x="21203" y="439244"/>
                  <a:pt x="66402" y="492051"/>
                </a:cubicBezTo>
                <a:cubicBezTo>
                  <a:pt x="111601" y="544858"/>
                  <a:pt x="231075" y="567881"/>
                  <a:pt x="271544" y="485872"/>
                </a:cubicBezTo>
                <a:cubicBezTo>
                  <a:pt x="312013" y="403863"/>
                  <a:pt x="300979" y="55605"/>
                  <a:pt x="309217" y="0"/>
                </a:cubicBezTo>
              </a:path>
            </a:pathLst>
          </a:custGeom>
          <a:ln w="28575" cap="flat" cmpd="sng" algn="ctr">
            <a:solidFill>
              <a:srgbClr val="667E84"/>
            </a:solidFill>
            <a:prstDash val="dash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10565518" y="7354090"/>
            <a:ext cx="2943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Backward equation</a:t>
            </a:r>
            <a:br>
              <a:rPr lang="en-US" sz="2800" dirty="0">
                <a:solidFill>
                  <a:srgbClr val="0070C0"/>
                </a:solidFill>
                <a:latin typeface="+mj-lt"/>
              </a:rPr>
            </a:br>
            <a:r>
              <a:rPr lang="en-US" sz="2000" dirty="0">
                <a:solidFill>
                  <a:srgbClr val="0070C0"/>
                </a:solidFill>
                <a:latin typeface="+mj-lt"/>
              </a:rPr>
              <a:t>with expectations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10501022" y="4793948"/>
            <a:ext cx="274402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667E84"/>
                </a:solidFill>
                <a:latin typeface="+mj-lt"/>
              </a:rPr>
              <a:t>Forward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230216" y="1767343"/>
                <a:ext cx="428579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216" y="1767343"/>
                <a:ext cx="42857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584636" y="1943145"/>
                <a:ext cx="1020471" cy="5355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bar>
                        <m:bar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ba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636" y="1943145"/>
                <a:ext cx="1020471" cy="5355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788396" y="4190313"/>
                <a:ext cx="883640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396" y="4190313"/>
                <a:ext cx="883640" cy="461665"/>
              </a:xfrm>
              <a:prstGeom prst="rect">
                <a:avLst/>
              </a:prstGeom>
              <a:blipFill>
                <a:blip r:embed="rId5"/>
                <a:stretch>
                  <a:fillRect r="-2069" b="-17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195574" y="4689475"/>
                <a:ext cx="1379737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</a:rPr>
                            <m:t>𝜄</m:t>
                          </m:r>
                        </m:e>
                      </m:d>
                      <m:r>
                        <a:rPr lang="en-US" sz="2400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24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574" y="4689475"/>
                <a:ext cx="137973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213223" y="6356168"/>
                <a:ext cx="504497" cy="58477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sz="32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223" y="6356168"/>
                <a:ext cx="50449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231072" y="4235154"/>
                <a:ext cx="477695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sz="24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072" y="4235154"/>
                <a:ext cx="47769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4653154" y="2776090"/>
            <a:ext cx="1166217" cy="52360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2133" dirty="0" err="1">
                <a:latin typeface="+mj-lt"/>
              </a:rPr>
              <a:t>accu</a:t>
            </a:r>
            <a:r>
              <a:rPr lang="en-US" sz="2133" dirty="0">
                <a:latin typeface="+mj-lt"/>
              </a:rPr>
              <a:t>-</a:t>
            </a:r>
          </a:p>
          <a:p>
            <a:pPr>
              <a:lnSpc>
                <a:spcPts val="1600"/>
              </a:lnSpc>
            </a:pPr>
            <a:r>
              <a:rPr lang="en-US" sz="2133" dirty="0" err="1">
                <a:latin typeface="+mj-lt"/>
              </a:rPr>
              <a:t>mulation</a:t>
            </a:r>
            <a:endParaRPr lang="en-US" sz="2133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724003" y="5192570"/>
                <a:ext cx="339004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</a:rPr>
                        <m:t>𝜄</m:t>
                      </m:r>
                    </m:oMath>
                  </m:oMathPara>
                </a14:m>
                <a:endParaRPr lang="en-US" sz="2400" dirty="0">
                  <a:solidFill>
                    <a:srgbClr val="667E84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003" y="5192570"/>
                <a:ext cx="33900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4377632" y="2060829"/>
            <a:ext cx="319318" cy="379656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+mj-lt"/>
              </a:rPr>
              <a:t>A</a:t>
            </a:r>
            <a:endParaRPr lang="en-US" sz="2400" dirty="0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22439" y="2076373"/>
            <a:ext cx="285656" cy="379656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+mj-lt"/>
              </a:rPr>
              <a:t>L</a:t>
            </a:r>
            <a:endParaRPr lang="en-US" sz="2400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17620" y="2641597"/>
            <a:ext cx="651589" cy="379656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+mj-lt"/>
              </a:rPr>
              <a:t>Debt</a:t>
            </a:r>
            <a:endParaRPr lang="en-US" sz="2400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26838" y="3080691"/>
            <a:ext cx="934871" cy="66697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+mj-lt"/>
              </a:rPr>
              <a:t>Outside</a:t>
            </a:r>
          </a:p>
          <a:p>
            <a:r>
              <a:rPr lang="en-US" sz="1867" dirty="0">
                <a:latin typeface="+mj-lt"/>
              </a:rPr>
              <a:t>equity</a:t>
            </a:r>
            <a:endParaRPr lang="en-US" sz="2400" dirty="0">
              <a:latin typeface="+mj-lt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6580605" y="3100091"/>
            <a:ext cx="0" cy="663441"/>
          </a:xfrm>
          <a:prstGeom prst="line">
            <a:avLst/>
          </a:prstGeom>
          <a:ln w="28575">
            <a:solidFill>
              <a:srgbClr val="667E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8957951" y="3087800"/>
            <a:ext cx="91251" cy="295169"/>
          </a:xfrm>
          <a:prstGeom prst="straightConnector1">
            <a:avLst/>
          </a:prstGeom>
          <a:ln w="28575">
            <a:solidFill>
              <a:srgbClr val="667E84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866406" y="1705669"/>
            <a:ext cx="1194551" cy="501441"/>
          </a:xfrm>
          <a:prstGeom prst="line">
            <a:avLst/>
          </a:prstGeom>
          <a:ln w="57150">
            <a:solidFill>
              <a:srgbClr val="667E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Freeform 29">
            <a:extLst>
              <a:ext uri="{FF2B5EF4-FFF2-40B4-BE49-F238E27FC236}">
                <a16:creationId xmlns:a16="http://schemas.microsoft.com/office/drawing/2014/main" id="{633D6827-10E7-4A67-B71B-3D81C9DB1530}"/>
              </a:ext>
            </a:extLst>
          </p:cNvPr>
          <p:cNvSpPr/>
          <p:nvPr/>
        </p:nvSpPr>
        <p:spPr>
          <a:xfrm rot="10641435" flipV="1">
            <a:off x="5886694" y="7179016"/>
            <a:ext cx="589689" cy="529485"/>
          </a:xfrm>
          <a:custGeom>
            <a:avLst/>
            <a:gdLst>
              <a:gd name="connsiteX0" fmla="*/ 1763 w 391001"/>
              <a:gd name="connsiteY0" fmla="*/ 58308 h 384162"/>
              <a:gd name="connsiteX1" fmla="*/ 51190 w 391001"/>
              <a:gd name="connsiteY1" fmla="*/ 323979 h 384162"/>
              <a:gd name="connsiteX2" fmla="*/ 341574 w 391001"/>
              <a:gd name="connsiteY2" fmla="*/ 361049 h 384162"/>
              <a:gd name="connsiteX3" fmla="*/ 353930 w 391001"/>
              <a:gd name="connsiteY3" fmla="*/ 33595 h 384162"/>
              <a:gd name="connsiteX4" fmla="*/ 391001 w 391001"/>
              <a:gd name="connsiteY4" fmla="*/ 27417 h 384162"/>
              <a:gd name="connsiteX0" fmla="*/ 1763 w 365498"/>
              <a:gd name="connsiteY0" fmla="*/ 24713 h 350567"/>
              <a:gd name="connsiteX1" fmla="*/ 51190 w 365498"/>
              <a:gd name="connsiteY1" fmla="*/ 290384 h 350567"/>
              <a:gd name="connsiteX2" fmla="*/ 341574 w 365498"/>
              <a:gd name="connsiteY2" fmla="*/ 327454 h 350567"/>
              <a:gd name="connsiteX3" fmla="*/ 353930 w 365498"/>
              <a:gd name="connsiteY3" fmla="*/ 0 h 350567"/>
              <a:gd name="connsiteX0" fmla="*/ 123 w 357962"/>
              <a:gd name="connsiteY0" fmla="*/ 24713 h 352746"/>
              <a:gd name="connsiteX1" fmla="*/ 129869 w 357962"/>
              <a:gd name="connsiteY1" fmla="*/ 296562 h 352746"/>
              <a:gd name="connsiteX2" fmla="*/ 339934 w 357962"/>
              <a:gd name="connsiteY2" fmla="*/ 327454 h 352746"/>
              <a:gd name="connsiteX3" fmla="*/ 352290 w 357962"/>
              <a:gd name="connsiteY3" fmla="*/ 0 h 352746"/>
              <a:gd name="connsiteX0" fmla="*/ 24952 w 240689"/>
              <a:gd name="connsiteY0" fmla="*/ 0 h 360240"/>
              <a:gd name="connsiteX1" fmla="*/ 12596 w 240689"/>
              <a:gd name="connsiteY1" fmla="*/ 302740 h 360240"/>
              <a:gd name="connsiteX2" fmla="*/ 222661 w 240689"/>
              <a:gd name="connsiteY2" fmla="*/ 333632 h 360240"/>
              <a:gd name="connsiteX3" fmla="*/ 235017 w 240689"/>
              <a:gd name="connsiteY3" fmla="*/ 6178 h 360240"/>
              <a:gd name="connsiteX0" fmla="*/ 23163 w 233228"/>
              <a:gd name="connsiteY0" fmla="*/ 0 h 355826"/>
              <a:gd name="connsiteX1" fmla="*/ 10807 w 233228"/>
              <a:gd name="connsiteY1" fmla="*/ 302740 h 355826"/>
              <a:gd name="connsiteX2" fmla="*/ 196158 w 233228"/>
              <a:gd name="connsiteY2" fmla="*/ 327454 h 355826"/>
              <a:gd name="connsiteX3" fmla="*/ 233228 w 233228"/>
              <a:gd name="connsiteY3" fmla="*/ 6178 h 355826"/>
              <a:gd name="connsiteX0" fmla="*/ 23163 w 212384"/>
              <a:gd name="connsiteY0" fmla="*/ 74141 h 435791"/>
              <a:gd name="connsiteX1" fmla="*/ 10807 w 212384"/>
              <a:gd name="connsiteY1" fmla="*/ 376881 h 435791"/>
              <a:gd name="connsiteX2" fmla="*/ 196158 w 212384"/>
              <a:gd name="connsiteY2" fmla="*/ 401595 h 435791"/>
              <a:gd name="connsiteX3" fmla="*/ 208515 w 212384"/>
              <a:gd name="connsiteY3" fmla="*/ 0 h 435791"/>
              <a:gd name="connsiteX0" fmla="*/ 3337 w 190320"/>
              <a:gd name="connsiteY0" fmla="*/ 74141 h 454191"/>
              <a:gd name="connsiteX1" fmla="*/ 21873 w 190320"/>
              <a:gd name="connsiteY1" fmla="*/ 413951 h 454191"/>
              <a:gd name="connsiteX2" fmla="*/ 176332 w 190320"/>
              <a:gd name="connsiteY2" fmla="*/ 401595 h 454191"/>
              <a:gd name="connsiteX3" fmla="*/ 188689 w 190320"/>
              <a:gd name="connsiteY3" fmla="*/ 0 h 454191"/>
              <a:gd name="connsiteX0" fmla="*/ 7143 w 253370"/>
              <a:gd name="connsiteY0" fmla="*/ 74141 h 457586"/>
              <a:gd name="connsiteX1" fmla="*/ 25679 w 253370"/>
              <a:gd name="connsiteY1" fmla="*/ 413951 h 457586"/>
              <a:gd name="connsiteX2" fmla="*/ 248100 w 253370"/>
              <a:gd name="connsiteY2" fmla="*/ 407773 h 457586"/>
              <a:gd name="connsiteX3" fmla="*/ 192495 w 253370"/>
              <a:gd name="connsiteY3" fmla="*/ 0 h 457586"/>
              <a:gd name="connsiteX0" fmla="*/ 7143 w 272814"/>
              <a:gd name="connsiteY0" fmla="*/ 160638 h 549648"/>
              <a:gd name="connsiteX1" fmla="*/ 25679 w 272814"/>
              <a:gd name="connsiteY1" fmla="*/ 500448 h 549648"/>
              <a:gd name="connsiteX2" fmla="*/ 248100 w 272814"/>
              <a:gd name="connsiteY2" fmla="*/ 494270 h 549648"/>
              <a:gd name="connsiteX3" fmla="*/ 272814 w 272814"/>
              <a:gd name="connsiteY3" fmla="*/ 0 h 549648"/>
              <a:gd name="connsiteX0" fmla="*/ 805 w 296713"/>
              <a:gd name="connsiteY0" fmla="*/ 177430 h 548665"/>
              <a:gd name="connsiteX1" fmla="*/ 49578 w 296713"/>
              <a:gd name="connsiteY1" fmla="*/ 500448 h 548665"/>
              <a:gd name="connsiteX2" fmla="*/ 271999 w 296713"/>
              <a:gd name="connsiteY2" fmla="*/ 494270 h 548665"/>
              <a:gd name="connsiteX3" fmla="*/ 296713 w 296713"/>
              <a:gd name="connsiteY3" fmla="*/ 0 h 548665"/>
              <a:gd name="connsiteX0" fmla="*/ 805 w 344230"/>
              <a:gd name="connsiteY0" fmla="*/ 177430 h 548665"/>
              <a:gd name="connsiteX1" fmla="*/ 49578 w 344230"/>
              <a:gd name="connsiteY1" fmla="*/ 500448 h 548665"/>
              <a:gd name="connsiteX2" fmla="*/ 271999 w 344230"/>
              <a:gd name="connsiteY2" fmla="*/ 494270 h 548665"/>
              <a:gd name="connsiteX3" fmla="*/ 344230 w 344230"/>
              <a:gd name="connsiteY3" fmla="*/ 0 h 548665"/>
              <a:gd name="connsiteX0" fmla="*/ 350 w 343775"/>
              <a:gd name="connsiteY0" fmla="*/ 177430 h 548666"/>
              <a:gd name="connsiteX1" fmla="*/ 66402 w 343775"/>
              <a:gd name="connsiteY1" fmla="*/ 500449 h 548666"/>
              <a:gd name="connsiteX2" fmla="*/ 271544 w 343775"/>
              <a:gd name="connsiteY2" fmla="*/ 494270 h 548666"/>
              <a:gd name="connsiteX3" fmla="*/ 343775 w 343775"/>
              <a:gd name="connsiteY3" fmla="*/ 0 h 548666"/>
              <a:gd name="connsiteX0" fmla="*/ 350 w 309217"/>
              <a:gd name="connsiteY0" fmla="*/ 169032 h 539712"/>
              <a:gd name="connsiteX1" fmla="*/ 66402 w 309217"/>
              <a:gd name="connsiteY1" fmla="*/ 492051 h 539712"/>
              <a:gd name="connsiteX2" fmla="*/ 271544 w 309217"/>
              <a:gd name="connsiteY2" fmla="*/ 485872 h 539712"/>
              <a:gd name="connsiteX3" fmla="*/ 309217 w 309217"/>
              <a:gd name="connsiteY3" fmla="*/ 0 h 53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17" h="539712">
                <a:moveTo>
                  <a:pt x="350" y="169032"/>
                </a:moveTo>
                <a:cubicBezTo>
                  <a:pt x="-3254" y="276639"/>
                  <a:pt x="21203" y="439244"/>
                  <a:pt x="66402" y="492051"/>
                </a:cubicBezTo>
                <a:cubicBezTo>
                  <a:pt x="111601" y="544858"/>
                  <a:pt x="231075" y="567881"/>
                  <a:pt x="271544" y="485872"/>
                </a:cubicBezTo>
                <a:cubicBezTo>
                  <a:pt x="312013" y="403863"/>
                  <a:pt x="300979" y="55605"/>
                  <a:pt x="309217" y="0"/>
                </a:cubicBezTo>
              </a:path>
            </a:pathLst>
          </a:custGeom>
          <a:ln w="28575" cap="flat" cmpd="sng" algn="ctr">
            <a:solidFill>
              <a:srgbClr val="667E84"/>
            </a:solidFill>
            <a:prstDash val="dash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136396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GE: Markov States and Equilibria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3172" y="1499559"/>
                <a:ext cx="11944136" cy="764444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Equilibrium is a </a:t>
                </a:r>
                <a:r>
                  <a:rPr lang="en-US" dirty="0">
                    <a:solidFill>
                      <a:srgbClr val="667E84"/>
                    </a:solidFill>
                  </a:rPr>
                  <a:t>map</a:t>
                </a:r>
              </a:p>
              <a:p>
                <a:pPr marL="91015" indent="0">
                  <a:buNone/>
                </a:pPr>
                <a:r>
                  <a:rPr lang="en-US" dirty="0"/>
                  <a:t>     Histories of shocks		         prices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sz="3200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3200" i="1">
                        <a:latin typeface="Cambria Math"/>
                      </a:rPr>
                      <m:t>,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𝜍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3200" i="1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i="1" baseline="-25000" dirty="0"/>
              </a:p>
              <a:p>
                <a:pPr marL="91015" indent="0">
                  <a:buNone/>
                </a:pPr>
                <a:r>
                  <a:rPr lang="en-US" sz="2667" dirty="0"/>
                  <a:t>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6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67" b="1" i="1"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2667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∈[0,</m:t>
                        </m:r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d>
                  </m:oMath>
                </a14:m>
                <a:r>
                  <a:rPr lang="en-US" sz="2667" dirty="0"/>
                  <a:t>		 	    		</a:t>
                </a:r>
                <a:endParaRPr lang="en-US" sz="2267" dirty="0"/>
              </a:p>
              <a:p>
                <a:pPr marL="91015" indent="0">
                  <a:buNone/>
                </a:pPr>
                <a:endParaRPr lang="en-US" dirty="0"/>
              </a:p>
              <a:p>
                <a:pPr marL="91015" indent="0">
                  <a:buNone/>
                </a:pPr>
                <a:r>
                  <a:rPr lang="en-US" dirty="0"/>
                  <a:t>			net worth distribution</a:t>
                </a:r>
              </a:p>
              <a:p>
                <a:pPr marL="91015" indent="0">
                  <a:buNone/>
                </a:pPr>
                <a:r>
                  <a:rPr lang="en-US" dirty="0"/>
                  <a:t>	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667E84"/>
                            </a:solidFill>
                            <a:latin typeface="Cambria Math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/>
                      </a:rPr>
                      <m:t>∈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0,1</m:t>
                        </m:r>
                      </m:e>
                    </m:d>
                  </m:oMath>
                </a14:m>
                <a:endParaRPr lang="en-US" dirty="0"/>
              </a:p>
              <a:p>
                <a:pPr marL="91015" indent="0">
                  <a:buNone/>
                </a:pPr>
                <a:r>
                  <a:rPr lang="en-US" dirty="0"/>
                  <a:t>			       </a:t>
                </a:r>
                <a:r>
                  <a:rPr lang="en-US" sz="3200" dirty="0">
                    <a:solidFill>
                      <a:srgbClr val="667E84"/>
                    </a:solidFill>
                  </a:rPr>
                  <a:t>net worth share</a:t>
                </a:r>
                <a:endParaRPr lang="en-US" dirty="0">
                  <a:solidFill>
                    <a:srgbClr val="667E84"/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:r>
                  <a:rPr lang="en-US" sz="3733" dirty="0"/>
                  <a:t>All agents maximize utility</a:t>
                </a:r>
              </a:p>
              <a:p>
                <a:pPr lvl="2"/>
                <a:r>
                  <a:rPr lang="en-US" sz="3200" dirty="0"/>
                  <a:t>Choose: portfolio, consumption, technology</a:t>
                </a:r>
              </a:p>
              <a:p>
                <a:pPr lvl="1"/>
                <a:r>
                  <a:rPr lang="en-US" sz="3733" dirty="0"/>
                  <a:t>All markets clear</a:t>
                </a:r>
              </a:p>
              <a:p>
                <a:pPr lvl="2"/>
                <a:r>
                  <a:rPr lang="en-US" sz="3200" dirty="0"/>
                  <a:t>Consumption, capital, money, outside equity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172" y="1499559"/>
                <a:ext cx="11944136" cy="7644441"/>
              </a:xfrm>
              <a:blipFill>
                <a:blip r:embed="rId2"/>
                <a:stretch>
                  <a:fillRect l="-1378" t="-1994" b="-1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67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900238" y="3224465"/>
            <a:ext cx="1828800" cy="6096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7452076" y="3224465"/>
            <a:ext cx="1660560" cy="6096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999354" y="2451148"/>
            <a:ext cx="2286000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1811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2. Law of Motion of Wealth 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49" t="-10526" b="-21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3800706" cy="753128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Method 1:</a:t>
                </a:r>
                <a:r>
                  <a:rPr lang="en-US" dirty="0"/>
                  <a:t> Using Ito’s quotation rule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b="0" dirty="0"/>
                  <a:t>Recall</a:t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limLow>
                      <m:limLow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box>
                              <m:box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𝜒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box>
                          </m:e>
                        </m:groupChr>
                      </m:e>
                      <m:li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𝑟𝑖𝑠𝑘</m:t>
                        </m:r>
                      </m:lim>
                    </m:limLow>
                    <m:limLow>
                      <m:limLow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𝜍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groupChr>
                      </m:e>
                      <m:lim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𝑝𝑟𝑖𝑐𝑒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𝑜𝑓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𝑟𝑖𝑠𝑘</m:t>
                            </m:r>
                          </m:e>
                        </m:eqArr>
                      </m:lim>
                    </m:limLow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box>
                      <m:box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den>
                        </m:f>
                      </m:e>
                    </m:box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 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…+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			    +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den>
                        </m:f>
                      </m:e>
                    </m:box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b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−…</m:t>
                    </m:r>
                  </m:oMath>
                </a14:m>
                <a:r>
                  <a:rPr lang="en-US" dirty="0"/>
                  <a:t>	(lots of algebra)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>
                    <a:solidFill>
                      <a:srgbClr val="667E8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Method 2:</a:t>
                </a:r>
                <a:r>
                  <a:rPr lang="en-US" dirty="0">
                    <a:solidFill>
                      <a:srgbClr val="667E84"/>
                    </a:solidFill>
                  </a:rPr>
                  <a:t> Change of numeraire + Martingale Approach</a:t>
                </a:r>
              </a:p>
              <a:p>
                <a:pPr lvl="1"/>
                <a:r>
                  <a:rPr lang="en-US" dirty="0"/>
                  <a:t>New numeraire: Total wealth in the economy,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Apply Martingale Approach for value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’s portfolio</a:t>
                </a:r>
              </a:p>
              <a:p>
                <a:pPr lvl="2"/>
                <a:r>
                  <a:rPr lang="en-US" dirty="0"/>
                  <a:t>Simple algebra to obtain drift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sup>
                    </m:sSubSup>
                  </m:oMath>
                </a14:m>
                <a:br>
                  <a:rPr lang="en-US" dirty="0"/>
                </a:br>
                <a:r>
                  <a:rPr lang="en-US" dirty="0"/>
                  <a:t>Note that </a:t>
                </a:r>
                <a:r>
                  <a:rPr lang="en-US" u="sng" dirty="0"/>
                  <a:t>change of numeraire does not affect ratio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u="sng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u="sng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b="0" i="1" u="sng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dirty="0"/>
                  <a:t>!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3800706" cy="7531288"/>
              </a:xfrm>
              <a:blipFill>
                <a:blip r:embed="rId4"/>
                <a:stretch>
                  <a:fillRect l="-1281" t="-1700" r="-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304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2. Amplification Formula: Loss Spiral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1" y="1527048"/>
                <a:ext cx="10480040" cy="7688825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Recall 	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p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p>
                                </m:sSubSup>
                              </m:den>
                            </m:f>
                          </m:e>
                        </m:groupChr>
                      </m:e>
                      <m:lim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leverage</m:t>
                        </m:r>
                      </m:lim>
                    </m:limLow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By Ito’s Lemma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p>
                            </m:sSubSup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p>
                      </m:sup>
                    </m:sSubSup>
                  </m:oMath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groupChr>
                        </m:e>
                        <m:li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𝑒𝑙𝑎𝑠𝑡𝑖𝑐𝑖𝑡𝑦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lim>
                      </m:limLow>
                      <m:f>
                        <m:f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Total volatility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667E84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b="0" i="1" smtClean="0">
                        <a:solidFill>
                          <a:srgbClr val="667E84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667E84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p>
                                </m:sSubSup>
                              </m:e>
                            </m:d>
                          </m:num>
                          <m:den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p>
                            </m:sSubSup>
                          </m:den>
                        </m:f>
                        <m:f>
                          <m:f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p>
                            </m:sSubSup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p>
                            </m:sSubSup>
                          </m:den>
                        </m:f>
                      </m:den>
                    </m:f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667E84"/>
                    </a:solidFill>
                  </a:rPr>
                  <a:t>Loss spiral</a:t>
                </a:r>
              </a:p>
              <a:p>
                <a:pPr lvl="1"/>
                <a:r>
                  <a:rPr lang="en-US" dirty="0"/>
                  <a:t>Market illiquidity (</a:t>
                </a:r>
                <a:r>
                  <a:rPr lang="en-US" dirty="0">
                    <a:solidFill>
                      <a:srgbClr val="C00000"/>
                    </a:solidFill>
                  </a:rPr>
                  <a:t>price impact elasticity</a:t>
                </a:r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1" y="1527048"/>
                <a:ext cx="10480040" cy="7688825"/>
              </a:xfrm>
              <a:blipFill>
                <a:blip r:embed="rId2"/>
                <a:stretch>
                  <a:fillRect l="-1571" t="-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69</a:t>
            </a:fld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10251437" y="1583720"/>
            <a:ext cx="381919" cy="2437452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33319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B5ABEE-D22D-4628-A8DB-6A99E3A9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premia, price of risk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37A55A-E96B-4A08-9209-DB60EEE05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50" y="1530350"/>
            <a:ext cx="15497175" cy="6061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Risk premia = price of risk * (endogenous + exogenous risk)</a:t>
            </a:r>
          </a:p>
          <a:p>
            <a:endParaRPr lang="en-US" dirty="0"/>
          </a:p>
          <a:p>
            <a:pPr lvl="1"/>
            <a:r>
              <a:rPr lang="en-US" dirty="0"/>
              <a:t>Exogenous risk – </a:t>
            </a:r>
            <a:r>
              <a:rPr lang="en-US" sz="2800" dirty="0"/>
              <a:t>shock from outside</a:t>
            </a:r>
            <a:endParaRPr lang="en-US" dirty="0"/>
          </a:p>
          <a:p>
            <a:pPr lvl="1"/>
            <a:r>
              <a:rPr lang="en-US" dirty="0"/>
              <a:t>Endogenous risk</a:t>
            </a:r>
          </a:p>
          <a:p>
            <a:pPr lvl="2"/>
            <a:r>
              <a:rPr lang="en-US" dirty="0"/>
              <a:t>Amplification: adverse feedback loops </a:t>
            </a:r>
          </a:p>
          <a:p>
            <a:pPr lvl="2"/>
            <a:r>
              <a:rPr lang="en-US" dirty="0"/>
              <a:t>Multiple equilibria: Run, Sudden Stops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Non-linearities are key for financial stability</a:t>
            </a:r>
          </a:p>
          <a:p>
            <a:pPr lvl="1"/>
            <a:r>
              <a:rPr lang="en-US" dirty="0"/>
              <a:t>Around vs. away from steady state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764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</a:t>
            </a:r>
            <a:r>
              <a:rPr lang="en-US" dirty="0" err="1"/>
              <a:t>MacroModels</a:t>
            </a:r>
            <a:r>
              <a:rPr lang="en-US" dirty="0"/>
              <a:t> Step-by-Step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0.    Postulate aggregates, price processes &amp; obtain return processes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For given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-ratio and SDF processes </a:t>
                </a:r>
                <a:r>
                  <a:rPr lang="en-US" sz="2533" dirty="0">
                    <a:solidFill>
                      <a:schemeClr val="tx1"/>
                    </a:solidFill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sz="25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finance block</a:t>
                </a:r>
                <a:endParaRPr lang="en-US" dirty="0">
                  <a:solidFill>
                    <a:schemeClr val="accent3"/>
                  </a:solidFill>
                </a:endParaRP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chemeClr val="tx1"/>
                    </a:solidFill>
                  </a:rPr>
                  <a:t>Real investment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𝜄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+ Goods market clearing  </a:t>
                </a:r>
                <a:r>
                  <a:rPr lang="en-US" sz="2533" i="1" dirty="0">
                    <a:solidFill>
                      <a:schemeClr val="tx1"/>
                    </a:solidFill>
                  </a:rPr>
                  <a:t>(static)</a:t>
                </a:r>
                <a:endParaRPr lang="en-US" i="1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i="1" dirty="0">
                    <a:solidFill>
                      <a:schemeClr val="tx1"/>
                    </a:solidFill>
                  </a:rPr>
                  <a:t>Toolbox 1: </a:t>
                </a:r>
                <a:r>
                  <a:rPr lang="en-US" dirty="0">
                    <a:solidFill>
                      <a:schemeClr val="tx1"/>
                    </a:solidFill>
                  </a:rPr>
                  <a:t>Martingale Approach, HJB vs. Stochastic Maximum Principle Approach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chemeClr val="tx1"/>
                    </a:solidFill>
                  </a:rPr>
                  <a:t>Portfolio choice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+ Asset market clearing    or </a:t>
                </a:r>
                <a:br>
                  <a:rPr lang="en-US" dirty="0">
                    <a:solidFill>
                      <a:schemeClr val="tx1"/>
                    </a:solidFill>
                  </a:rPr>
                </a:br>
                <a:r>
                  <a:rPr lang="en-US" dirty="0">
                    <a:solidFill>
                      <a:schemeClr val="tx1"/>
                    </a:solidFill>
                  </a:rPr>
                  <a:t>Asset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&amp; risk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i="1" dirty="0">
                    <a:solidFill>
                      <a:schemeClr val="tx1"/>
                    </a:solidFill>
                  </a:rPr>
                  <a:t>Toolbox 2:</a:t>
                </a:r>
                <a:r>
                  <a:rPr lang="en-US" dirty="0">
                    <a:solidFill>
                      <a:schemeClr val="tx1"/>
                    </a:solidFill>
                  </a:rPr>
                  <a:t> “price-taking social planner approach” – Fisher separation theorem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rgbClr val="A6AAA6"/>
                    </a:solidFill>
                  </a:rPr>
                  <a:t>“Money evaluation equation”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6AAA6"/>
                        </a:solidFill>
                        <a:latin typeface="Cambria Math" panose="02040503050406030204" pitchFamily="18" charset="0"/>
                      </a:rPr>
                      <m:t>𝜗</m:t>
                    </m:r>
                  </m:oMath>
                </a14:m>
                <a:endParaRPr lang="en-US" dirty="0">
                  <a:solidFill>
                    <a:srgbClr val="A6AAA6"/>
                  </a:solidFill>
                </a:endParaRPr>
              </a:p>
              <a:p>
                <a:pPr lvl="2"/>
                <a:r>
                  <a:rPr lang="en-US" i="1" dirty="0"/>
                  <a:t>Toolbox 3:</a:t>
                </a:r>
                <a:r>
                  <a:rPr lang="en-US" dirty="0"/>
                  <a:t> Change in numeraire to total wealth (including SDF)</a:t>
                </a:r>
              </a:p>
              <a:p>
                <a:pPr marL="609585" indent="-609585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Evolution of state variable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	</a:t>
                </a:r>
                <a:r>
                  <a:rPr lang="en-US" dirty="0"/>
                  <a:t>        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forward equation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Value functions				       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backward equation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>
                    <a:solidFill>
                      <a:schemeClr val="tx1"/>
                    </a:solidFill>
                  </a:rPr>
                  <a:t>Value </a:t>
                </a:r>
                <a:r>
                  <a:rPr lang="en-US" dirty="0" err="1">
                    <a:solidFill>
                      <a:schemeClr val="tx1"/>
                    </a:solidFill>
                  </a:rPr>
                  <a:t>fcn</a:t>
                </a:r>
                <a:r>
                  <a:rPr lang="en-US" dirty="0">
                    <a:solidFill>
                      <a:schemeClr val="tx1"/>
                    </a:solidFill>
                  </a:rPr>
                  <a:t>. as </a:t>
                </a:r>
                <a:r>
                  <a:rPr lang="en-US" dirty="0" err="1">
                    <a:solidFill>
                      <a:schemeClr val="tx1"/>
                    </a:solidFill>
                  </a:rPr>
                  <a:t>fcn</a:t>
                </a:r>
                <a:r>
                  <a:rPr lang="en-US" dirty="0">
                    <a:solidFill>
                      <a:schemeClr val="tx1"/>
                    </a:solidFill>
                  </a:rPr>
                  <a:t>. of individual investment opportunities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i="1" dirty="0"/>
                  <a:t>Special cases: log-utility, constant investment opportunities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>
                    <a:solidFill>
                      <a:schemeClr val="tx1"/>
                    </a:solidFill>
                  </a:rPr>
                  <a:t>Separating value </a:t>
                </a:r>
                <a:r>
                  <a:rPr lang="en-US" dirty="0" err="1">
                    <a:solidFill>
                      <a:schemeClr val="tx1"/>
                    </a:solidFill>
                  </a:rPr>
                  <a:t>fcn</a:t>
                </a:r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acc>
                              <m:accPr>
                                <m:chr m:val="̃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𝓊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acc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>
                    <a:solidFill>
                      <a:schemeClr val="tx1"/>
                    </a:solidFill>
                  </a:rPr>
                  <a:t>Derive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-ratio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𝜍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price of risk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Numerical model solution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Transform BSDE for separated value </a:t>
                </a:r>
                <a:r>
                  <a:rPr lang="en-US" dirty="0" err="1"/>
                  <a:t>fcn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/>
                  <a:t> into PDE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Solve PDE via value function iteration</a:t>
                </a:r>
              </a:p>
              <a:p>
                <a:pPr marL="609585" indent="-609585">
                  <a:buFont typeface="+mj-lt"/>
                  <a:buAutoNum type="arabicPeriod"/>
                </a:pPr>
                <a:r>
                  <a:rPr lang="en-US" dirty="0"/>
                  <a:t>KFE: Stationary distribution, Fan charts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  <a:blipFill>
                <a:blip r:embed="rId2"/>
                <a:stretch>
                  <a:fillRect l="-1273" t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726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527048"/>
            <a:ext cx="11512581" cy="7931196"/>
          </a:xfrm>
        </p:spPr>
        <p:txBody>
          <a:bodyPr>
            <a:normAutofit/>
          </a:bodyPr>
          <a:lstStyle/>
          <a:p>
            <a:r>
              <a:rPr lang="en-US" dirty="0"/>
              <a:t>Price of capital			  Amplification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65" y="2713933"/>
            <a:ext cx="5257367" cy="4160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970" y="2713477"/>
            <a:ext cx="5885020" cy="4160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A6033F-E141-6B44-A7CC-A6F38664CACC}"/>
                  </a:ext>
                </a:extLst>
              </p:cNvPr>
              <p:cNvSpPr txBox="1"/>
              <p:nvPr/>
            </p:nvSpPr>
            <p:spPr>
              <a:xfrm>
                <a:off x="650149" y="7284034"/>
                <a:ext cx="7966476" cy="1339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+mj-lt"/>
                  </a:rPr>
                  <a:t>Parameters: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=.06,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=.05,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=.11,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=.03, </m:t>
                    </m:r>
                  </m:oMath>
                </a14:m>
                <a:endParaRPr lang="en-US" sz="2800" i="1" dirty="0">
                  <a:latin typeface="+mj-lt"/>
                </a:endParaRPr>
              </a:p>
              <a:p>
                <a:r>
                  <a:rPr lang="en-US" sz="2800" dirty="0">
                    <a:latin typeface="+mj-lt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=.05,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=.1,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=.50,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=2,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US" sz="2800" dirty="0">
                  <a:latin typeface="+mj-lt"/>
                </a:endParaRP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A6033F-E141-6B44-A7CC-A6F38664C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49" y="7284034"/>
                <a:ext cx="7966476" cy="1339406"/>
              </a:xfrm>
              <a:prstGeom prst="rect">
                <a:avLst/>
              </a:prstGeom>
              <a:blipFill>
                <a:blip r:embed="rId5"/>
                <a:stretch>
                  <a:fillRect l="-1608" t="-4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0ACA746-532F-5E47-9A5D-04131F14DBCB}"/>
              </a:ext>
            </a:extLst>
          </p:cNvPr>
          <p:cNvSpPr txBox="1"/>
          <p:nvPr/>
        </p:nvSpPr>
        <p:spPr>
          <a:xfrm rot="17303482">
            <a:off x="3365771" y="4896031"/>
            <a:ext cx="1980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+mj-lt"/>
              </a:rPr>
              <a:t>Normal region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4254C7-3586-014A-8255-21C870A35FB8}"/>
              </a:ext>
            </a:extLst>
          </p:cNvPr>
          <p:cNvCxnSpPr/>
          <p:nvPr/>
        </p:nvCxnSpPr>
        <p:spPr>
          <a:xfrm>
            <a:off x="2261839" y="2328501"/>
            <a:ext cx="0" cy="384553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65CAAEC-B441-E340-AE19-9C4C989478F3}"/>
              </a:ext>
            </a:extLst>
          </p:cNvPr>
          <p:cNvSpPr txBox="1"/>
          <p:nvPr/>
        </p:nvSpPr>
        <p:spPr>
          <a:xfrm rot="17311453">
            <a:off x="1083548" y="5062458"/>
            <a:ext cx="1701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+mj-lt"/>
              </a:rPr>
              <a:t>Crisis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04CA906-DA62-394E-9140-3D0808A2EAC8}"/>
                  </a:ext>
                </a:extLst>
              </p:cNvPr>
              <p:cNvSpPr/>
              <p:nvPr/>
            </p:nvSpPr>
            <p:spPr>
              <a:xfrm>
                <a:off x="1476391" y="2138673"/>
                <a:ext cx="935321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r>
                        <a:rPr lang="en-US" sz="1867" i="1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04CA906-DA62-394E-9140-3D0808A2E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91" y="2138673"/>
                <a:ext cx="935321" cy="3796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8EBEC63-ED87-0240-BCEB-58A15B11B834}"/>
                  </a:ext>
                </a:extLst>
              </p:cNvPr>
              <p:cNvSpPr/>
              <p:nvPr/>
            </p:nvSpPr>
            <p:spPr>
              <a:xfrm>
                <a:off x="3336579" y="2138673"/>
                <a:ext cx="935321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r>
                        <a:rPr lang="en-US" altLang="zh-CN" sz="1867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67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8EBEC63-ED87-0240-BCEB-58A15B11B8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579" y="2138673"/>
                <a:ext cx="935321" cy="3796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6724D9-425A-5649-A61F-E094C03066BC}"/>
              </a:ext>
            </a:extLst>
          </p:cNvPr>
          <p:cNvCxnSpPr/>
          <p:nvPr/>
        </p:nvCxnSpPr>
        <p:spPr>
          <a:xfrm>
            <a:off x="8616625" y="2490335"/>
            <a:ext cx="0" cy="384553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8960331-782D-F44F-A80B-21612CCBFBBC}"/>
                  </a:ext>
                </a:extLst>
              </p:cNvPr>
              <p:cNvSpPr/>
              <p:nvPr/>
            </p:nvSpPr>
            <p:spPr>
              <a:xfrm>
                <a:off x="7766232" y="2143161"/>
                <a:ext cx="935321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r>
                        <a:rPr lang="en-US" sz="1867" i="1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8960331-782D-F44F-A80B-21612CCBF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232" y="2143161"/>
                <a:ext cx="935321" cy="3796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3B8C883-D391-1543-BDD1-15E87469A2CC}"/>
                  </a:ext>
                </a:extLst>
              </p:cNvPr>
              <p:cNvSpPr/>
              <p:nvPr/>
            </p:nvSpPr>
            <p:spPr>
              <a:xfrm>
                <a:off x="9893120" y="2143161"/>
                <a:ext cx="935321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r>
                        <a:rPr lang="en-US" altLang="zh-CN" sz="1867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67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3B8C883-D391-1543-BDD1-15E87469A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3120" y="2143161"/>
                <a:ext cx="935321" cy="3796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B802C7F-F3DF-4697-8AE7-A66855B2608C}"/>
              </a:ext>
            </a:extLst>
          </p:cNvPr>
          <p:cNvSpPr txBox="1"/>
          <p:nvPr/>
        </p:nvSpPr>
        <p:spPr>
          <a:xfrm rot="17303482">
            <a:off x="9541848" y="4370851"/>
            <a:ext cx="1980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+mj-lt"/>
              </a:rPr>
              <a:t>Normal region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BDCD5-1432-41B1-AFA1-2C2C5BE5CBB0}"/>
              </a:ext>
            </a:extLst>
          </p:cNvPr>
          <p:cNvSpPr txBox="1"/>
          <p:nvPr/>
        </p:nvSpPr>
        <p:spPr>
          <a:xfrm rot="17311453">
            <a:off x="7402522" y="4763576"/>
            <a:ext cx="1701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+mj-lt"/>
              </a:rPr>
              <a:t>Crisis region</a:t>
            </a:r>
          </a:p>
        </p:txBody>
      </p:sp>
    </p:spTree>
    <p:extLst>
      <p:ext uri="{BB962C8B-B14F-4D97-AF65-F5344CB8AC3E}">
        <p14:creationId xmlns:p14="http://schemas.microsoft.com/office/powerpoint/2010/main" val="23829268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Volatility Paradox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Comparative Static w.r.t.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.01,</a:t>
                </a:r>
                <a:r>
                  <a:rPr lang="en-US" dirty="0">
                    <a:solidFill>
                      <a:srgbClr val="FF0000"/>
                    </a:solidFill>
                  </a:rPr>
                  <a:t>.05</a:t>
                </a:r>
                <a:r>
                  <a:rPr lang="en-US" dirty="0"/>
                  <a:t>,</a:t>
                </a:r>
                <a:r>
                  <a:rPr lang="en-US" dirty="0">
                    <a:solidFill>
                      <a:srgbClr val="0070C0"/>
                    </a:solidFill>
                  </a:rPr>
                  <a:t>.1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62" t="-2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36" y="2233514"/>
            <a:ext cx="9393271" cy="63275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029E54-9F86-4DC1-BE06-7BC82EE3F8AF}"/>
              </a:ext>
            </a:extLst>
          </p:cNvPr>
          <p:cNvCxnSpPr/>
          <p:nvPr/>
        </p:nvCxnSpPr>
        <p:spPr>
          <a:xfrm>
            <a:off x="6812280" y="2011680"/>
            <a:ext cx="518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3584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Sharing via Outside Equity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Comparative Static w.r.t. Risk sharing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.1,</a:t>
                </a:r>
                <a:r>
                  <a:rPr lang="en-US" dirty="0">
                    <a:solidFill>
                      <a:srgbClr val="FF0000"/>
                    </a:solidFill>
                  </a:rPr>
                  <a:t>.2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0070C0"/>
                    </a:solidFill>
                  </a:rPr>
                  <a:t>.5</a:t>
                </a:r>
                <a:br>
                  <a:rPr lang="en-US" dirty="0"/>
                </a:br>
                <a:r>
                  <a:rPr lang="en-US" dirty="0"/>
                  <a:t>(skin the game constraint)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62" t="-2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98" y="2548045"/>
            <a:ext cx="9376905" cy="646895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F97A78-41CA-474C-BDBF-FB7A1C114F3C}"/>
              </a:ext>
            </a:extLst>
          </p:cNvPr>
          <p:cNvCxnSpPr/>
          <p:nvPr/>
        </p:nvCxnSpPr>
        <p:spPr>
          <a:xfrm>
            <a:off x="8915400" y="2072640"/>
            <a:ext cx="518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9781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Liquidity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Comparative static w.r.t.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.03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−.03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,−.09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1" t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74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60" y="2175383"/>
            <a:ext cx="10027723" cy="679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309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</a:t>
            </a:r>
            <a:r>
              <a:rPr lang="en-US" dirty="0" err="1"/>
              <a:t>MacroModels</a:t>
            </a:r>
            <a:r>
              <a:rPr lang="en-US" dirty="0"/>
              <a:t> Step-by-Step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0.    Postulate aggregates, price processes &amp; obtain return processes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For given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-ratio and SDF processes </a:t>
                </a:r>
                <a:r>
                  <a:rPr lang="en-US" sz="2533" dirty="0">
                    <a:solidFill>
                      <a:schemeClr val="tx1"/>
                    </a:solidFill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sz="25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finance block</a:t>
                </a:r>
                <a:endParaRPr lang="en-US" dirty="0">
                  <a:solidFill>
                    <a:schemeClr val="accent3"/>
                  </a:solidFill>
                </a:endParaRP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chemeClr val="tx1"/>
                    </a:solidFill>
                  </a:rPr>
                  <a:t>Real investment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𝜄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+ Goods market clearing  </a:t>
                </a:r>
                <a:r>
                  <a:rPr lang="en-US" sz="2533" i="1" dirty="0">
                    <a:solidFill>
                      <a:schemeClr val="tx1"/>
                    </a:solidFill>
                  </a:rPr>
                  <a:t>(static)</a:t>
                </a:r>
                <a:endParaRPr lang="en-US" i="1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i="1" dirty="0">
                    <a:solidFill>
                      <a:schemeClr val="tx1"/>
                    </a:solidFill>
                  </a:rPr>
                  <a:t>Toolbox 1: </a:t>
                </a:r>
                <a:r>
                  <a:rPr lang="en-US" dirty="0">
                    <a:solidFill>
                      <a:schemeClr val="tx1"/>
                    </a:solidFill>
                  </a:rPr>
                  <a:t>Martingale Approach, HJB vs. Stochastic Maximum Principle Approach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chemeClr val="tx1"/>
                    </a:solidFill>
                  </a:rPr>
                  <a:t>Portfolio choice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+ Asset market clearing    or </a:t>
                </a:r>
                <a:br>
                  <a:rPr lang="en-US" dirty="0">
                    <a:solidFill>
                      <a:schemeClr val="tx1"/>
                    </a:solidFill>
                  </a:rPr>
                </a:br>
                <a:r>
                  <a:rPr lang="en-US" dirty="0">
                    <a:solidFill>
                      <a:schemeClr val="tx1"/>
                    </a:solidFill>
                  </a:rPr>
                  <a:t>Asset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&amp; risk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i="1" dirty="0">
                    <a:solidFill>
                      <a:schemeClr val="tx1"/>
                    </a:solidFill>
                  </a:rPr>
                  <a:t>Toolbox 2:</a:t>
                </a:r>
                <a:r>
                  <a:rPr lang="en-US" dirty="0">
                    <a:solidFill>
                      <a:schemeClr val="tx1"/>
                    </a:solidFill>
                  </a:rPr>
                  <a:t> “price-taking social planner approach” – Fisher separation theorem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rgbClr val="8C948C"/>
                    </a:solidFill>
                  </a:rPr>
                  <a:t>“Money evaluation equation”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C948C"/>
                        </a:solidFill>
                        <a:latin typeface="Cambria Math" panose="02040503050406030204" pitchFamily="18" charset="0"/>
                      </a:rPr>
                      <m:t>𝜗</m:t>
                    </m:r>
                  </m:oMath>
                </a14:m>
                <a:endParaRPr lang="en-US" dirty="0">
                  <a:solidFill>
                    <a:srgbClr val="8C948C"/>
                  </a:solidFill>
                </a:endParaRPr>
              </a:p>
              <a:p>
                <a:pPr lvl="2"/>
                <a:r>
                  <a:rPr lang="en-US" i="1" dirty="0"/>
                  <a:t>Toolbox 3:</a:t>
                </a:r>
                <a:r>
                  <a:rPr lang="en-US" dirty="0"/>
                  <a:t> Change in numeraire to total wealth (including SDF)</a:t>
                </a:r>
              </a:p>
              <a:p>
                <a:pPr marL="609585" indent="-609585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Evolution of state variable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	</a:t>
                </a:r>
                <a:r>
                  <a:rPr lang="en-US" dirty="0"/>
                  <a:t>        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forward equation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Value functions				       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backward equation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Value </a:t>
                </a:r>
                <a:r>
                  <a:rPr lang="en-US" dirty="0" err="1"/>
                  <a:t>fcn</a:t>
                </a:r>
                <a:r>
                  <a:rPr lang="en-US" dirty="0"/>
                  <a:t>. as </a:t>
                </a:r>
                <a:r>
                  <a:rPr lang="en-US" dirty="0" err="1"/>
                  <a:t>fcn</a:t>
                </a:r>
                <a:r>
                  <a:rPr lang="en-US" dirty="0"/>
                  <a:t>. of individual investment opportunities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  <a:p>
                <a:pPr lvl="2"/>
                <a:r>
                  <a:rPr lang="en-US" i="1" dirty="0"/>
                  <a:t>Special cases: log-utility, constant investment opportunities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Separating value </a:t>
                </a:r>
                <a:r>
                  <a:rPr lang="en-US" dirty="0" err="1"/>
                  <a:t>fcn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acc>
                              <m:accPr>
                                <m:chr m:val="̃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𝓊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solidFill>
                                          <a:srgbClr val="8C948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8C948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acc>
                              </m:sup>
                            </m:sSup>
                            <m: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Derive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-ratio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𝜍</m:t>
                    </m:r>
                  </m:oMath>
                </a14:m>
                <a:r>
                  <a:rPr lang="en-US" dirty="0"/>
                  <a:t> price of risk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Numerical model solution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Transform BSDE for separated value </a:t>
                </a:r>
                <a:r>
                  <a:rPr lang="en-US" dirty="0" err="1"/>
                  <a:t>fcn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/>
                  <a:t> into PDE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Solve PDE via value function iteration</a:t>
                </a:r>
              </a:p>
              <a:p>
                <a:pPr marL="609585" indent="-609585">
                  <a:buFont typeface="+mj-lt"/>
                  <a:buAutoNum type="arabicPeriod"/>
                </a:pPr>
                <a:r>
                  <a:rPr lang="en-US" dirty="0">
                    <a:solidFill>
                      <a:srgbClr val="667E84"/>
                    </a:solidFill>
                  </a:rPr>
                  <a:t>KFE: Stationary distribution, Fan charts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  <a:blipFill>
                <a:blip r:embed="rId2"/>
                <a:stretch>
                  <a:fillRect l="-1273" t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874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11480" y="246888"/>
                <a:ext cx="11885379" cy="1086327"/>
              </a:xfrm>
            </p:spPr>
            <p:txBody>
              <a:bodyPr>
                <a:normAutofit/>
              </a:bodyPr>
              <a:lstStyle/>
              <a:p>
                <a:r>
                  <a:rPr lang="en-US" sz="4267" dirty="0"/>
                  <a:t>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sSup>
                          <m:sSupPr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p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p>
                      </m:sup>
                    </m:sSup>
                    <m:r>
                      <a:rPr lang="en-US" sz="4267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  <m:r>
                      <a:rPr lang="en-US" sz="4267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267" dirty="0"/>
                  <a:t> &amp;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sSup>
                          <m:sSupPr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p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p>
                      </m:sup>
                    </m:sSup>
                    <m:d>
                      <m:d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p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267" dirty="0"/>
                  <a:t> to Stationary Distribution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11480" y="246888"/>
                <a:ext cx="11885379" cy="1086327"/>
              </a:xfrm>
              <a:blipFill>
                <a:blip r:embed="rId3"/>
                <a:stretch>
                  <a:fillRect l="-2001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4388" y="1555363"/>
                <a:ext cx="15497386" cy="7017174"/>
              </a:xfrm>
            </p:spPr>
            <p:txBody>
              <a:bodyPr/>
              <a:lstStyle/>
              <a:p>
                <a:r>
                  <a:rPr lang="en-US" dirty="0"/>
                  <a:t>Drift and Volatility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4388" y="1555363"/>
                <a:ext cx="15497386" cy="7017174"/>
              </a:xfrm>
              <a:blipFill>
                <a:blip r:embed="rId4"/>
                <a:stretch>
                  <a:fillRect l="-1062" t="-2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111" y="2153567"/>
            <a:ext cx="5489639" cy="4221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034" y="2158469"/>
            <a:ext cx="5471424" cy="4231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6CF5976-018D-F14F-8F8D-62DC68CCFE04}"/>
              </a:ext>
            </a:extLst>
          </p:cNvPr>
          <p:cNvSpPr/>
          <p:nvPr/>
        </p:nvSpPr>
        <p:spPr>
          <a:xfrm>
            <a:off x="3313628" y="4908469"/>
            <a:ext cx="364177" cy="380009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1234FA-FDF8-004F-9F3E-23730CD4E0F0}"/>
                  </a:ext>
                </a:extLst>
              </p:cNvPr>
              <p:cNvSpPr txBox="1"/>
              <p:nvPr/>
            </p:nvSpPr>
            <p:spPr>
              <a:xfrm>
                <a:off x="4305261" y="3413103"/>
                <a:ext cx="3022067" cy="4205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133" dirty="0">
                    <a:solidFill>
                      <a:schemeClr val="accent3">
                        <a:lumMod val="75000"/>
                      </a:schemeClr>
                    </a:solidFill>
                  </a:rPr>
                  <a:t>“Steady state”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33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33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2133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133" dirty="0">
                    <a:solidFill>
                      <a:schemeClr val="accent3">
                        <a:lumMod val="75000"/>
                      </a:schemeClr>
                    </a:solidFill>
                  </a:rPr>
                  <a:t>,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1234FA-FDF8-004F-9F3E-23730CD4E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261" y="3413103"/>
                <a:ext cx="3022067" cy="420564"/>
              </a:xfrm>
              <a:prstGeom prst="rect">
                <a:avLst/>
              </a:prstGeom>
              <a:blipFill>
                <a:blip r:embed="rId7"/>
                <a:stretch>
                  <a:fillRect l="-2419" t="-7246" b="-275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944AD9-9CA1-D14B-8964-2335619FAD5F}"/>
              </a:ext>
            </a:extLst>
          </p:cNvPr>
          <p:cNvCxnSpPr>
            <a:cxnSpLocks/>
          </p:cNvCxnSpPr>
          <p:nvPr/>
        </p:nvCxnSpPr>
        <p:spPr>
          <a:xfrm>
            <a:off x="9843523" y="2616821"/>
            <a:ext cx="0" cy="313720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0E694D2-74B4-AC40-B3B4-E7756F39339B}"/>
                  </a:ext>
                </a:extLst>
              </p:cNvPr>
              <p:cNvSpPr/>
              <p:nvPr/>
            </p:nvSpPr>
            <p:spPr>
              <a:xfrm>
                <a:off x="9231305" y="2068397"/>
                <a:ext cx="148213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0E694D2-74B4-AC40-B3B4-E7756F3933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1305" y="2068397"/>
                <a:ext cx="1482137" cy="461665"/>
              </a:xfrm>
              <a:prstGeom prst="rect">
                <a:avLst/>
              </a:prstGeom>
              <a:blipFill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F1DAF6-815E-E14B-B25D-13B06E74A009}"/>
              </a:ext>
            </a:extLst>
          </p:cNvPr>
          <p:cNvCxnSpPr>
            <a:cxnSpLocks/>
          </p:cNvCxnSpPr>
          <p:nvPr/>
        </p:nvCxnSpPr>
        <p:spPr>
          <a:xfrm>
            <a:off x="4099406" y="2499612"/>
            <a:ext cx="0" cy="467132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A85946ED-DB3B-2746-8CBF-0BD53580E302}"/>
              </a:ext>
            </a:extLst>
          </p:cNvPr>
          <p:cNvSpPr txBox="1">
            <a:spLocks/>
          </p:cNvSpPr>
          <p:nvPr/>
        </p:nvSpPr>
        <p:spPr>
          <a:xfrm>
            <a:off x="4641059" y="8612784"/>
            <a:ext cx="27432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88EFA5-B9E7-4918-BF97-C27C2BBB1656}" type="slidenum">
              <a:rPr lang="en-US" sz="1600"/>
              <a:pPr/>
              <a:t>76</a:t>
            </a:fld>
            <a:endParaRPr lang="en-US" sz="16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9079FFA-FEC1-D347-8D0D-F1FAC23EF047}"/>
              </a:ext>
            </a:extLst>
          </p:cNvPr>
          <p:cNvCxnSpPr>
            <a:cxnSpLocks/>
          </p:cNvCxnSpPr>
          <p:nvPr/>
        </p:nvCxnSpPr>
        <p:spPr>
          <a:xfrm>
            <a:off x="2710921" y="2560839"/>
            <a:ext cx="0" cy="461010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11D6E18-CE46-C949-9932-AFC7C5A348D3}"/>
              </a:ext>
            </a:extLst>
          </p:cNvPr>
          <p:cNvCxnSpPr>
            <a:cxnSpLocks/>
          </p:cNvCxnSpPr>
          <p:nvPr/>
        </p:nvCxnSpPr>
        <p:spPr>
          <a:xfrm flipV="1">
            <a:off x="1892194" y="7929547"/>
            <a:ext cx="46634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1B505B1-BE18-FA42-B5D9-00C6D82E1CD7}"/>
              </a:ext>
            </a:extLst>
          </p:cNvPr>
          <p:cNvCxnSpPr/>
          <p:nvPr/>
        </p:nvCxnSpPr>
        <p:spPr>
          <a:xfrm>
            <a:off x="2656189" y="7685707"/>
            <a:ext cx="0" cy="48768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DD8ED7D-5538-D945-A90A-8C6BFD0C67E6}"/>
              </a:ext>
            </a:extLst>
          </p:cNvPr>
          <p:cNvCxnSpPr/>
          <p:nvPr/>
        </p:nvCxnSpPr>
        <p:spPr>
          <a:xfrm>
            <a:off x="4126044" y="7580353"/>
            <a:ext cx="0" cy="48768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9F50BC-9330-EA4D-B214-E00925BBA5F4}"/>
                  </a:ext>
                </a:extLst>
              </p:cNvPr>
              <p:cNvSpPr txBox="1"/>
              <p:nvPr/>
            </p:nvSpPr>
            <p:spPr>
              <a:xfrm>
                <a:off x="6369182" y="7887870"/>
                <a:ext cx="451149" cy="502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sz="2133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9F50BC-9330-EA4D-B214-E00925BBA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182" y="7887870"/>
                <a:ext cx="451149" cy="5027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ight Brace 46">
            <a:extLst>
              <a:ext uri="{FF2B5EF4-FFF2-40B4-BE49-F238E27FC236}">
                <a16:creationId xmlns:a16="http://schemas.microsoft.com/office/drawing/2014/main" id="{9B976930-FD57-5041-9424-9C1B70EA2EAD}"/>
              </a:ext>
            </a:extLst>
          </p:cNvPr>
          <p:cNvSpPr/>
          <p:nvPr/>
        </p:nvSpPr>
        <p:spPr>
          <a:xfrm rot="5400000">
            <a:off x="2937324" y="7290010"/>
            <a:ext cx="274320" cy="2103120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sp>
        <p:nvSpPr>
          <p:cNvPr id="48" name="Right Brace 47">
            <a:extLst>
              <a:ext uri="{FF2B5EF4-FFF2-40B4-BE49-F238E27FC236}">
                <a16:creationId xmlns:a16="http://schemas.microsoft.com/office/drawing/2014/main" id="{E676F94B-E08E-0741-9348-E43CC1388FFF}"/>
              </a:ext>
            </a:extLst>
          </p:cNvPr>
          <p:cNvSpPr/>
          <p:nvPr/>
        </p:nvSpPr>
        <p:spPr>
          <a:xfrm rot="5400000" flipH="1" flipV="1">
            <a:off x="4359241" y="5679773"/>
            <a:ext cx="265081" cy="3657600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4266004-C29B-4649-A189-03F213D1E25B}"/>
                  </a:ext>
                </a:extLst>
              </p:cNvPr>
              <p:cNvSpPr txBox="1"/>
              <p:nvPr/>
            </p:nvSpPr>
            <p:spPr>
              <a:xfrm>
                <a:off x="1199633" y="8390636"/>
                <a:ext cx="3182281" cy="748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+mj-lt"/>
                  </a:rPr>
                  <a:t>Experts’ skin in the game </a:t>
                </a:r>
              </a:p>
              <a:p>
                <a:r>
                  <a:rPr lang="en-US" sz="2133" dirty="0">
                    <a:latin typeface="+mj-lt"/>
                  </a:rPr>
                  <a:t>constraint binds,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sz="2133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133" i="1">
                        <a:latin typeface="Cambria Math" panose="02040503050406030204" pitchFamily="18" charset="0"/>
                      </a:rPr>
                      <m:t>𝛼</m:t>
                    </m:r>
                    <m:sSubSup>
                      <m:sSubSupPr>
                        <m:ctrlPr>
                          <a:rPr lang="en-US" sz="21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sz="2133" dirty="0">
                  <a:latin typeface="+mj-lt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4266004-C29B-4649-A189-03F213D1E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633" y="8390636"/>
                <a:ext cx="3182281" cy="748795"/>
              </a:xfrm>
              <a:prstGeom prst="rect">
                <a:avLst/>
              </a:prstGeom>
              <a:blipFill>
                <a:blip r:embed="rId10"/>
                <a:stretch>
                  <a:fillRect l="-2299" t="-4065" b="-15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DCF2C1D-5D38-A44F-855A-082A6B701CC4}"/>
                  </a:ext>
                </a:extLst>
              </p:cNvPr>
              <p:cNvSpPr txBox="1"/>
              <p:nvPr/>
            </p:nvSpPr>
            <p:spPr>
              <a:xfrm>
                <a:off x="3072220" y="6115080"/>
                <a:ext cx="3360600" cy="748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+mj-lt"/>
                  </a:rPr>
                  <a:t>HHs’ short-sale constraint of </a:t>
                </a:r>
                <a:br>
                  <a:rPr lang="en-US" sz="2133" dirty="0">
                    <a:latin typeface="+mj-lt"/>
                  </a:rPr>
                </a:br>
                <a:r>
                  <a:rPr lang="en-US" sz="2133" dirty="0">
                    <a:latin typeface="+mj-lt"/>
                  </a:rPr>
                  <a:t>capital binds,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sz="2133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133" dirty="0">
                  <a:latin typeface="+mj-lt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DCF2C1D-5D38-A44F-855A-082A6B701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220" y="6115080"/>
                <a:ext cx="3360600" cy="748795"/>
              </a:xfrm>
              <a:prstGeom prst="rect">
                <a:avLst/>
              </a:prstGeom>
              <a:blipFill>
                <a:blip r:embed="rId11"/>
                <a:stretch>
                  <a:fillRect l="-2178" t="-4065" r="-1270" b="-15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>
            <a:extLst>
              <a:ext uri="{FF2B5EF4-FFF2-40B4-BE49-F238E27FC236}">
                <a16:creationId xmlns:a16="http://schemas.microsoft.com/office/drawing/2014/main" id="{E7E6551D-75AB-564F-ABA2-44A37C58F040}"/>
              </a:ext>
            </a:extLst>
          </p:cNvPr>
          <p:cNvSpPr/>
          <p:nvPr/>
        </p:nvSpPr>
        <p:spPr>
          <a:xfrm rot="16200000">
            <a:off x="1726282" y="7240207"/>
            <a:ext cx="1219200" cy="36576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>
                <a:latin typeface="+mj-lt"/>
              </a:rPr>
              <a:t>Case 1a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A27F208-7484-4742-A8ED-7B55D9729AF7}"/>
              </a:ext>
            </a:extLst>
          </p:cNvPr>
          <p:cNvSpPr/>
          <p:nvPr/>
        </p:nvSpPr>
        <p:spPr>
          <a:xfrm rot="16200000">
            <a:off x="2830186" y="7308047"/>
            <a:ext cx="1219200" cy="36576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>
                <a:latin typeface="+mj-lt"/>
              </a:rPr>
              <a:t>Case 1</a:t>
            </a:r>
            <a:r>
              <a:rPr lang="en-US" altLang="zh-CN" sz="2133" dirty="0">
                <a:latin typeface="+mj-lt"/>
              </a:rPr>
              <a:t>b</a:t>
            </a:r>
            <a:endParaRPr lang="en-US" sz="2133" dirty="0">
              <a:latin typeface="+mj-lt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9D42104-8705-A948-B38A-0F40CAE1E2A1}"/>
              </a:ext>
            </a:extLst>
          </p:cNvPr>
          <p:cNvSpPr/>
          <p:nvPr/>
        </p:nvSpPr>
        <p:spPr>
          <a:xfrm rot="16200000">
            <a:off x="4397079" y="7275553"/>
            <a:ext cx="1219200" cy="36576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>
                <a:latin typeface="+mj-lt"/>
              </a:rPr>
              <a:t>Case </a:t>
            </a:r>
            <a:r>
              <a:rPr lang="en-US" altLang="zh-CN" sz="2133" dirty="0">
                <a:latin typeface="+mj-lt"/>
              </a:rPr>
              <a:t>2</a:t>
            </a:r>
            <a:r>
              <a:rPr lang="en-US" sz="2133" dirty="0">
                <a:latin typeface="+mj-lt"/>
              </a:rPr>
              <a:t>a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FCA8061-F948-0544-AFFC-F2F78F1101E8}"/>
              </a:ext>
            </a:extLst>
          </p:cNvPr>
          <p:cNvCxnSpPr>
            <a:cxnSpLocks/>
            <a:stCxn id="7" idx="7"/>
          </p:cNvCxnSpPr>
          <p:nvPr/>
        </p:nvCxnSpPr>
        <p:spPr>
          <a:xfrm flipV="1">
            <a:off x="3624473" y="3775575"/>
            <a:ext cx="1182684" cy="1188544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18173D8-2810-BF45-BA2A-178A1CF6251C}"/>
              </a:ext>
            </a:extLst>
          </p:cNvPr>
          <p:cNvCxnSpPr>
            <a:cxnSpLocks/>
          </p:cNvCxnSpPr>
          <p:nvPr/>
        </p:nvCxnSpPr>
        <p:spPr>
          <a:xfrm>
            <a:off x="8396785" y="2570373"/>
            <a:ext cx="0" cy="313720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F9F80BE6-B1D1-46C7-8BF9-CB0798CD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921654" y="8561095"/>
            <a:ext cx="988904" cy="546946"/>
          </a:xfrm>
        </p:spPr>
        <p:txBody>
          <a:bodyPr/>
          <a:lstStyle/>
          <a:p>
            <a:fld id="{3488EFA5-B9E7-4918-BF97-C27C2BBB1656}" type="slidenum">
              <a:rPr lang="en-US" smtClean="0"/>
              <a:t>76</a:t>
            </a:fld>
            <a:endParaRPr 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4ECA707-39A8-4D57-87FC-BB8D066B4A16}"/>
              </a:ext>
            </a:extLst>
          </p:cNvPr>
          <p:cNvCxnSpPr>
            <a:cxnSpLocks/>
          </p:cNvCxnSpPr>
          <p:nvPr/>
        </p:nvCxnSpPr>
        <p:spPr>
          <a:xfrm flipV="1">
            <a:off x="7607209" y="7929549"/>
            <a:ext cx="46634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8D5AD72-E980-4FF7-B8FE-24AC37FD8831}"/>
              </a:ext>
            </a:extLst>
          </p:cNvPr>
          <p:cNvCxnSpPr/>
          <p:nvPr/>
        </p:nvCxnSpPr>
        <p:spPr>
          <a:xfrm>
            <a:off x="8371204" y="7685709"/>
            <a:ext cx="0" cy="48768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1D33A44-FE22-4106-8346-5A1844187317}"/>
              </a:ext>
            </a:extLst>
          </p:cNvPr>
          <p:cNvCxnSpPr/>
          <p:nvPr/>
        </p:nvCxnSpPr>
        <p:spPr>
          <a:xfrm>
            <a:off x="9841059" y="7580355"/>
            <a:ext cx="0" cy="48768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5F18100-50C0-44ED-8A84-2F1645AD4773}"/>
                  </a:ext>
                </a:extLst>
              </p:cNvPr>
              <p:cNvSpPr txBox="1"/>
              <p:nvPr/>
            </p:nvSpPr>
            <p:spPr>
              <a:xfrm>
                <a:off x="12084197" y="7887872"/>
                <a:ext cx="451149" cy="502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sz="2133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5F18100-50C0-44ED-8A84-2F1645AD4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4197" y="7887872"/>
                <a:ext cx="451149" cy="50276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ight Brace 34">
            <a:extLst>
              <a:ext uri="{FF2B5EF4-FFF2-40B4-BE49-F238E27FC236}">
                <a16:creationId xmlns:a16="http://schemas.microsoft.com/office/drawing/2014/main" id="{F370858F-F382-451E-873B-599EA62D8FE6}"/>
              </a:ext>
            </a:extLst>
          </p:cNvPr>
          <p:cNvSpPr/>
          <p:nvPr/>
        </p:nvSpPr>
        <p:spPr>
          <a:xfrm rot="5400000">
            <a:off x="8652339" y="7290012"/>
            <a:ext cx="274320" cy="2103120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CC75D6A3-6DF5-42CF-A62D-7619936BFA36}"/>
              </a:ext>
            </a:extLst>
          </p:cNvPr>
          <p:cNvSpPr/>
          <p:nvPr/>
        </p:nvSpPr>
        <p:spPr>
          <a:xfrm rot="5400000" flipH="1" flipV="1">
            <a:off x="10074256" y="5679775"/>
            <a:ext cx="265081" cy="3657600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96D4028-31AA-4ED6-B676-94108FDB1045}"/>
                  </a:ext>
                </a:extLst>
              </p:cNvPr>
              <p:cNvSpPr txBox="1"/>
              <p:nvPr/>
            </p:nvSpPr>
            <p:spPr>
              <a:xfrm>
                <a:off x="6914648" y="8390638"/>
                <a:ext cx="3182281" cy="748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+mj-lt"/>
                  </a:rPr>
                  <a:t>Experts’ skin in the game </a:t>
                </a:r>
              </a:p>
              <a:p>
                <a:r>
                  <a:rPr lang="en-US" sz="2133" dirty="0">
                    <a:latin typeface="+mj-lt"/>
                  </a:rPr>
                  <a:t>constraint binds,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sz="2133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133" i="1">
                        <a:latin typeface="Cambria Math" panose="02040503050406030204" pitchFamily="18" charset="0"/>
                      </a:rPr>
                      <m:t>𝛼</m:t>
                    </m:r>
                    <m:sSubSup>
                      <m:sSubSupPr>
                        <m:ctrlPr>
                          <a:rPr lang="en-US" sz="21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sz="2133" dirty="0">
                  <a:latin typeface="+mj-lt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96D4028-31AA-4ED6-B676-94108FDB1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648" y="8390638"/>
                <a:ext cx="3182281" cy="748795"/>
              </a:xfrm>
              <a:prstGeom prst="rect">
                <a:avLst/>
              </a:prstGeom>
              <a:blipFill>
                <a:blip r:embed="rId13"/>
                <a:stretch>
                  <a:fillRect l="-2299" t="-4065" b="-15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44B8DC4-FE8B-4BC7-9A5A-3201D388B960}"/>
                  </a:ext>
                </a:extLst>
              </p:cNvPr>
              <p:cNvSpPr txBox="1"/>
              <p:nvPr/>
            </p:nvSpPr>
            <p:spPr>
              <a:xfrm>
                <a:off x="8787235" y="6115082"/>
                <a:ext cx="3360600" cy="748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+mj-lt"/>
                  </a:rPr>
                  <a:t>HHs’ short-sale constraint of </a:t>
                </a:r>
                <a:br>
                  <a:rPr lang="en-US" sz="2133" dirty="0">
                    <a:latin typeface="+mj-lt"/>
                  </a:rPr>
                </a:br>
                <a:r>
                  <a:rPr lang="en-US" sz="2133" dirty="0">
                    <a:latin typeface="+mj-lt"/>
                  </a:rPr>
                  <a:t>capital binds,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3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sz="2133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133" dirty="0">
                  <a:latin typeface="+mj-lt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44B8DC4-FE8B-4BC7-9A5A-3201D388B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235" y="6115082"/>
                <a:ext cx="3360600" cy="748795"/>
              </a:xfrm>
              <a:prstGeom prst="rect">
                <a:avLst/>
              </a:prstGeom>
              <a:blipFill>
                <a:blip r:embed="rId14"/>
                <a:stretch>
                  <a:fillRect l="-2174" t="-4065" r="-1087" b="-15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>
            <a:extLst>
              <a:ext uri="{FF2B5EF4-FFF2-40B4-BE49-F238E27FC236}">
                <a16:creationId xmlns:a16="http://schemas.microsoft.com/office/drawing/2014/main" id="{A1582EF1-D878-4D4A-A3B1-626915C1F724}"/>
              </a:ext>
            </a:extLst>
          </p:cNvPr>
          <p:cNvSpPr/>
          <p:nvPr/>
        </p:nvSpPr>
        <p:spPr>
          <a:xfrm rot="16200000">
            <a:off x="7441297" y="7240209"/>
            <a:ext cx="1219200" cy="36576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>
                <a:latin typeface="+mj-lt"/>
              </a:rPr>
              <a:t>Case 1a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E5E0114-3C8C-458C-B244-3710A95E2807}"/>
              </a:ext>
            </a:extLst>
          </p:cNvPr>
          <p:cNvSpPr/>
          <p:nvPr/>
        </p:nvSpPr>
        <p:spPr>
          <a:xfrm rot="16200000">
            <a:off x="8545201" y="7308049"/>
            <a:ext cx="1219200" cy="36576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>
                <a:latin typeface="+mj-lt"/>
              </a:rPr>
              <a:t>Case 1</a:t>
            </a:r>
            <a:r>
              <a:rPr lang="en-US" altLang="zh-CN" sz="2133" dirty="0">
                <a:latin typeface="+mj-lt"/>
              </a:rPr>
              <a:t>b</a:t>
            </a:r>
            <a:endParaRPr lang="en-US" sz="2133" dirty="0">
              <a:latin typeface="+mj-lt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FCBBD70-8F8D-48C1-B6F6-C4A0483EF20B}"/>
              </a:ext>
            </a:extLst>
          </p:cNvPr>
          <p:cNvSpPr/>
          <p:nvPr/>
        </p:nvSpPr>
        <p:spPr>
          <a:xfrm rot="16200000">
            <a:off x="10112094" y="7275555"/>
            <a:ext cx="1219200" cy="36576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>
                <a:latin typeface="+mj-lt"/>
              </a:rPr>
              <a:t>Case </a:t>
            </a:r>
            <a:r>
              <a:rPr lang="en-US" altLang="zh-CN" sz="2133" dirty="0">
                <a:latin typeface="+mj-lt"/>
              </a:rPr>
              <a:t>2</a:t>
            </a:r>
            <a:r>
              <a:rPr lang="en-US" sz="2133" dirty="0">
                <a:latin typeface="+mj-lt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5955855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Kolmogorov Forward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1679731" cy="730089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Given an initial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the density diffusion follows PDE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  <m:r>
                                    <a:rPr lang="en-US" i="1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667E8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𝜕𝜂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667E8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667E8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667E8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“Kolmogorov Forward Equation” is in physics referred to as “Fokker-Planck Equation”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Corollary: if </a:t>
                </a:r>
                <a:r>
                  <a:rPr lang="en-US" dirty="0">
                    <a:solidFill>
                      <a:srgbClr val="667E84"/>
                    </a:solidFill>
                  </a:rPr>
                  <a:t>stationary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exists, it satisfies the ODE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1679731" cy="7300899"/>
              </a:xfrm>
              <a:blipFill>
                <a:blip r:embed="rId2"/>
                <a:stretch>
                  <a:fillRect l="-1410" t="-1337" r="-193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917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</a:t>
            </a:r>
            <a:r>
              <a:rPr lang="en-US" dirty="0" err="1"/>
              <a:t>MacroModels</a:t>
            </a:r>
            <a:r>
              <a:rPr lang="en-US" dirty="0"/>
              <a:t> Step-by-Step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0.    Postulate aggregates, price processes &amp; obtain return processes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For given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-ratio and SDF processes </a:t>
                </a:r>
                <a:r>
                  <a:rPr lang="en-US" sz="2533" dirty="0">
                    <a:solidFill>
                      <a:schemeClr val="tx1"/>
                    </a:solidFill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sz="25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finance block</a:t>
                </a:r>
                <a:endParaRPr lang="en-US" dirty="0">
                  <a:solidFill>
                    <a:schemeClr val="accent3"/>
                  </a:solidFill>
                </a:endParaRP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chemeClr val="tx1"/>
                    </a:solidFill>
                  </a:rPr>
                  <a:t>Real investment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𝜄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+ Goods market clearing  </a:t>
                </a:r>
                <a:r>
                  <a:rPr lang="en-US" sz="2533" i="1" dirty="0">
                    <a:solidFill>
                      <a:schemeClr val="tx1"/>
                    </a:solidFill>
                  </a:rPr>
                  <a:t>(static)</a:t>
                </a:r>
                <a:endParaRPr lang="en-US" i="1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i="1" dirty="0">
                    <a:solidFill>
                      <a:schemeClr val="tx1"/>
                    </a:solidFill>
                  </a:rPr>
                  <a:t>Toolbox 1: </a:t>
                </a:r>
                <a:r>
                  <a:rPr lang="en-US" dirty="0">
                    <a:solidFill>
                      <a:schemeClr val="tx1"/>
                    </a:solidFill>
                  </a:rPr>
                  <a:t>Martingale Approach, HJB vs. Stochastic Maximum Principle Approach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chemeClr val="tx1"/>
                    </a:solidFill>
                  </a:rPr>
                  <a:t>Portfolio choice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+ Asset market clearing    or </a:t>
                </a:r>
                <a:br>
                  <a:rPr lang="en-US" dirty="0">
                    <a:solidFill>
                      <a:schemeClr val="tx1"/>
                    </a:solidFill>
                  </a:rPr>
                </a:br>
                <a:r>
                  <a:rPr lang="en-US" dirty="0">
                    <a:solidFill>
                      <a:schemeClr val="tx1"/>
                    </a:solidFill>
                  </a:rPr>
                  <a:t>Asset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&amp; risk allocation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i="1" dirty="0">
                    <a:solidFill>
                      <a:schemeClr val="tx1"/>
                    </a:solidFill>
                  </a:rPr>
                  <a:t>Toolbox 2:</a:t>
                </a:r>
                <a:r>
                  <a:rPr lang="en-US" dirty="0">
                    <a:solidFill>
                      <a:schemeClr val="tx1"/>
                    </a:solidFill>
                  </a:rPr>
                  <a:t> “price-taking social planner approach” – Fisher separation theorem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>
                    <a:solidFill>
                      <a:srgbClr val="8C948C"/>
                    </a:solidFill>
                  </a:rPr>
                  <a:t>“Money evaluation equation”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C948C"/>
                        </a:solidFill>
                        <a:latin typeface="Cambria Math" panose="02040503050406030204" pitchFamily="18" charset="0"/>
                      </a:rPr>
                      <m:t>𝜗</m:t>
                    </m:r>
                  </m:oMath>
                </a14:m>
                <a:endParaRPr lang="en-US" dirty="0">
                  <a:solidFill>
                    <a:srgbClr val="8C948C"/>
                  </a:solidFill>
                </a:endParaRPr>
              </a:p>
              <a:p>
                <a:pPr lvl="2"/>
                <a:r>
                  <a:rPr lang="en-US" i="1" dirty="0"/>
                  <a:t>Toolbox 3:</a:t>
                </a:r>
                <a:r>
                  <a:rPr lang="en-US" dirty="0"/>
                  <a:t> Change in numeraire to total wealth (including SDF)</a:t>
                </a:r>
              </a:p>
              <a:p>
                <a:pPr marL="609585" indent="-609585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Evolution of state variable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	</a:t>
                </a:r>
                <a:r>
                  <a:rPr lang="en-US" dirty="0"/>
                  <a:t>        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forward equation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Value functions				          </a:t>
                </a:r>
                <a:r>
                  <a:rPr lang="en-US" i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backward equation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Value </a:t>
                </a:r>
                <a:r>
                  <a:rPr lang="en-US" dirty="0" err="1"/>
                  <a:t>fcn</a:t>
                </a:r>
                <a:r>
                  <a:rPr lang="en-US" dirty="0"/>
                  <a:t>. as </a:t>
                </a:r>
                <a:r>
                  <a:rPr lang="en-US" dirty="0" err="1"/>
                  <a:t>fcn</a:t>
                </a:r>
                <a:r>
                  <a:rPr lang="en-US" dirty="0"/>
                  <a:t>. of individual investment opportunities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  <a:p>
                <a:pPr lvl="2"/>
                <a:r>
                  <a:rPr lang="en-US" i="1" dirty="0"/>
                  <a:t>Special cases: log-utility, constant investment opportunities</a:t>
                </a: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Separating value </a:t>
                </a:r>
                <a:r>
                  <a:rPr lang="en-US" dirty="0" err="1"/>
                  <a:t>fcn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acc>
                              <m:accPr>
                                <m:chr m:val="̃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𝓊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solidFill>
                                          <a:srgbClr val="8C948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8C948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acc>
                              </m:sup>
                            </m:sSup>
                            <m:r>
                              <a:rPr lang="en-US" b="0" i="1" smtClean="0">
                                <a:solidFill>
                                  <a:srgbClr val="8C948C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8C948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rgbClr val="8C948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1295368" lvl="1" indent="-685783">
                  <a:buFont typeface="+mj-lt"/>
                  <a:buAutoNum type="alphaLcPeriod"/>
                </a:pPr>
                <a:r>
                  <a:rPr lang="en-US" dirty="0"/>
                  <a:t>Derive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-ratio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𝜍</m:t>
                    </m:r>
                  </m:oMath>
                </a14:m>
                <a:r>
                  <a:rPr lang="en-US" dirty="0"/>
                  <a:t> price of risk</a:t>
                </a:r>
              </a:p>
              <a:p>
                <a:pPr marL="685783" indent="-685783">
                  <a:buFont typeface="+mj-lt"/>
                  <a:buAutoNum type="arabicPeriod"/>
                </a:pPr>
                <a:r>
                  <a:rPr lang="en-US" dirty="0"/>
                  <a:t>Numerical model solution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Transform BSDE for separated value </a:t>
                </a:r>
                <a:r>
                  <a:rPr lang="en-US" dirty="0" err="1"/>
                  <a:t>fcn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/>
                  <a:t> into PDE</a:t>
                </a:r>
              </a:p>
              <a:p>
                <a:pPr marL="1219170" lvl="1" indent="-609585">
                  <a:buFont typeface="+mj-lt"/>
                  <a:buAutoNum type="alphaLcPeriod"/>
                </a:pPr>
                <a:r>
                  <a:rPr lang="en-US" dirty="0"/>
                  <a:t>Solve PDE via value function iteration</a:t>
                </a:r>
              </a:p>
              <a:p>
                <a:pPr marL="609585" indent="-609585">
                  <a:buClr>
                    <a:srgbClr val="667E84"/>
                  </a:buClr>
                  <a:buFont typeface="+mj-lt"/>
                  <a:buAutoNum type="arabicPeriod"/>
                </a:pPr>
                <a:r>
                  <a:rPr lang="en-US" dirty="0">
                    <a:solidFill>
                      <a:srgbClr val="667E84"/>
                    </a:solidFill>
                  </a:rPr>
                  <a:t>KFE: Stationary distribution, Fan charts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527048"/>
                <a:ext cx="11977377" cy="8402772"/>
              </a:xfrm>
              <a:blipFill>
                <a:blip r:embed="rId2"/>
                <a:stretch>
                  <a:fillRect l="-1273" t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9420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Stationary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Stationary distribution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75" t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79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553255-A269-C944-A174-459A333CF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48" y="2145325"/>
            <a:ext cx="11161917" cy="441012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C199B8-B7BC-554A-9221-D82CF6A4F354}"/>
              </a:ext>
            </a:extLst>
          </p:cNvPr>
          <p:cNvCxnSpPr>
            <a:cxnSpLocks/>
          </p:cNvCxnSpPr>
          <p:nvPr/>
        </p:nvCxnSpPr>
        <p:spPr>
          <a:xfrm>
            <a:off x="6323977" y="2804226"/>
            <a:ext cx="0" cy="313720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8819627-C284-4B48-A1EC-55FD27D42FD7}"/>
                  </a:ext>
                </a:extLst>
              </p:cNvPr>
              <p:cNvSpPr/>
              <p:nvPr/>
            </p:nvSpPr>
            <p:spPr>
              <a:xfrm>
                <a:off x="5677123" y="2079452"/>
                <a:ext cx="148213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8819627-C284-4B48-A1EC-55FD27D42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123" y="2079452"/>
                <a:ext cx="1482137" cy="461665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687AF64D-9F6E-0141-AEE2-F6B4215F8B26}"/>
              </a:ext>
            </a:extLst>
          </p:cNvPr>
          <p:cNvSpPr/>
          <p:nvPr/>
        </p:nvSpPr>
        <p:spPr>
          <a:xfrm rot="5400000">
            <a:off x="4038613" y="4584725"/>
            <a:ext cx="283611" cy="4287119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63FEFC-69BF-0343-96E5-37B594FDBD68}"/>
                  </a:ext>
                </a:extLst>
              </p:cNvPr>
              <p:cNvSpPr txBox="1"/>
              <p:nvPr/>
            </p:nvSpPr>
            <p:spPr>
              <a:xfrm>
                <a:off x="2751705" y="6992176"/>
                <a:ext cx="35722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Experts’ skin in the game constraint binds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63FEFC-69BF-0343-96E5-37B594FDB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705" y="6992176"/>
                <a:ext cx="3572272" cy="830997"/>
              </a:xfrm>
              <a:prstGeom prst="rect">
                <a:avLst/>
              </a:prstGeom>
              <a:blipFill>
                <a:blip r:embed="rId6"/>
                <a:stretch>
                  <a:fillRect l="-2560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Brace 11">
            <a:extLst>
              <a:ext uri="{FF2B5EF4-FFF2-40B4-BE49-F238E27FC236}">
                <a16:creationId xmlns:a16="http://schemas.microsoft.com/office/drawing/2014/main" id="{A7981FEB-4F70-DE4E-871F-C4BDFB74564B}"/>
              </a:ext>
            </a:extLst>
          </p:cNvPr>
          <p:cNvSpPr/>
          <p:nvPr/>
        </p:nvSpPr>
        <p:spPr>
          <a:xfrm rot="5400000">
            <a:off x="8325730" y="4584725"/>
            <a:ext cx="283611" cy="4287119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510CB-018A-7343-9614-79711959284B}"/>
              </a:ext>
            </a:extLst>
          </p:cNvPr>
          <p:cNvSpPr txBox="1"/>
          <p:nvPr/>
        </p:nvSpPr>
        <p:spPr>
          <a:xfrm>
            <a:off x="7232871" y="6992176"/>
            <a:ext cx="3378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j-lt"/>
              </a:rPr>
              <a:t>Perfect</a:t>
            </a:r>
            <a:r>
              <a:rPr lang="zh-CN" altLang="en-US" sz="2400" dirty="0">
                <a:latin typeface="+mj-lt"/>
              </a:rPr>
              <a:t> </a:t>
            </a:r>
            <a:r>
              <a:rPr lang="en-US" altLang="zh-CN" sz="2400" dirty="0">
                <a:latin typeface="+mj-lt"/>
              </a:rPr>
              <a:t>risk-sharing</a:t>
            </a:r>
            <a:r>
              <a:rPr lang="zh-CN" altLang="en-US" sz="2400" dirty="0">
                <a:latin typeface="+mj-lt"/>
              </a:rPr>
              <a:t> </a:t>
            </a:r>
            <a:endParaRPr lang="en-US" altLang="zh-CN" sz="2400" dirty="0">
              <a:latin typeface="+mj-lt"/>
            </a:endParaRPr>
          </a:p>
          <a:p>
            <a:r>
              <a:rPr lang="en-US" altLang="zh-CN" sz="2400" dirty="0">
                <a:latin typeface="+mj-lt"/>
              </a:rPr>
              <a:t>region (infeasible)</a:t>
            </a:r>
            <a:r>
              <a:rPr lang="zh-CN" altLang="en-US" sz="2400" dirty="0">
                <a:latin typeface="+mj-lt"/>
              </a:rPr>
              <a:t> </a:t>
            </a:r>
            <a:endParaRPr lang="en-US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11364B-EEE1-4BBB-90AC-FB4A9FA8A4D8}"/>
                  </a:ext>
                </a:extLst>
              </p:cNvPr>
              <p:cNvSpPr txBox="1"/>
              <p:nvPr/>
            </p:nvSpPr>
            <p:spPr>
              <a:xfrm>
                <a:off x="187216" y="7718957"/>
                <a:ext cx="9054210" cy="1392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>
                    <a:latin typeface="+mj-lt"/>
                  </a:rPr>
                  <a:t>Poll </a:t>
                </a:r>
                <a:fld id="{3E1C6B95-6F43-4976-B1FC-2964A56171AD}" type="slidenum">
                  <a:rPr lang="en-US" sz="2800" i="1">
                    <a:latin typeface="+mj-lt"/>
                  </a:rPr>
                  <a:t>79</a:t>
                </a:fld>
                <a:r>
                  <a:rPr lang="en-US" sz="2800" i="1" dirty="0">
                    <a:latin typeface="+mj-lt"/>
                  </a:rPr>
                  <a:t>: Is the constraint always (not just occasionally) binding</a:t>
                </a:r>
              </a:p>
              <a:p>
                <a:r>
                  <a:rPr lang="en-US" sz="2800" i="1" dirty="0">
                    <a:latin typeface="+mj-lt"/>
                  </a:rPr>
                  <a:t>	a) yes </a:t>
                </a:r>
              </a:p>
              <a:p>
                <a:r>
                  <a:rPr lang="en-US" sz="2800" i="1" dirty="0">
                    <a:latin typeface="+mj-lt"/>
                  </a:rPr>
                  <a:t>	b) no, only for some parameters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</m:oMath>
                </a14:m>
                <a:endParaRPr lang="en-US" sz="28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11364B-EEE1-4BBB-90AC-FB4A9FA8A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16" y="7718957"/>
                <a:ext cx="9054210" cy="1392689"/>
              </a:xfrm>
              <a:prstGeom prst="rect">
                <a:avLst/>
              </a:prstGeom>
              <a:blipFill>
                <a:blip r:embed="rId7"/>
                <a:stretch>
                  <a:fillRect l="-1414" t="-3930" r="-202" b="-1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0938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5342047-F27F-4F0B-86FF-532D0E1705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>
                    <a:solidFill>
                      <a:srgbClr val="667E84"/>
                    </a:solidFill>
                  </a:rPr>
                  <a:t>Consumption decision</a:t>
                </a:r>
              </a:p>
              <a:p>
                <a:pPr lvl="1"/>
                <a:r>
                  <a:rPr lang="en-US" dirty="0"/>
                  <a:t>Demand management at ZLB (liquidity trap)  [interest rate drives c]</a:t>
                </a:r>
              </a:p>
              <a:p>
                <a:pPr lvl="1"/>
                <a:r>
                  <a:rPr lang="en-US" dirty="0"/>
                  <a:t>Expectation: 	but no risk premia [expectations hypothesis, UIP, …]</a:t>
                </a:r>
              </a:p>
              <a:p>
                <a:pPr lvl="1"/>
                <a:r>
                  <a:rPr lang="en-US" dirty="0"/>
                  <a:t>Heterogeneity:	wealth distribution across consumers </a:t>
                </a:r>
                <a:r>
                  <a:rPr lang="en-US" sz="2400" dirty="0"/>
                  <a:t>(+ investors)</a:t>
                </a:r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>
                    <a:solidFill>
                      <a:srgbClr val="667E84"/>
                    </a:solidFill>
                  </a:rPr>
                  <a:t>Investment and portfolio decision </a:t>
                </a:r>
                <a:r>
                  <a:rPr lang="en-US" dirty="0"/>
                  <a:t>- Macro-finance</a:t>
                </a:r>
              </a:p>
              <a:p>
                <a:pPr lvl="1"/>
                <a:r>
                  <a:rPr lang="en-US" dirty="0"/>
                  <a:t>Risk-free rate and risk premia  [term-risk, credit risk premia]</a:t>
                </a:r>
              </a:p>
              <a:p>
                <a:pPr lvl="1"/>
                <a:r>
                  <a:rPr lang="en-US" b="1" dirty="0"/>
                  <a:t>Risk-premia = price of risk * (exogenous risk + endogenous risk)</a:t>
                </a:r>
              </a:p>
              <a:p>
                <a:pPr marL="609608" lvl="2" indent="0">
                  <a:buNone/>
                </a:pPr>
                <a:r>
                  <a:rPr lang="en-US" dirty="0"/>
                  <a:t>						  runs, sudden stops, spirals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price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future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cash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flows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Δrisk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premia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:endParaRPr lang="en-US" dirty="0"/>
              </a:p>
              <a:p>
                <a:pPr marL="609608" lvl="2" indent="0">
                  <a:buNone/>
                </a:pPr>
                <a:endParaRPr lang="en-US" dirty="0"/>
              </a:p>
              <a:p>
                <a:pPr lvl="2"/>
                <a:endParaRPr lang="en-US" dirty="0"/>
              </a:p>
              <a:p>
                <a:pPr lvl="1"/>
                <a:r>
                  <a:rPr lang="en-US" dirty="0"/>
                  <a:t>Heterogeneity: 	wealth distribution across investors </a:t>
                </a:r>
                <a:r>
                  <a:rPr lang="en-US" sz="2400" dirty="0"/>
                  <a:t>(+ consumers)</a:t>
                </a:r>
                <a:br>
                  <a:rPr lang="en-US" dirty="0"/>
                </a:b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5342047-F27F-4F0B-86FF-532D0E1705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44" t="-2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E1FA830-AF08-47E3-B06A-44A04388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Macro: Consumer vs. Finance Focused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AD99C3-2997-9F0B-4A32-BC5C6853B536}"/>
              </a:ext>
            </a:extLst>
          </p:cNvPr>
          <p:cNvSpPr txBox="1"/>
          <p:nvPr/>
        </p:nvSpPr>
        <p:spPr>
          <a:xfrm rot="20214128">
            <a:off x="11426455" y="5124893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Non-linearities</a:t>
            </a:r>
          </a:p>
        </p:txBody>
      </p:sp>
    </p:spTree>
    <p:extLst>
      <p:ext uri="{BB962C8B-B14F-4D97-AF65-F5344CB8AC3E}">
        <p14:creationId xmlns:p14="http://schemas.microsoft.com/office/powerpoint/2010/main" val="24102486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Stationary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Stationary distribution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75" t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80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553255-A269-C944-A174-459A333CF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48" y="2145325"/>
            <a:ext cx="11161917" cy="441012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C199B8-B7BC-554A-9221-D82CF6A4F354}"/>
              </a:ext>
            </a:extLst>
          </p:cNvPr>
          <p:cNvCxnSpPr>
            <a:cxnSpLocks/>
          </p:cNvCxnSpPr>
          <p:nvPr/>
        </p:nvCxnSpPr>
        <p:spPr>
          <a:xfrm>
            <a:off x="6323977" y="2804226"/>
            <a:ext cx="0" cy="313720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8819627-C284-4B48-A1EC-55FD27D42FD7}"/>
                  </a:ext>
                </a:extLst>
              </p:cNvPr>
              <p:cNvSpPr/>
              <p:nvPr/>
            </p:nvSpPr>
            <p:spPr>
              <a:xfrm>
                <a:off x="5711759" y="1983109"/>
                <a:ext cx="148213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8819627-C284-4B48-A1EC-55FD27D42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759" y="1983109"/>
                <a:ext cx="1482137" cy="461665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687AF64D-9F6E-0141-AEE2-F6B4215F8B26}"/>
              </a:ext>
            </a:extLst>
          </p:cNvPr>
          <p:cNvSpPr/>
          <p:nvPr/>
        </p:nvSpPr>
        <p:spPr>
          <a:xfrm rot="5400000">
            <a:off x="4038613" y="4584725"/>
            <a:ext cx="283611" cy="4287119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63FEFC-69BF-0343-96E5-37B594FDBD68}"/>
                  </a:ext>
                </a:extLst>
              </p:cNvPr>
              <p:cNvSpPr txBox="1"/>
              <p:nvPr/>
            </p:nvSpPr>
            <p:spPr>
              <a:xfrm>
                <a:off x="2751705" y="6992176"/>
                <a:ext cx="35722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Experts’ skin in the game constraint binds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63FEFC-69BF-0343-96E5-37B594FDB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705" y="6992176"/>
                <a:ext cx="3572272" cy="830997"/>
              </a:xfrm>
              <a:prstGeom prst="rect">
                <a:avLst/>
              </a:prstGeom>
              <a:blipFill>
                <a:blip r:embed="rId6"/>
                <a:stretch>
                  <a:fillRect l="-2560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Brace 11">
            <a:extLst>
              <a:ext uri="{FF2B5EF4-FFF2-40B4-BE49-F238E27FC236}">
                <a16:creationId xmlns:a16="http://schemas.microsoft.com/office/drawing/2014/main" id="{A7981FEB-4F70-DE4E-871F-C4BDFB74564B}"/>
              </a:ext>
            </a:extLst>
          </p:cNvPr>
          <p:cNvSpPr/>
          <p:nvPr/>
        </p:nvSpPr>
        <p:spPr>
          <a:xfrm rot="5400000">
            <a:off x="8325730" y="4584725"/>
            <a:ext cx="283611" cy="4287119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510CB-018A-7343-9614-79711959284B}"/>
              </a:ext>
            </a:extLst>
          </p:cNvPr>
          <p:cNvSpPr txBox="1"/>
          <p:nvPr/>
        </p:nvSpPr>
        <p:spPr>
          <a:xfrm>
            <a:off x="7232871" y="6992176"/>
            <a:ext cx="3378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j-lt"/>
              </a:rPr>
              <a:t>Perfect</a:t>
            </a:r>
            <a:r>
              <a:rPr lang="zh-CN" altLang="en-US" sz="2400" dirty="0">
                <a:latin typeface="+mj-lt"/>
              </a:rPr>
              <a:t> </a:t>
            </a:r>
            <a:r>
              <a:rPr lang="en-US" altLang="zh-CN" sz="2400" dirty="0">
                <a:latin typeface="+mj-lt"/>
              </a:rPr>
              <a:t>risk-sharing</a:t>
            </a:r>
            <a:r>
              <a:rPr lang="zh-CN" altLang="en-US" sz="2400" dirty="0">
                <a:latin typeface="+mj-lt"/>
              </a:rPr>
              <a:t> </a:t>
            </a:r>
            <a:endParaRPr lang="en-US" altLang="zh-CN" sz="2400" dirty="0">
              <a:latin typeface="+mj-lt"/>
            </a:endParaRPr>
          </a:p>
          <a:p>
            <a:r>
              <a:rPr lang="en-US" altLang="zh-CN" sz="2400" dirty="0">
                <a:latin typeface="+mj-lt"/>
              </a:rPr>
              <a:t>region (infeasible)</a:t>
            </a:r>
            <a:r>
              <a:rPr lang="zh-CN" altLang="en-US" sz="2400" dirty="0">
                <a:latin typeface="+mj-lt"/>
              </a:rPr>
              <a:t> </a:t>
            </a:r>
            <a:endParaRPr lang="en-US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45E6FB-3165-4BD4-909E-68ED8B6C042E}"/>
                  </a:ext>
                </a:extLst>
              </p:cNvPr>
              <p:cNvSpPr txBox="1"/>
              <p:nvPr/>
            </p:nvSpPr>
            <p:spPr>
              <a:xfrm>
                <a:off x="157578" y="7785947"/>
                <a:ext cx="6429837" cy="1392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>
                    <a:latin typeface="+mj-lt"/>
                  </a:rPr>
                  <a:t>Poll </a:t>
                </a:r>
                <a:fld id="{3E1C6B95-6F43-4976-B1FC-2964A56171AD}" type="slidenum">
                  <a:rPr lang="en-US" sz="2800" i="1">
                    <a:latin typeface="+mj-lt"/>
                  </a:rPr>
                  <a:t>80</a:t>
                </a:fld>
                <a:r>
                  <a:rPr lang="en-US" sz="2800" i="1" dirty="0">
                    <a:latin typeface="+mj-lt"/>
                  </a:rPr>
                  <a:t>: What happens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</m:oMath>
                </a14:m>
                <a:r>
                  <a:rPr lang="en-US" sz="2800" i="1" dirty="0">
                    <a:latin typeface="+mj-lt"/>
                  </a:rPr>
                  <a:t> </a:t>
                </a:r>
              </a:p>
              <a:p>
                <a:r>
                  <a:rPr lang="en-US" sz="2800" i="1" dirty="0">
                    <a:latin typeface="+mj-lt"/>
                  </a:rPr>
                  <a:t>	a) experts take over the economy,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endParaRPr lang="en-US" sz="2800" i="1" dirty="0">
                  <a:latin typeface="+mj-lt"/>
                </a:endParaRPr>
              </a:p>
              <a:p>
                <a:r>
                  <a:rPr lang="en-US" sz="2800" i="1" dirty="0">
                    <a:latin typeface="+mj-lt"/>
                  </a:rPr>
                  <a:t>	b) there is a steady state at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28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45E6FB-3165-4BD4-909E-68ED8B6C0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78" y="7785947"/>
                <a:ext cx="6429837" cy="1392689"/>
              </a:xfrm>
              <a:prstGeom prst="rect">
                <a:avLst/>
              </a:prstGeom>
              <a:blipFill>
                <a:blip r:embed="rId7"/>
                <a:stretch>
                  <a:fillRect l="-1991" t="-3493" b="-1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31313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5. Fan chart and distributional impulse response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81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13172" y="1530773"/>
                <a:ext cx="10524992" cy="7017174"/>
              </a:xfrm>
            </p:spPr>
            <p:txBody>
              <a:bodyPr/>
              <a:lstStyle/>
              <a:p>
                <a:r>
                  <a:rPr lang="en-US" dirty="0"/>
                  <a:t>… the theory to Bank of England’s empirical fan charts</a:t>
                </a:r>
              </a:p>
              <a:p>
                <a:r>
                  <a:rPr lang="en-US" dirty="0"/>
                  <a:t>Starts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the median of stationary distribution </a:t>
                </a:r>
              </a:p>
              <a:p>
                <a:r>
                  <a:rPr lang="en-US" dirty="0"/>
                  <a:t>S</a:t>
                </a:r>
                <a:r>
                  <a:rPr lang="en-US" altLang="zh-CN" dirty="0"/>
                  <a:t>imulate</a:t>
                </a:r>
                <a:r>
                  <a:rPr lang="en-US" dirty="0"/>
                  <a:t> a shock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1%</m:t>
                    </m:r>
                  </m:oMath>
                </a14:m>
                <a:r>
                  <a:rPr lang="en-US" dirty="0"/>
                  <a:t> quantile of original Brownian shock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=−2.32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) for a period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Converges back to stationary distribution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172" y="1530773"/>
                <a:ext cx="10524992" cy="7017174"/>
              </a:xfrm>
              <a:blipFill>
                <a:blip r:embed="rId2"/>
                <a:stretch>
                  <a:fillRect l="-1564" t="-2085" r="-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image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41" y="4831987"/>
            <a:ext cx="7904728" cy="41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5200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5. Fan chart and distributional impulse response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82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13172" y="1530773"/>
                <a:ext cx="10254828" cy="7017174"/>
              </a:xfrm>
            </p:spPr>
            <p:txBody>
              <a:bodyPr/>
              <a:lstStyle/>
              <a:p>
                <a:r>
                  <a:rPr lang="en-US" dirty="0"/>
                  <a:t>Starts at stationary distribution </a:t>
                </a:r>
              </a:p>
              <a:p>
                <a:r>
                  <a:rPr lang="en-US" dirty="0"/>
                  <a:t>S</a:t>
                </a:r>
                <a:r>
                  <a:rPr lang="en-US" altLang="zh-CN" dirty="0"/>
                  <a:t>imulate</a:t>
                </a:r>
                <a:r>
                  <a:rPr lang="en-US" dirty="0"/>
                  <a:t> a shock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1%</m:t>
                    </m:r>
                  </m:oMath>
                </a14:m>
                <a:r>
                  <a:rPr lang="en-US" dirty="0"/>
                  <a:t> quantile of original Brownian shock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=−2.32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) for a period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Converges back to stationary distribution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172" y="1530773"/>
                <a:ext cx="10254828" cy="7017174"/>
              </a:xfrm>
              <a:blipFill>
                <a:blip r:embed="rId2"/>
                <a:stretch>
                  <a:fillRect l="-1605" t="-2085" r="-2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3" descr="image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29" y="4048346"/>
            <a:ext cx="6261100" cy="493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7829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Density Diffusion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83</a:t>
            </a:fld>
            <a:endParaRPr lang="en-US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20" y="4212234"/>
            <a:ext cx="5500687" cy="440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651" y="4068943"/>
            <a:ext cx="6076951" cy="452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93192" y="1527048"/>
                <a:ext cx="11512581" cy="7300899"/>
              </a:xfrm>
            </p:spPr>
            <p:txBody>
              <a:bodyPr/>
              <a:lstStyle/>
              <a:p>
                <a:r>
                  <a:rPr lang="en-US" dirty="0"/>
                  <a:t>Starts at stationary distribution </a:t>
                </a:r>
              </a:p>
              <a:p>
                <a:r>
                  <a:rPr lang="en-US" dirty="0"/>
                  <a:t>S</a:t>
                </a:r>
                <a:r>
                  <a:rPr lang="en-US" altLang="zh-CN" dirty="0"/>
                  <a:t>imulate</a:t>
                </a:r>
                <a:r>
                  <a:rPr lang="en-US" dirty="0"/>
                  <a:t> a shock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1%</m:t>
                    </m:r>
                  </m:oMath>
                </a14:m>
                <a:r>
                  <a:rPr lang="en-US" dirty="0"/>
                  <a:t> quantile of original Brownian shock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=−2.32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) for a period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Converges back to stationary distribution</a:t>
                </a:r>
              </a:p>
            </p:txBody>
          </p:sp>
        </mc:Choice>
        <mc:Fallback xmlns="">
          <p:sp>
            <p:nvSpPr>
              <p:cNvPr id="8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3192" y="1527048"/>
                <a:ext cx="11512581" cy="7300899"/>
              </a:xfrm>
              <a:blipFill>
                <a:blip r:embed="rId4"/>
                <a:stretch>
                  <a:fillRect l="-1430" t="-2089" r="-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8036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63A3-5454-7740-8A44-4B98D7346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5.Density Diffusion Movies</a:t>
            </a:r>
          </a:p>
        </p:txBody>
      </p:sp>
      <p:pic>
        <p:nvPicPr>
          <p:cNvPr id="5" name="Online Media 4" descr="Video2_diffustion_2D.mov">
            <a:hlinkClick r:id="" action="ppaction://media"/>
            <a:extLst>
              <a:ext uri="{FF2B5EF4-FFF2-40B4-BE49-F238E27FC236}">
                <a16:creationId xmlns:a16="http://schemas.microsoft.com/office/drawing/2014/main" id="{8BFC763C-C061-D642-8E6D-F76C07C0D5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2978" y="5200891"/>
            <a:ext cx="3928613" cy="29464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3FBE2-E1E0-9141-9328-90725F04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84</a:t>
            </a:fld>
            <a:endParaRPr lang="en-US"/>
          </a:p>
        </p:txBody>
      </p:sp>
      <p:pic>
        <p:nvPicPr>
          <p:cNvPr id="6" name="Online Media 5" descr="Video1_diffustion_3D_1.mov">
            <a:hlinkClick r:id="" action="ppaction://media"/>
            <a:extLst>
              <a:ext uri="{FF2B5EF4-FFF2-40B4-BE49-F238E27FC236}">
                <a16:creationId xmlns:a16="http://schemas.microsoft.com/office/drawing/2014/main" id="{C9A23BBC-543E-4547-97E7-40535389DE3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2978" y="1625541"/>
            <a:ext cx="3928613" cy="2946460"/>
          </a:xfrm>
          <a:prstGeom prst="rect">
            <a:avLst/>
          </a:prstGeom>
        </p:spPr>
      </p:pic>
      <p:pic>
        <p:nvPicPr>
          <p:cNvPr id="7" name="Online Media 6" descr="Video1_diffustion_3D_3.mov">
            <a:hlinkClick r:id="" action="ppaction://media"/>
            <a:extLst>
              <a:ext uri="{FF2B5EF4-FFF2-40B4-BE49-F238E27FC236}">
                <a16:creationId xmlns:a16="http://schemas.microsoft.com/office/drawing/2014/main" id="{E35C9A02-A578-F04B-8CAE-EE0F4030ACB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99309" y="1625541"/>
            <a:ext cx="3928613" cy="2946460"/>
          </a:xfrm>
          <a:prstGeom prst="rect">
            <a:avLst/>
          </a:prstGeom>
        </p:spPr>
      </p:pic>
      <p:pic>
        <p:nvPicPr>
          <p:cNvPr id="8" name="Online Media 7" descr="Video1_diffustion_3D_6.mov">
            <a:hlinkClick r:id="" action="ppaction://media"/>
            <a:extLst>
              <a:ext uri="{FF2B5EF4-FFF2-40B4-BE49-F238E27FC236}">
                <a16:creationId xmlns:a16="http://schemas.microsoft.com/office/drawing/2014/main" id="{3D6DADFD-9C51-AB46-A471-AE8562F9BF2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99309" y="5200891"/>
            <a:ext cx="3928613" cy="294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8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Distributional Impulse Response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85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dirty="0"/>
              <a:t>Difference between path with and without shock</a:t>
            </a:r>
          </a:p>
          <a:p>
            <a:pPr lvl="1"/>
            <a:r>
              <a:rPr lang="de-DE" dirty="0"/>
              <a:t>Difference converges to zero in the long-run  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AC953E-BC49-A449-851E-BFC1E148C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8" y="2682146"/>
            <a:ext cx="10248144" cy="5655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7E98B40-FDBD-4E4E-A6CE-7047CB2759B3}"/>
                  </a:ext>
                </a:extLst>
              </p:cNvPr>
              <p:cNvSpPr/>
              <p:nvPr/>
            </p:nvSpPr>
            <p:spPr>
              <a:xfrm>
                <a:off x="9345600" y="7875938"/>
                <a:ext cx="14130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=0.15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7E98B40-FDBD-4E4E-A6CE-7047CB275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5600" y="7875938"/>
                <a:ext cx="141307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49575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for Different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parameters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52" y="2118299"/>
            <a:ext cx="8559800" cy="6604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8671499" y="7638361"/>
            <a:ext cx="302596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0816116" y="2629359"/>
            <a:ext cx="0" cy="558188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764182" y="6007866"/>
            <a:ext cx="558188" cy="18508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835991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Desired Model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172" y="1533669"/>
            <a:ext cx="11679731" cy="7300899"/>
          </a:xfrm>
        </p:spPr>
        <p:txBody>
          <a:bodyPr/>
          <a:lstStyle/>
          <a:p>
            <a:r>
              <a:rPr lang="en-US" dirty="0"/>
              <a:t>Normal regime: stable around steady state</a:t>
            </a:r>
          </a:p>
          <a:p>
            <a:pPr lvl="1"/>
            <a:r>
              <a:rPr lang="en-US" dirty="0"/>
              <a:t>Experts are adequately capitalized</a:t>
            </a:r>
          </a:p>
          <a:p>
            <a:pPr lvl="1"/>
            <a:r>
              <a:rPr lang="en-US" dirty="0"/>
              <a:t>Experts can absorb macro shock</a:t>
            </a:r>
          </a:p>
          <a:p>
            <a:r>
              <a:rPr lang="en-US" dirty="0"/>
              <a:t>Endogenous risk and price of risk</a:t>
            </a:r>
          </a:p>
          <a:p>
            <a:pPr lvl="1"/>
            <a:r>
              <a:rPr lang="en-US" dirty="0"/>
              <a:t>Fire-sales, liquidity spirals, fat tails</a:t>
            </a:r>
          </a:p>
          <a:p>
            <a:pPr lvl="1"/>
            <a:r>
              <a:rPr lang="en-US" dirty="0"/>
              <a:t>Spillovers across assets and agents</a:t>
            </a:r>
          </a:p>
          <a:p>
            <a:pPr lvl="1"/>
            <a:r>
              <a:rPr lang="en-US" dirty="0"/>
              <a:t>Market and funding liquidity connection</a:t>
            </a:r>
          </a:p>
          <a:p>
            <a:pPr lvl="1"/>
            <a:r>
              <a:rPr lang="en-US" dirty="0"/>
              <a:t>SDF vs. cash-flow news</a:t>
            </a:r>
          </a:p>
          <a:p>
            <a:r>
              <a:rPr lang="en-US" dirty="0"/>
              <a:t>Volatility paradox</a:t>
            </a:r>
          </a:p>
          <a:p>
            <a:r>
              <a:rPr lang="en-US" dirty="0"/>
              <a:t>Financial innovation	less stable economy</a:t>
            </a:r>
          </a:p>
          <a:p>
            <a:r>
              <a:rPr lang="en-US" dirty="0"/>
              <a:t>(“Net worth trap”  double-humped stationary distribution)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EFA5-B9E7-4918-BF97-C27C2BBB165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38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8A6F745-3F9C-8F83-638C-86F092DB94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742950" indent="-742950">
                  <a:buFont typeface="+mj-lt"/>
                  <a:buAutoNum type="arabicPeriod"/>
                </a:pPr>
                <a:r>
                  <a:rPr lang="en-US" b="1" dirty="0">
                    <a:solidFill>
                      <a:srgbClr val="487B78"/>
                    </a:solidFill>
                    <a:latin typeface="+mn-lt"/>
                  </a:rPr>
                  <a:t>Push barrier</a:t>
                </a:r>
                <a:r>
                  <a:rPr lang="en-US" dirty="0"/>
                  <a:t>/tipping point further </a:t>
                </a:r>
                <a:r>
                  <a:rPr lang="en-US" b="1" dirty="0">
                    <a:solidFill>
                      <a:srgbClr val="487B78"/>
                    </a:solidFill>
                    <a:latin typeface="+mn-lt"/>
                  </a:rPr>
                  <a:t>away</a:t>
                </a:r>
                <a:r>
                  <a:rPr lang="en-US" dirty="0"/>
                  <a:t>  </a:t>
                </a:r>
                <a:br>
                  <a:rPr lang="en-US" dirty="0"/>
                </a:br>
                <a:r>
                  <a:rPr lang="en-US" dirty="0"/>
                  <a:t>- </a:t>
                </a:r>
                <a:r>
                  <a:rPr lang="en-US" i="1" dirty="0">
                    <a:solidFill>
                      <a:srgbClr val="487B78"/>
                    </a:solidFill>
                  </a:rPr>
                  <a:t>ex-ante</a:t>
                </a:r>
                <a:r>
                  <a:rPr lang="en-US" dirty="0"/>
                  <a:t> investment</a:t>
                </a:r>
              </a:p>
              <a:p>
                <a:pPr lvl="1"/>
                <a:r>
                  <a:rPr lang="en-US" b="1" dirty="0">
                    <a:latin typeface="+mn-lt"/>
                  </a:rPr>
                  <a:t>Buffers</a:t>
                </a:r>
                <a:r>
                  <a:rPr lang="en-US" dirty="0"/>
                  <a:t>, reserves, (specific) redundancies</a:t>
                </a:r>
              </a:p>
              <a:p>
                <a:pPr lvl="1"/>
                <a:r>
                  <a:rPr lang="en-US" dirty="0"/>
                  <a:t>No overheating of the economy</a:t>
                </a:r>
              </a:p>
              <a:p>
                <a:pPr lvl="2"/>
                <a:r>
                  <a:rPr lang="en-US" dirty="0"/>
                  <a:t>Like moving ahead without keeping tipping point at a distance</a:t>
                </a:r>
                <a:br>
                  <a:rPr lang="en-US" dirty="0"/>
                </a:br>
                <a:r>
                  <a:rPr lang="en-US" dirty="0" err="1"/>
                  <a:t>Sahm</a:t>
                </a:r>
                <a:r>
                  <a:rPr lang="en-US" dirty="0"/>
                  <a:t> Rule: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, then unemployment jumps </a:t>
                </a:r>
                <a:r>
                  <a:rPr lang="en-US" sz="2400" dirty="0"/>
                  <a:t>(after a shock)</a:t>
                </a:r>
                <a:r>
                  <a:rPr lang="en-US" dirty="0"/>
                  <a:t> </a:t>
                </a:r>
              </a:p>
              <a:p>
                <a:pPr marL="335288" lvl="1" indent="0">
                  <a:buNone/>
                </a:pPr>
                <a:endParaRPr lang="en-US" dirty="0"/>
              </a:p>
              <a:p>
                <a:pPr marL="335288" lvl="1" indent="0">
                  <a:buNone/>
                </a:pPr>
                <a:endParaRPr lang="en-US" dirty="0"/>
              </a:p>
              <a:p>
                <a:pPr marL="742950" indent="-742950">
                  <a:buFont typeface="+mj-lt"/>
                  <a:buAutoNum type="arabicPeriod"/>
                </a:pPr>
                <a:r>
                  <a:rPr lang="en-US" b="1" dirty="0">
                    <a:solidFill>
                      <a:srgbClr val="487B78"/>
                    </a:solidFill>
                    <a:latin typeface="+mn-lt"/>
                  </a:rPr>
                  <a:t>Agility: react </a:t>
                </a:r>
                <a:r>
                  <a:rPr lang="en-US" b="1" i="1" dirty="0">
                    <a:solidFill>
                      <a:srgbClr val="487B78"/>
                    </a:solidFill>
                    <a:latin typeface="+mn-lt"/>
                  </a:rPr>
                  <a:t>earlier</a:t>
                </a:r>
                <a:r>
                  <a:rPr lang="en-US" b="1" dirty="0">
                    <a:latin typeface="+mn-lt"/>
                  </a:rPr>
                  <a:t> </a:t>
                </a:r>
                <a:r>
                  <a:rPr lang="en-US" dirty="0"/>
                  <a:t>to turn around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rigidity)</a:t>
                </a:r>
              </a:p>
              <a:p>
                <a:pPr marL="849638" lvl="1" indent="-514350">
                  <a:buFont typeface="+mj-lt"/>
                  <a:buAutoNum type="alphaLcPeriod"/>
                </a:pPr>
                <a:r>
                  <a:rPr lang="en-US" b="1" dirty="0">
                    <a:latin typeface="+mn-lt"/>
                  </a:rPr>
                  <a:t>(Re)action </a:t>
                </a:r>
                <a:r>
                  <a:rPr lang="en-US" dirty="0"/>
                  <a:t>(of CB) in timely fashion	</a:t>
                </a:r>
              </a:p>
              <a:p>
                <a:pPr lvl="2"/>
                <a:r>
                  <a:rPr lang="en-US" sz="3600" dirty="0"/>
                  <a:t>ex-post </a:t>
                </a:r>
                <a:r>
                  <a:rPr lang="en-US" sz="3600" dirty="0">
                    <a:solidFill>
                      <a:srgbClr val="487B78"/>
                    </a:solidFill>
                  </a:rPr>
                  <a:t>discretion </a:t>
                </a:r>
                <a:r>
                  <a:rPr lang="en-US" sz="3600" dirty="0"/>
                  <a:t>vs. ex-ante </a:t>
                </a:r>
                <a:r>
                  <a:rPr lang="en-US" sz="3600" dirty="0">
                    <a:solidFill>
                      <a:srgbClr val="487B78"/>
                    </a:solidFill>
                  </a:rPr>
                  <a:t>rule</a:t>
                </a:r>
                <a:r>
                  <a:rPr lang="en-US" sz="3200" dirty="0"/>
                  <a:t> </a:t>
                </a:r>
                <a:r>
                  <a:rPr lang="en-US" dirty="0"/>
                  <a:t>(automatic algo)</a:t>
                </a:r>
                <a:br>
                  <a:rPr lang="en-US" dirty="0"/>
                </a:br>
                <a:endParaRPr lang="en-US" sz="3600" dirty="0">
                  <a:solidFill>
                    <a:srgbClr val="487B78"/>
                  </a:solidFill>
                </a:endParaRPr>
              </a:p>
              <a:p>
                <a:pPr marL="849638" lvl="1" indent="-514350">
                  <a:buFont typeface="+mj-lt"/>
                  <a:buAutoNum type="alphaLcPeriod"/>
                </a:pPr>
                <a:r>
                  <a:rPr lang="en-US" b="1" dirty="0">
                    <a:latin typeface="+mn-lt"/>
                  </a:rPr>
                  <a:t>Expectations of others</a:t>
                </a:r>
                <a:r>
                  <a:rPr lang="en-US" dirty="0"/>
                  <a:t>: Re-re-actions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8A6F745-3F9C-8F83-638C-86F092DB94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20" t="-2259" b="-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CF60D8-C2C8-787E-872F-9C3FCB94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2227-37B3-43BC-ADC8-5578DB9E1C27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3E54AA-698F-AAFA-EDD4-9101A105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Management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27035ADE-F0C1-EF67-B271-1393DA7E8B18}"/>
              </a:ext>
            </a:extLst>
          </p:cNvPr>
          <p:cNvSpPr>
            <a:spLocks noChangeAspect="1"/>
          </p:cNvSpPr>
          <p:nvPr/>
        </p:nvSpPr>
        <p:spPr>
          <a:xfrm>
            <a:off x="10678422" y="1668251"/>
            <a:ext cx="2255699" cy="1736334"/>
          </a:xfrm>
          <a:custGeom>
            <a:avLst/>
            <a:gdLst>
              <a:gd name="connsiteX0" fmla="*/ 0 w 1085030"/>
              <a:gd name="connsiteY0" fmla="*/ 593623 h 593623"/>
              <a:gd name="connsiteX1" fmla="*/ 557561 w 1085030"/>
              <a:gd name="connsiteY1" fmla="*/ 292540 h 593623"/>
              <a:gd name="connsiteX2" fmla="*/ 747132 w 1085030"/>
              <a:gd name="connsiteY2" fmla="*/ 537867 h 593623"/>
              <a:gd name="connsiteX3" fmla="*/ 1037064 w 1085030"/>
              <a:gd name="connsiteY3" fmla="*/ 47213 h 593623"/>
              <a:gd name="connsiteX4" fmla="*/ 1081669 w 1085030"/>
              <a:gd name="connsiteY4" fmla="*/ 47213 h 593623"/>
              <a:gd name="connsiteX0" fmla="*/ 0 w 1037064"/>
              <a:gd name="connsiteY0" fmla="*/ 546410 h 546410"/>
              <a:gd name="connsiteX1" fmla="*/ 557561 w 1037064"/>
              <a:gd name="connsiteY1" fmla="*/ 245327 h 546410"/>
              <a:gd name="connsiteX2" fmla="*/ 747132 w 1037064"/>
              <a:gd name="connsiteY2" fmla="*/ 490654 h 546410"/>
              <a:gd name="connsiteX3" fmla="*/ 1037064 w 1037064"/>
              <a:gd name="connsiteY3" fmla="*/ 0 h 546410"/>
              <a:gd name="connsiteX0" fmla="*/ 0 w 1070518"/>
              <a:gd name="connsiteY0" fmla="*/ 624468 h 624468"/>
              <a:gd name="connsiteX1" fmla="*/ 557561 w 1070518"/>
              <a:gd name="connsiteY1" fmla="*/ 323385 h 624468"/>
              <a:gd name="connsiteX2" fmla="*/ 747132 w 1070518"/>
              <a:gd name="connsiteY2" fmla="*/ 568712 h 624468"/>
              <a:gd name="connsiteX3" fmla="*/ 1070518 w 1070518"/>
              <a:gd name="connsiteY3" fmla="*/ 0 h 624468"/>
              <a:gd name="connsiteX0" fmla="*/ 0 w 1070518"/>
              <a:gd name="connsiteY0" fmla="*/ 624468 h 624468"/>
              <a:gd name="connsiteX1" fmla="*/ 557561 w 1070518"/>
              <a:gd name="connsiteY1" fmla="*/ 323385 h 624468"/>
              <a:gd name="connsiteX2" fmla="*/ 747132 w 1070518"/>
              <a:gd name="connsiteY2" fmla="*/ 568712 h 624468"/>
              <a:gd name="connsiteX3" fmla="*/ 992459 w 1070518"/>
              <a:gd name="connsiteY3" fmla="*/ 144964 h 624468"/>
              <a:gd name="connsiteX4" fmla="*/ 1070518 w 1070518"/>
              <a:gd name="connsiteY4" fmla="*/ 0 h 624468"/>
              <a:gd name="connsiteX0" fmla="*/ 0 w 1070518"/>
              <a:gd name="connsiteY0" fmla="*/ 624468 h 624468"/>
              <a:gd name="connsiteX1" fmla="*/ 557561 w 1070518"/>
              <a:gd name="connsiteY1" fmla="*/ 323385 h 624468"/>
              <a:gd name="connsiteX2" fmla="*/ 747132 w 1070518"/>
              <a:gd name="connsiteY2" fmla="*/ 568712 h 624468"/>
              <a:gd name="connsiteX3" fmla="*/ 959005 w 1070518"/>
              <a:gd name="connsiteY3" fmla="*/ 100359 h 624468"/>
              <a:gd name="connsiteX4" fmla="*/ 1070518 w 1070518"/>
              <a:gd name="connsiteY4" fmla="*/ 0 h 624468"/>
              <a:gd name="connsiteX0" fmla="*/ 0 w 1099394"/>
              <a:gd name="connsiteY0" fmla="*/ 624468 h 624468"/>
              <a:gd name="connsiteX1" fmla="*/ 557561 w 1099394"/>
              <a:gd name="connsiteY1" fmla="*/ 323385 h 624468"/>
              <a:gd name="connsiteX2" fmla="*/ 747132 w 1099394"/>
              <a:gd name="connsiteY2" fmla="*/ 568712 h 624468"/>
              <a:gd name="connsiteX3" fmla="*/ 959005 w 1099394"/>
              <a:gd name="connsiteY3" fmla="*/ 100359 h 624468"/>
              <a:gd name="connsiteX4" fmla="*/ 1099394 w 1099394"/>
              <a:gd name="connsiteY4" fmla="*/ 0 h 624468"/>
              <a:gd name="connsiteX0" fmla="*/ 0 w 1099394"/>
              <a:gd name="connsiteY0" fmla="*/ 642515 h 642515"/>
              <a:gd name="connsiteX1" fmla="*/ 557561 w 1099394"/>
              <a:gd name="connsiteY1" fmla="*/ 341432 h 642515"/>
              <a:gd name="connsiteX2" fmla="*/ 747132 w 1099394"/>
              <a:gd name="connsiteY2" fmla="*/ 586759 h 642515"/>
              <a:gd name="connsiteX3" fmla="*/ 959005 w 1099394"/>
              <a:gd name="connsiteY3" fmla="*/ 118406 h 642515"/>
              <a:gd name="connsiteX4" fmla="*/ 1099394 w 1099394"/>
              <a:gd name="connsiteY4" fmla="*/ 0 h 642515"/>
              <a:gd name="connsiteX0" fmla="*/ 0 w 1113832"/>
              <a:gd name="connsiteY0" fmla="*/ 620858 h 620858"/>
              <a:gd name="connsiteX1" fmla="*/ 571999 w 1113832"/>
              <a:gd name="connsiteY1" fmla="*/ 341432 h 620858"/>
              <a:gd name="connsiteX2" fmla="*/ 761570 w 1113832"/>
              <a:gd name="connsiteY2" fmla="*/ 586759 h 620858"/>
              <a:gd name="connsiteX3" fmla="*/ 973443 w 1113832"/>
              <a:gd name="connsiteY3" fmla="*/ 118406 h 620858"/>
              <a:gd name="connsiteX4" fmla="*/ 1113832 w 1113832"/>
              <a:gd name="connsiteY4" fmla="*/ 0 h 620858"/>
              <a:gd name="connsiteX0" fmla="*/ 0 w 1106613"/>
              <a:gd name="connsiteY0" fmla="*/ 628077 h 628077"/>
              <a:gd name="connsiteX1" fmla="*/ 571999 w 1106613"/>
              <a:gd name="connsiteY1" fmla="*/ 348651 h 628077"/>
              <a:gd name="connsiteX2" fmla="*/ 761570 w 1106613"/>
              <a:gd name="connsiteY2" fmla="*/ 593978 h 628077"/>
              <a:gd name="connsiteX3" fmla="*/ 973443 w 1106613"/>
              <a:gd name="connsiteY3" fmla="*/ 125625 h 628077"/>
              <a:gd name="connsiteX4" fmla="*/ 1106613 w 1106613"/>
              <a:gd name="connsiteY4" fmla="*/ 0 h 628077"/>
              <a:gd name="connsiteX0" fmla="*/ 0 w 1092176"/>
              <a:gd name="connsiteY0" fmla="*/ 642515 h 642515"/>
              <a:gd name="connsiteX1" fmla="*/ 571999 w 1092176"/>
              <a:gd name="connsiteY1" fmla="*/ 363089 h 642515"/>
              <a:gd name="connsiteX2" fmla="*/ 761570 w 1092176"/>
              <a:gd name="connsiteY2" fmla="*/ 608416 h 642515"/>
              <a:gd name="connsiteX3" fmla="*/ 973443 w 1092176"/>
              <a:gd name="connsiteY3" fmla="*/ 140063 h 642515"/>
              <a:gd name="connsiteX4" fmla="*/ 1092176 w 1092176"/>
              <a:gd name="connsiteY4" fmla="*/ 0 h 642515"/>
              <a:gd name="connsiteX0" fmla="*/ 0 w 784813"/>
              <a:gd name="connsiteY0" fmla="*/ 447098 h 612101"/>
              <a:gd name="connsiteX1" fmla="*/ 264636 w 784813"/>
              <a:gd name="connsiteY1" fmla="*/ 363089 h 612101"/>
              <a:gd name="connsiteX2" fmla="*/ 454207 w 784813"/>
              <a:gd name="connsiteY2" fmla="*/ 608416 h 612101"/>
              <a:gd name="connsiteX3" fmla="*/ 666080 w 784813"/>
              <a:gd name="connsiteY3" fmla="*/ 140063 h 612101"/>
              <a:gd name="connsiteX4" fmla="*/ 784813 w 784813"/>
              <a:gd name="connsiteY4" fmla="*/ 0 h 61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813" h="612101">
                <a:moveTo>
                  <a:pt x="0" y="447098"/>
                </a:moveTo>
                <a:cubicBezTo>
                  <a:pt x="216519" y="301203"/>
                  <a:pt x="188935" y="336203"/>
                  <a:pt x="264636" y="363089"/>
                </a:cubicBezTo>
                <a:cubicBezTo>
                  <a:pt x="340337" y="389975"/>
                  <a:pt x="387300" y="645587"/>
                  <a:pt x="454207" y="608416"/>
                </a:cubicBezTo>
                <a:cubicBezTo>
                  <a:pt x="521114" y="571245"/>
                  <a:pt x="612182" y="234848"/>
                  <a:pt x="666080" y="140063"/>
                </a:cubicBezTo>
                <a:cubicBezTo>
                  <a:pt x="719978" y="45278"/>
                  <a:pt x="771803" y="24161"/>
                  <a:pt x="784813" y="0"/>
                </a:cubicBezTo>
              </a:path>
            </a:pathLst>
          </a:custGeom>
          <a:noFill/>
          <a:ln w="3810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83E85F4-9231-F936-506A-3C6CBBE4FE79}"/>
              </a:ext>
            </a:extLst>
          </p:cNvPr>
          <p:cNvSpPr/>
          <p:nvPr/>
        </p:nvSpPr>
        <p:spPr>
          <a:xfrm>
            <a:off x="10678423" y="2676939"/>
            <a:ext cx="1523966" cy="2052416"/>
          </a:xfrm>
          <a:custGeom>
            <a:avLst/>
            <a:gdLst>
              <a:gd name="connsiteX0" fmla="*/ 0 w 928914"/>
              <a:gd name="connsiteY0" fmla="*/ 183842 h 1533670"/>
              <a:gd name="connsiteX1" fmla="*/ 341086 w 928914"/>
              <a:gd name="connsiteY1" fmla="*/ 2413 h 1533670"/>
              <a:gd name="connsiteX2" fmla="*/ 602343 w 928914"/>
              <a:gd name="connsiteY2" fmla="*/ 299956 h 1533670"/>
              <a:gd name="connsiteX3" fmla="*/ 841828 w 928914"/>
              <a:gd name="connsiteY3" fmla="*/ 967613 h 1533670"/>
              <a:gd name="connsiteX4" fmla="*/ 928914 w 928914"/>
              <a:gd name="connsiteY4" fmla="*/ 1533670 h 153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914" h="1533670">
                <a:moveTo>
                  <a:pt x="0" y="183842"/>
                </a:moveTo>
                <a:cubicBezTo>
                  <a:pt x="120348" y="83451"/>
                  <a:pt x="240696" y="-16939"/>
                  <a:pt x="341086" y="2413"/>
                </a:cubicBezTo>
                <a:cubicBezTo>
                  <a:pt x="441476" y="21765"/>
                  <a:pt x="518886" y="139089"/>
                  <a:pt x="602343" y="299956"/>
                </a:cubicBezTo>
                <a:cubicBezTo>
                  <a:pt x="685800" y="460823"/>
                  <a:pt x="787400" y="761994"/>
                  <a:pt x="841828" y="967613"/>
                </a:cubicBezTo>
                <a:cubicBezTo>
                  <a:pt x="896256" y="1173232"/>
                  <a:pt x="912585" y="1353451"/>
                  <a:pt x="928914" y="1533670"/>
                </a:cubicBezTo>
              </a:path>
            </a:pathLst>
          </a:custGeom>
          <a:noFill/>
          <a:ln w="76200">
            <a:solidFill>
              <a:schemeClr val="accent2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9CBA8A29-A803-4BE9-7368-51ABFD7F82FE}"/>
              </a:ext>
            </a:extLst>
          </p:cNvPr>
          <p:cNvSpPr>
            <a:spLocks noChangeAspect="1"/>
          </p:cNvSpPr>
          <p:nvPr/>
        </p:nvSpPr>
        <p:spPr>
          <a:xfrm>
            <a:off x="12896489" y="233106"/>
            <a:ext cx="2587560" cy="1479200"/>
          </a:xfrm>
          <a:custGeom>
            <a:avLst/>
            <a:gdLst>
              <a:gd name="connsiteX0" fmla="*/ 0 w 1085030"/>
              <a:gd name="connsiteY0" fmla="*/ 593623 h 593623"/>
              <a:gd name="connsiteX1" fmla="*/ 557561 w 1085030"/>
              <a:gd name="connsiteY1" fmla="*/ 292540 h 593623"/>
              <a:gd name="connsiteX2" fmla="*/ 747132 w 1085030"/>
              <a:gd name="connsiteY2" fmla="*/ 537867 h 593623"/>
              <a:gd name="connsiteX3" fmla="*/ 1037064 w 1085030"/>
              <a:gd name="connsiteY3" fmla="*/ 47213 h 593623"/>
              <a:gd name="connsiteX4" fmla="*/ 1081669 w 1085030"/>
              <a:gd name="connsiteY4" fmla="*/ 47213 h 593623"/>
              <a:gd name="connsiteX0" fmla="*/ 0 w 1037064"/>
              <a:gd name="connsiteY0" fmla="*/ 546410 h 546410"/>
              <a:gd name="connsiteX1" fmla="*/ 557561 w 1037064"/>
              <a:gd name="connsiteY1" fmla="*/ 245327 h 546410"/>
              <a:gd name="connsiteX2" fmla="*/ 747132 w 1037064"/>
              <a:gd name="connsiteY2" fmla="*/ 490654 h 546410"/>
              <a:gd name="connsiteX3" fmla="*/ 1037064 w 1037064"/>
              <a:gd name="connsiteY3" fmla="*/ 0 h 546410"/>
              <a:gd name="connsiteX0" fmla="*/ 0 w 1070518"/>
              <a:gd name="connsiteY0" fmla="*/ 624468 h 624468"/>
              <a:gd name="connsiteX1" fmla="*/ 557561 w 1070518"/>
              <a:gd name="connsiteY1" fmla="*/ 323385 h 624468"/>
              <a:gd name="connsiteX2" fmla="*/ 747132 w 1070518"/>
              <a:gd name="connsiteY2" fmla="*/ 568712 h 624468"/>
              <a:gd name="connsiteX3" fmla="*/ 1070518 w 1070518"/>
              <a:gd name="connsiteY3" fmla="*/ 0 h 624468"/>
              <a:gd name="connsiteX0" fmla="*/ 0 w 1070518"/>
              <a:gd name="connsiteY0" fmla="*/ 624468 h 624468"/>
              <a:gd name="connsiteX1" fmla="*/ 557561 w 1070518"/>
              <a:gd name="connsiteY1" fmla="*/ 323385 h 624468"/>
              <a:gd name="connsiteX2" fmla="*/ 747132 w 1070518"/>
              <a:gd name="connsiteY2" fmla="*/ 568712 h 624468"/>
              <a:gd name="connsiteX3" fmla="*/ 992459 w 1070518"/>
              <a:gd name="connsiteY3" fmla="*/ 144964 h 624468"/>
              <a:gd name="connsiteX4" fmla="*/ 1070518 w 1070518"/>
              <a:gd name="connsiteY4" fmla="*/ 0 h 624468"/>
              <a:gd name="connsiteX0" fmla="*/ 0 w 1070518"/>
              <a:gd name="connsiteY0" fmla="*/ 624468 h 624468"/>
              <a:gd name="connsiteX1" fmla="*/ 557561 w 1070518"/>
              <a:gd name="connsiteY1" fmla="*/ 323385 h 624468"/>
              <a:gd name="connsiteX2" fmla="*/ 747132 w 1070518"/>
              <a:gd name="connsiteY2" fmla="*/ 568712 h 624468"/>
              <a:gd name="connsiteX3" fmla="*/ 959005 w 1070518"/>
              <a:gd name="connsiteY3" fmla="*/ 100359 h 624468"/>
              <a:gd name="connsiteX4" fmla="*/ 1070518 w 1070518"/>
              <a:gd name="connsiteY4" fmla="*/ 0 h 624468"/>
              <a:gd name="connsiteX0" fmla="*/ 0 w 1088565"/>
              <a:gd name="connsiteY0" fmla="*/ 610030 h 610030"/>
              <a:gd name="connsiteX1" fmla="*/ 575608 w 1088565"/>
              <a:gd name="connsiteY1" fmla="*/ 323385 h 610030"/>
              <a:gd name="connsiteX2" fmla="*/ 765179 w 1088565"/>
              <a:gd name="connsiteY2" fmla="*/ 568712 h 610030"/>
              <a:gd name="connsiteX3" fmla="*/ 977052 w 1088565"/>
              <a:gd name="connsiteY3" fmla="*/ 100359 h 610030"/>
              <a:gd name="connsiteX4" fmla="*/ 1088565 w 1088565"/>
              <a:gd name="connsiteY4" fmla="*/ 0 h 610030"/>
              <a:gd name="connsiteX0" fmla="*/ 0 w 1084956"/>
              <a:gd name="connsiteY0" fmla="*/ 620859 h 620859"/>
              <a:gd name="connsiteX1" fmla="*/ 575608 w 1084956"/>
              <a:gd name="connsiteY1" fmla="*/ 334214 h 620859"/>
              <a:gd name="connsiteX2" fmla="*/ 765179 w 1084956"/>
              <a:gd name="connsiteY2" fmla="*/ 579541 h 620859"/>
              <a:gd name="connsiteX3" fmla="*/ 977052 w 1084956"/>
              <a:gd name="connsiteY3" fmla="*/ 111188 h 620859"/>
              <a:gd name="connsiteX4" fmla="*/ 1084956 w 1084956"/>
              <a:gd name="connsiteY4" fmla="*/ 0 h 620859"/>
              <a:gd name="connsiteX0" fmla="*/ 0 w 1084956"/>
              <a:gd name="connsiteY0" fmla="*/ 620859 h 620859"/>
              <a:gd name="connsiteX1" fmla="*/ 575608 w 1084956"/>
              <a:gd name="connsiteY1" fmla="*/ 334214 h 620859"/>
              <a:gd name="connsiteX2" fmla="*/ 765179 w 1084956"/>
              <a:gd name="connsiteY2" fmla="*/ 579541 h 620859"/>
              <a:gd name="connsiteX3" fmla="*/ 995099 w 1084956"/>
              <a:gd name="connsiteY3" fmla="*/ 114797 h 620859"/>
              <a:gd name="connsiteX4" fmla="*/ 1084956 w 1084956"/>
              <a:gd name="connsiteY4" fmla="*/ 0 h 62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956" h="620859">
                <a:moveTo>
                  <a:pt x="0" y="620859"/>
                </a:moveTo>
                <a:cubicBezTo>
                  <a:pt x="216519" y="474964"/>
                  <a:pt x="448078" y="341100"/>
                  <a:pt x="575608" y="334214"/>
                </a:cubicBezTo>
                <a:cubicBezTo>
                  <a:pt x="703138" y="327328"/>
                  <a:pt x="695264" y="616110"/>
                  <a:pt x="765179" y="579541"/>
                </a:cubicBezTo>
                <a:cubicBezTo>
                  <a:pt x="835094" y="542972"/>
                  <a:pt x="941201" y="209582"/>
                  <a:pt x="995099" y="114797"/>
                </a:cubicBezTo>
                <a:cubicBezTo>
                  <a:pt x="1048997" y="20012"/>
                  <a:pt x="1071946" y="24161"/>
                  <a:pt x="1084956" y="0"/>
                </a:cubicBezTo>
              </a:path>
            </a:pathLst>
          </a:custGeom>
          <a:noFill/>
          <a:ln w="3810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4F844B-B4C2-599B-DAB5-47B410E2901C}"/>
              </a:ext>
            </a:extLst>
          </p:cNvPr>
          <p:cNvCxnSpPr>
            <a:cxnSpLocks/>
          </p:cNvCxnSpPr>
          <p:nvPr/>
        </p:nvCxnSpPr>
        <p:spPr>
          <a:xfrm flipV="1">
            <a:off x="10563275" y="443948"/>
            <a:ext cx="4543906" cy="2579135"/>
          </a:xfrm>
          <a:prstGeom prst="line">
            <a:avLst/>
          </a:prstGeom>
          <a:ln w="28575">
            <a:solidFill>
              <a:schemeClr val="accent6">
                <a:lumMod val="75000"/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C55818-1ED0-F7AF-643B-E229BA8C311D}"/>
              </a:ext>
            </a:extLst>
          </p:cNvPr>
          <p:cNvCxnSpPr>
            <a:cxnSpLocks/>
          </p:cNvCxnSpPr>
          <p:nvPr/>
        </p:nvCxnSpPr>
        <p:spPr>
          <a:xfrm flipV="1">
            <a:off x="10678423" y="3868407"/>
            <a:ext cx="4011612" cy="0"/>
          </a:xfrm>
          <a:prstGeom prst="line">
            <a:avLst/>
          </a:prstGeom>
          <a:ln w="57150">
            <a:solidFill>
              <a:srgbClr val="487B7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0C3449B-FC12-0F60-04B0-02C41B84CFAE}"/>
              </a:ext>
            </a:extLst>
          </p:cNvPr>
          <p:cNvCxnSpPr>
            <a:cxnSpLocks/>
          </p:cNvCxnSpPr>
          <p:nvPr/>
        </p:nvCxnSpPr>
        <p:spPr>
          <a:xfrm flipV="1">
            <a:off x="10691677" y="3212428"/>
            <a:ext cx="4011612" cy="0"/>
          </a:xfrm>
          <a:prstGeom prst="line">
            <a:avLst/>
          </a:prstGeom>
          <a:ln w="57150">
            <a:solidFill>
              <a:srgbClr val="487B78"/>
            </a:solidFill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Arrow: Down 17">
            <a:extLst>
              <a:ext uri="{FF2B5EF4-FFF2-40B4-BE49-F238E27FC236}">
                <a16:creationId xmlns:a16="http://schemas.microsoft.com/office/drawing/2014/main" id="{90A9E787-67C8-F078-6409-A5E7401B546A}"/>
              </a:ext>
            </a:extLst>
          </p:cNvPr>
          <p:cNvSpPr/>
          <p:nvPr/>
        </p:nvSpPr>
        <p:spPr>
          <a:xfrm>
            <a:off x="11005930" y="3306417"/>
            <a:ext cx="251792" cy="430695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CA67712F-F281-EBC9-DA3D-4A982A0BFB87}"/>
              </a:ext>
            </a:extLst>
          </p:cNvPr>
          <p:cNvSpPr/>
          <p:nvPr/>
        </p:nvSpPr>
        <p:spPr>
          <a:xfrm>
            <a:off x="13498358" y="3258087"/>
            <a:ext cx="251792" cy="430695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686DA5-9DF2-8E1A-72A8-410D8542CD93}"/>
              </a:ext>
            </a:extLst>
          </p:cNvPr>
          <p:cNvCxnSpPr>
            <a:cxnSpLocks/>
          </p:cNvCxnSpPr>
          <p:nvPr/>
        </p:nvCxnSpPr>
        <p:spPr>
          <a:xfrm flipV="1">
            <a:off x="10622911" y="4264381"/>
            <a:ext cx="4543906" cy="2579135"/>
          </a:xfrm>
          <a:prstGeom prst="line">
            <a:avLst/>
          </a:prstGeom>
          <a:ln w="28575">
            <a:solidFill>
              <a:schemeClr val="accent6">
                <a:lumMod val="75000"/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920E0E-8DD5-4C2C-F56A-3CD1F6A992B0}"/>
              </a:ext>
            </a:extLst>
          </p:cNvPr>
          <p:cNvCxnSpPr>
            <a:cxnSpLocks/>
          </p:cNvCxnSpPr>
          <p:nvPr/>
        </p:nvCxnSpPr>
        <p:spPr>
          <a:xfrm flipV="1">
            <a:off x="10751313" y="7035672"/>
            <a:ext cx="4011612" cy="0"/>
          </a:xfrm>
          <a:prstGeom prst="line">
            <a:avLst/>
          </a:prstGeom>
          <a:ln w="57150">
            <a:solidFill>
              <a:srgbClr val="487B78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Arrow: Down 27">
            <a:extLst>
              <a:ext uri="{FF2B5EF4-FFF2-40B4-BE49-F238E27FC236}">
                <a16:creationId xmlns:a16="http://schemas.microsoft.com/office/drawing/2014/main" id="{97A82890-E32B-F099-D2F2-075C17B81C67}"/>
              </a:ext>
            </a:extLst>
          </p:cNvPr>
          <p:cNvSpPr/>
          <p:nvPr/>
        </p:nvSpPr>
        <p:spPr>
          <a:xfrm rot="5400000" flipH="1">
            <a:off x="11923933" y="6713747"/>
            <a:ext cx="251792" cy="365760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FD5EB03C-146E-BB5B-C827-60236ECFF338}"/>
              </a:ext>
            </a:extLst>
          </p:cNvPr>
          <p:cNvSpPr>
            <a:spLocks noChangeAspect="1"/>
          </p:cNvSpPr>
          <p:nvPr/>
        </p:nvSpPr>
        <p:spPr>
          <a:xfrm>
            <a:off x="10691677" y="5569983"/>
            <a:ext cx="2255699" cy="1268273"/>
          </a:xfrm>
          <a:custGeom>
            <a:avLst/>
            <a:gdLst>
              <a:gd name="connsiteX0" fmla="*/ 0 w 1085030"/>
              <a:gd name="connsiteY0" fmla="*/ 593623 h 593623"/>
              <a:gd name="connsiteX1" fmla="*/ 557561 w 1085030"/>
              <a:gd name="connsiteY1" fmla="*/ 292540 h 593623"/>
              <a:gd name="connsiteX2" fmla="*/ 747132 w 1085030"/>
              <a:gd name="connsiteY2" fmla="*/ 537867 h 593623"/>
              <a:gd name="connsiteX3" fmla="*/ 1037064 w 1085030"/>
              <a:gd name="connsiteY3" fmla="*/ 47213 h 593623"/>
              <a:gd name="connsiteX4" fmla="*/ 1081669 w 1085030"/>
              <a:gd name="connsiteY4" fmla="*/ 47213 h 593623"/>
              <a:gd name="connsiteX0" fmla="*/ 0 w 1037064"/>
              <a:gd name="connsiteY0" fmla="*/ 546410 h 546410"/>
              <a:gd name="connsiteX1" fmla="*/ 557561 w 1037064"/>
              <a:gd name="connsiteY1" fmla="*/ 245327 h 546410"/>
              <a:gd name="connsiteX2" fmla="*/ 747132 w 1037064"/>
              <a:gd name="connsiteY2" fmla="*/ 490654 h 546410"/>
              <a:gd name="connsiteX3" fmla="*/ 1037064 w 1037064"/>
              <a:gd name="connsiteY3" fmla="*/ 0 h 546410"/>
              <a:gd name="connsiteX0" fmla="*/ 0 w 1070518"/>
              <a:gd name="connsiteY0" fmla="*/ 624468 h 624468"/>
              <a:gd name="connsiteX1" fmla="*/ 557561 w 1070518"/>
              <a:gd name="connsiteY1" fmla="*/ 323385 h 624468"/>
              <a:gd name="connsiteX2" fmla="*/ 747132 w 1070518"/>
              <a:gd name="connsiteY2" fmla="*/ 568712 h 624468"/>
              <a:gd name="connsiteX3" fmla="*/ 1070518 w 1070518"/>
              <a:gd name="connsiteY3" fmla="*/ 0 h 624468"/>
              <a:gd name="connsiteX0" fmla="*/ 0 w 1070518"/>
              <a:gd name="connsiteY0" fmla="*/ 624468 h 624468"/>
              <a:gd name="connsiteX1" fmla="*/ 557561 w 1070518"/>
              <a:gd name="connsiteY1" fmla="*/ 323385 h 624468"/>
              <a:gd name="connsiteX2" fmla="*/ 747132 w 1070518"/>
              <a:gd name="connsiteY2" fmla="*/ 568712 h 624468"/>
              <a:gd name="connsiteX3" fmla="*/ 992459 w 1070518"/>
              <a:gd name="connsiteY3" fmla="*/ 144964 h 624468"/>
              <a:gd name="connsiteX4" fmla="*/ 1070518 w 1070518"/>
              <a:gd name="connsiteY4" fmla="*/ 0 h 624468"/>
              <a:gd name="connsiteX0" fmla="*/ 0 w 1070518"/>
              <a:gd name="connsiteY0" fmla="*/ 624468 h 624468"/>
              <a:gd name="connsiteX1" fmla="*/ 557561 w 1070518"/>
              <a:gd name="connsiteY1" fmla="*/ 323385 h 624468"/>
              <a:gd name="connsiteX2" fmla="*/ 747132 w 1070518"/>
              <a:gd name="connsiteY2" fmla="*/ 568712 h 624468"/>
              <a:gd name="connsiteX3" fmla="*/ 959005 w 1070518"/>
              <a:gd name="connsiteY3" fmla="*/ 100359 h 624468"/>
              <a:gd name="connsiteX4" fmla="*/ 1070518 w 1070518"/>
              <a:gd name="connsiteY4" fmla="*/ 0 h 624468"/>
              <a:gd name="connsiteX0" fmla="*/ 0 w 1099394"/>
              <a:gd name="connsiteY0" fmla="*/ 624468 h 624468"/>
              <a:gd name="connsiteX1" fmla="*/ 557561 w 1099394"/>
              <a:gd name="connsiteY1" fmla="*/ 323385 h 624468"/>
              <a:gd name="connsiteX2" fmla="*/ 747132 w 1099394"/>
              <a:gd name="connsiteY2" fmla="*/ 568712 h 624468"/>
              <a:gd name="connsiteX3" fmla="*/ 959005 w 1099394"/>
              <a:gd name="connsiteY3" fmla="*/ 100359 h 624468"/>
              <a:gd name="connsiteX4" fmla="*/ 1099394 w 1099394"/>
              <a:gd name="connsiteY4" fmla="*/ 0 h 624468"/>
              <a:gd name="connsiteX0" fmla="*/ 0 w 1099394"/>
              <a:gd name="connsiteY0" fmla="*/ 642515 h 642515"/>
              <a:gd name="connsiteX1" fmla="*/ 557561 w 1099394"/>
              <a:gd name="connsiteY1" fmla="*/ 341432 h 642515"/>
              <a:gd name="connsiteX2" fmla="*/ 747132 w 1099394"/>
              <a:gd name="connsiteY2" fmla="*/ 586759 h 642515"/>
              <a:gd name="connsiteX3" fmla="*/ 959005 w 1099394"/>
              <a:gd name="connsiteY3" fmla="*/ 118406 h 642515"/>
              <a:gd name="connsiteX4" fmla="*/ 1099394 w 1099394"/>
              <a:gd name="connsiteY4" fmla="*/ 0 h 642515"/>
              <a:gd name="connsiteX0" fmla="*/ 0 w 1113832"/>
              <a:gd name="connsiteY0" fmla="*/ 620858 h 620858"/>
              <a:gd name="connsiteX1" fmla="*/ 571999 w 1113832"/>
              <a:gd name="connsiteY1" fmla="*/ 341432 h 620858"/>
              <a:gd name="connsiteX2" fmla="*/ 761570 w 1113832"/>
              <a:gd name="connsiteY2" fmla="*/ 586759 h 620858"/>
              <a:gd name="connsiteX3" fmla="*/ 973443 w 1113832"/>
              <a:gd name="connsiteY3" fmla="*/ 118406 h 620858"/>
              <a:gd name="connsiteX4" fmla="*/ 1113832 w 1113832"/>
              <a:gd name="connsiteY4" fmla="*/ 0 h 620858"/>
              <a:gd name="connsiteX0" fmla="*/ 0 w 1106613"/>
              <a:gd name="connsiteY0" fmla="*/ 628077 h 628077"/>
              <a:gd name="connsiteX1" fmla="*/ 571999 w 1106613"/>
              <a:gd name="connsiteY1" fmla="*/ 348651 h 628077"/>
              <a:gd name="connsiteX2" fmla="*/ 761570 w 1106613"/>
              <a:gd name="connsiteY2" fmla="*/ 593978 h 628077"/>
              <a:gd name="connsiteX3" fmla="*/ 973443 w 1106613"/>
              <a:gd name="connsiteY3" fmla="*/ 125625 h 628077"/>
              <a:gd name="connsiteX4" fmla="*/ 1106613 w 1106613"/>
              <a:gd name="connsiteY4" fmla="*/ 0 h 628077"/>
              <a:gd name="connsiteX0" fmla="*/ 0 w 1092176"/>
              <a:gd name="connsiteY0" fmla="*/ 642515 h 642515"/>
              <a:gd name="connsiteX1" fmla="*/ 571999 w 1092176"/>
              <a:gd name="connsiteY1" fmla="*/ 363089 h 642515"/>
              <a:gd name="connsiteX2" fmla="*/ 761570 w 1092176"/>
              <a:gd name="connsiteY2" fmla="*/ 608416 h 642515"/>
              <a:gd name="connsiteX3" fmla="*/ 973443 w 1092176"/>
              <a:gd name="connsiteY3" fmla="*/ 140063 h 642515"/>
              <a:gd name="connsiteX4" fmla="*/ 1092176 w 1092176"/>
              <a:gd name="connsiteY4" fmla="*/ 0 h 642515"/>
              <a:gd name="connsiteX0" fmla="*/ 0 w 784813"/>
              <a:gd name="connsiteY0" fmla="*/ 447098 h 612101"/>
              <a:gd name="connsiteX1" fmla="*/ 264636 w 784813"/>
              <a:gd name="connsiteY1" fmla="*/ 363089 h 612101"/>
              <a:gd name="connsiteX2" fmla="*/ 454207 w 784813"/>
              <a:gd name="connsiteY2" fmla="*/ 608416 h 612101"/>
              <a:gd name="connsiteX3" fmla="*/ 666080 w 784813"/>
              <a:gd name="connsiteY3" fmla="*/ 140063 h 612101"/>
              <a:gd name="connsiteX4" fmla="*/ 784813 w 784813"/>
              <a:gd name="connsiteY4" fmla="*/ 0 h 612101"/>
              <a:gd name="connsiteX0" fmla="*/ 0 w 784813"/>
              <a:gd name="connsiteY0" fmla="*/ 447098 h 458808"/>
              <a:gd name="connsiteX1" fmla="*/ 264636 w 784813"/>
              <a:gd name="connsiteY1" fmla="*/ 363089 h 458808"/>
              <a:gd name="connsiteX2" fmla="*/ 472650 w 784813"/>
              <a:gd name="connsiteY2" fmla="*/ 451913 h 458808"/>
              <a:gd name="connsiteX3" fmla="*/ 666080 w 784813"/>
              <a:gd name="connsiteY3" fmla="*/ 140063 h 458808"/>
              <a:gd name="connsiteX4" fmla="*/ 784813 w 784813"/>
              <a:gd name="connsiteY4" fmla="*/ 0 h 458808"/>
              <a:gd name="connsiteX0" fmla="*/ 0 w 784813"/>
              <a:gd name="connsiteY0" fmla="*/ 447098 h 447098"/>
              <a:gd name="connsiteX1" fmla="*/ 264636 w 784813"/>
              <a:gd name="connsiteY1" fmla="*/ 363089 h 447098"/>
              <a:gd name="connsiteX2" fmla="*/ 456512 w 784813"/>
              <a:gd name="connsiteY2" fmla="*/ 419211 h 447098"/>
              <a:gd name="connsiteX3" fmla="*/ 666080 w 784813"/>
              <a:gd name="connsiteY3" fmla="*/ 140063 h 447098"/>
              <a:gd name="connsiteX4" fmla="*/ 784813 w 784813"/>
              <a:gd name="connsiteY4" fmla="*/ 0 h 447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813" h="447098">
                <a:moveTo>
                  <a:pt x="0" y="447098"/>
                </a:moveTo>
                <a:cubicBezTo>
                  <a:pt x="216519" y="301203"/>
                  <a:pt x="188551" y="367737"/>
                  <a:pt x="264636" y="363089"/>
                </a:cubicBezTo>
                <a:cubicBezTo>
                  <a:pt x="340721" y="358441"/>
                  <a:pt x="389605" y="456382"/>
                  <a:pt x="456512" y="419211"/>
                </a:cubicBezTo>
                <a:cubicBezTo>
                  <a:pt x="523419" y="382040"/>
                  <a:pt x="612182" y="234848"/>
                  <a:pt x="666080" y="140063"/>
                </a:cubicBezTo>
                <a:cubicBezTo>
                  <a:pt x="719978" y="45278"/>
                  <a:pt x="771803" y="24161"/>
                  <a:pt x="784813" y="0"/>
                </a:cubicBezTo>
              </a:path>
            </a:pathLst>
          </a:custGeom>
          <a:noFill/>
          <a:ln w="57150">
            <a:solidFill>
              <a:schemeClr val="accent1">
                <a:shade val="50000"/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EAB1939-2664-1EF2-64F9-B9FF802EBBE9}"/>
              </a:ext>
            </a:extLst>
          </p:cNvPr>
          <p:cNvSpPr/>
          <p:nvPr/>
        </p:nvSpPr>
        <p:spPr>
          <a:xfrm>
            <a:off x="10718181" y="6526694"/>
            <a:ext cx="1523966" cy="2052416"/>
          </a:xfrm>
          <a:custGeom>
            <a:avLst/>
            <a:gdLst>
              <a:gd name="connsiteX0" fmla="*/ 0 w 928914"/>
              <a:gd name="connsiteY0" fmla="*/ 183842 h 1533670"/>
              <a:gd name="connsiteX1" fmla="*/ 341086 w 928914"/>
              <a:gd name="connsiteY1" fmla="*/ 2413 h 1533670"/>
              <a:gd name="connsiteX2" fmla="*/ 602343 w 928914"/>
              <a:gd name="connsiteY2" fmla="*/ 299956 h 1533670"/>
              <a:gd name="connsiteX3" fmla="*/ 841828 w 928914"/>
              <a:gd name="connsiteY3" fmla="*/ 967613 h 1533670"/>
              <a:gd name="connsiteX4" fmla="*/ 928914 w 928914"/>
              <a:gd name="connsiteY4" fmla="*/ 1533670 h 153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914" h="1533670">
                <a:moveTo>
                  <a:pt x="0" y="183842"/>
                </a:moveTo>
                <a:cubicBezTo>
                  <a:pt x="120348" y="83451"/>
                  <a:pt x="240696" y="-16939"/>
                  <a:pt x="341086" y="2413"/>
                </a:cubicBezTo>
                <a:cubicBezTo>
                  <a:pt x="441476" y="21765"/>
                  <a:pt x="518886" y="139089"/>
                  <a:pt x="602343" y="299956"/>
                </a:cubicBezTo>
                <a:cubicBezTo>
                  <a:pt x="685800" y="460823"/>
                  <a:pt x="787400" y="761994"/>
                  <a:pt x="841828" y="967613"/>
                </a:cubicBezTo>
                <a:cubicBezTo>
                  <a:pt x="896256" y="1173232"/>
                  <a:pt x="912585" y="1353451"/>
                  <a:pt x="928914" y="1533670"/>
                </a:cubicBezTo>
              </a:path>
            </a:pathLst>
          </a:custGeom>
          <a:noFill/>
          <a:ln w="76200">
            <a:solidFill>
              <a:schemeClr val="accent2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0506F572-AE9D-1039-4BA8-C16435A498A9}"/>
              </a:ext>
            </a:extLst>
          </p:cNvPr>
          <p:cNvSpPr>
            <a:spLocks noChangeAspect="1"/>
          </p:cNvSpPr>
          <p:nvPr/>
        </p:nvSpPr>
        <p:spPr>
          <a:xfrm>
            <a:off x="10724808" y="5577651"/>
            <a:ext cx="2255699" cy="1736334"/>
          </a:xfrm>
          <a:custGeom>
            <a:avLst/>
            <a:gdLst>
              <a:gd name="connsiteX0" fmla="*/ 0 w 1085030"/>
              <a:gd name="connsiteY0" fmla="*/ 593623 h 593623"/>
              <a:gd name="connsiteX1" fmla="*/ 557561 w 1085030"/>
              <a:gd name="connsiteY1" fmla="*/ 292540 h 593623"/>
              <a:gd name="connsiteX2" fmla="*/ 747132 w 1085030"/>
              <a:gd name="connsiteY2" fmla="*/ 537867 h 593623"/>
              <a:gd name="connsiteX3" fmla="*/ 1037064 w 1085030"/>
              <a:gd name="connsiteY3" fmla="*/ 47213 h 593623"/>
              <a:gd name="connsiteX4" fmla="*/ 1081669 w 1085030"/>
              <a:gd name="connsiteY4" fmla="*/ 47213 h 593623"/>
              <a:gd name="connsiteX0" fmla="*/ 0 w 1037064"/>
              <a:gd name="connsiteY0" fmla="*/ 546410 h 546410"/>
              <a:gd name="connsiteX1" fmla="*/ 557561 w 1037064"/>
              <a:gd name="connsiteY1" fmla="*/ 245327 h 546410"/>
              <a:gd name="connsiteX2" fmla="*/ 747132 w 1037064"/>
              <a:gd name="connsiteY2" fmla="*/ 490654 h 546410"/>
              <a:gd name="connsiteX3" fmla="*/ 1037064 w 1037064"/>
              <a:gd name="connsiteY3" fmla="*/ 0 h 546410"/>
              <a:gd name="connsiteX0" fmla="*/ 0 w 1070518"/>
              <a:gd name="connsiteY0" fmla="*/ 624468 h 624468"/>
              <a:gd name="connsiteX1" fmla="*/ 557561 w 1070518"/>
              <a:gd name="connsiteY1" fmla="*/ 323385 h 624468"/>
              <a:gd name="connsiteX2" fmla="*/ 747132 w 1070518"/>
              <a:gd name="connsiteY2" fmla="*/ 568712 h 624468"/>
              <a:gd name="connsiteX3" fmla="*/ 1070518 w 1070518"/>
              <a:gd name="connsiteY3" fmla="*/ 0 h 624468"/>
              <a:gd name="connsiteX0" fmla="*/ 0 w 1070518"/>
              <a:gd name="connsiteY0" fmla="*/ 624468 h 624468"/>
              <a:gd name="connsiteX1" fmla="*/ 557561 w 1070518"/>
              <a:gd name="connsiteY1" fmla="*/ 323385 h 624468"/>
              <a:gd name="connsiteX2" fmla="*/ 747132 w 1070518"/>
              <a:gd name="connsiteY2" fmla="*/ 568712 h 624468"/>
              <a:gd name="connsiteX3" fmla="*/ 992459 w 1070518"/>
              <a:gd name="connsiteY3" fmla="*/ 144964 h 624468"/>
              <a:gd name="connsiteX4" fmla="*/ 1070518 w 1070518"/>
              <a:gd name="connsiteY4" fmla="*/ 0 h 624468"/>
              <a:gd name="connsiteX0" fmla="*/ 0 w 1070518"/>
              <a:gd name="connsiteY0" fmla="*/ 624468 h 624468"/>
              <a:gd name="connsiteX1" fmla="*/ 557561 w 1070518"/>
              <a:gd name="connsiteY1" fmla="*/ 323385 h 624468"/>
              <a:gd name="connsiteX2" fmla="*/ 747132 w 1070518"/>
              <a:gd name="connsiteY2" fmla="*/ 568712 h 624468"/>
              <a:gd name="connsiteX3" fmla="*/ 959005 w 1070518"/>
              <a:gd name="connsiteY3" fmla="*/ 100359 h 624468"/>
              <a:gd name="connsiteX4" fmla="*/ 1070518 w 1070518"/>
              <a:gd name="connsiteY4" fmla="*/ 0 h 624468"/>
              <a:gd name="connsiteX0" fmla="*/ 0 w 1099394"/>
              <a:gd name="connsiteY0" fmla="*/ 624468 h 624468"/>
              <a:gd name="connsiteX1" fmla="*/ 557561 w 1099394"/>
              <a:gd name="connsiteY1" fmla="*/ 323385 h 624468"/>
              <a:gd name="connsiteX2" fmla="*/ 747132 w 1099394"/>
              <a:gd name="connsiteY2" fmla="*/ 568712 h 624468"/>
              <a:gd name="connsiteX3" fmla="*/ 959005 w 1099394"/>
              <a:gd name="connsiteY3" fmla="*/ 100359 h 624468"/>
              <a:gd name="connsiteX4" fmla="*/ 1099394 w 1099394"/>
              <a:gd name="connsiteY4" fmla="*/ 0 h 624468"/>
              <a:gd name="connsiteX0" fmla="*/ 0 w 1099394"/>
              <a:gd name="connsiteY0" fmla="*/ 642515 h 642515"/>
              <a:gd name="connsiteX1" fmla="*/ 557561 w 1099394"/>
              <a:gd name="connsiteY1" fmla="*/ 341432 h 642515"/>
              <a:gd name="connsiteX2" fmla="*/ 747132 w 1099394"/>
              <a:gd name="connsiteY2" fmla="*/ 586759 h 642515"/>
              <a:gd name="connsiteX3" fmla="*/ 959005 w 1099394"/>
              <a:gd name="connsiteY3" fmla="*/ 118406 h 642515"/>
              <a:gd name="connsiteX4" fmla="*/ 1099394 w 1099394"/>
              <a:gd name="connsiteY4" fmla="*/ 0 h 642515"/>
              <a:gd name="connsiteX0" fmla="*/ 0 w 1113832"/>
              <a:gd name="connsiteY0" fmla="*/ 620858 h 620858"/>
              <a:gd name="connsiteX1" fmla="*/ 571999 w 1113832"/>
              <a:gd name="connsiteY1" fmla="*/ 341432 h 620858"/>
              <a:gd name="connsiteX2" fmla="*/ 761570 w 1113832"/>
              <a:gd name="connsiteY2" fmla="*/ 586759 h 620858"/>
              <a:gd name="connsiteX3" fmla="*/ 973443 w 1113832"/>
              <a:gd name="connsiteY3" fmla="*/ 118406 h 620858"/>
              <a:gd name="connsiteX4" fmla="*/ 1113832 w 1113832"/>
              <a:gd name="connsiteY4" fmla="*/ 0 h 620858"/>
              <a:gd name="connsiteX0" fmla="*/ 0 w 1106613"/>
              <a:gd name="connsiteY0" fmla="*/ 628077 h 628077"/>
              <a:gd name="connsiteX1" fmla="*/ 571999 w 1106613"/>
              <a:gd name="connsiteY1" fmla="*/ 348651 h 628077"/>
              <a:gd name="connsiteX2" fmla="*/ 761570 w 1106613"/>
              <a:gd name="connsiteY2" fmla="*/ 593978 h 628077"/>
              <a:gd name="connsiteX3" fmla="*/ 973443 w 1106613"/>
              <a:gd name="connsiteY3" fmla="*/ 125625 h 628077"/>
              <a:gd name="connsiteX4" fmla="*/ 1106613 w 1106613"/>
              <a:gd name="connsiteY4" fmla="*/ 0 h 628077"/>
              <a:gd name="connsiteX0" fmla="*/ 0 w 1092176"/>
              <a:gd name="connsiteY0" fmla="*/ 642515 h 642515"/>
              <a:gd name="connsiteX1" fmla="*/ 571999 w 1092176"/>
              <a:gd name="connsiteY1" fmla="*/ 363089 h 642515"/>
              <a:gd name="connsiteX2" fmla="*/ 761570 w 1092176"/>
              <a:gd name="connsiteY2" fmla="*/ 608416 h 642515"/>
              <a:gd name="connsiteX3" fmla="*/ 973443 w 1092176"/>
              <a:gd name="connsiteY3" fmla="*/ 140063 h 642515"/>
              <a:gd name="connsiteX4" fmla="*/ 1092176 w 1092176"/>
              <a:gd name="connsiteY4" fmla="*/ 0 h 642515"/>
              <a:gd name="connsiteX0" fmla="*/ 0 w 784813"/>
              <a:gd name="connsiteY0" fmla="*/ 447098 h 612101"/>
              <a:gd name="connsiteX1" fmla="*/ 264636 w 784813"/>
              <a:gd name="connsiteY1" fmla="*/ 363089 h 612101"/>
              <a:gd name="connsiteX2" fmla="*/ 454207 w 784813"/>
              <a:gd name="connsiteY2" fmla="*/ 608416 h 612101"/>
              <a:gd name="connsiteX3" fmla="*/ 666080 w 784813"/>
              <a:gd name="connsiteY3" fmla="*/ 140063 h 612101"/>
              <a:gd name="connsiteX4" fmla="*/ 784813 w 784813"/>
              <a:gd name="connsiteY4" fmla="*/ 0 h 61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813" h="612101">
                <a:moveTo>
                  <a:pt x="0" y="447098"/>
                </a:moveTo>
                <a:cubicBezTo>
                  <a:pt x="216519" y="301203"/>
                  <a:pt x="188935" y="336203"/>
                  <a:pt x="264636" y="363089"/>
                </a:cubicBezTo>
                <a:cubicBezTo>
                  <a:pt x="340337" y="389975"/>
                  <a:pt x="387300" y="645587"/>
                  <a:pt x="454207" y="608416"/>
                </a:cubicBezTo>
                <a:cubicBezTo>
                  <a:pt x="521114" y="571245"/>
                  <a:pt x="612182" y="234848"/>
                  <a:pt x="666080" y="140063"/>
                </a:cubicBezTo>
                <a:cubicBezTo>
                  <a:pt x="719978" y="45278"/>
                  <a:pt x="771803" y="24161"/>
                  <a:pt x="784813" y="0"/>
                </a:cubicBezTo>
              </a:path>
            </a:pathLst>
          </a:custGeom>
          <a:noFill/>
          <a:ln w="38100">
            <a:solidFill>
              <a:schemeClr val="accent1">
                <a:shade val="50000"/>
                <a:alpha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B118899F-8363-54E0-9D2C-8CFFFA091310}"/>
              </a:ext>
            </a:extLst>
          </p:cNvPr>
          <p:cNvSpPr>
            <a:spLocks noChangeAspect="1"/>
          </p:cNvSpPr>
          <p:nvPr/>
        </p:nvSpPr>
        <p:spPr>
          <a:xfrm>
            <a:off x="12960335" y="4113993"/>
            <a:ext cx="2587560" cy="1479200"/>
          </a:xfrm>
          <a:custGeom>
            <a:avLst/>
            <a:gdLst>
              <a:gd name="connsiteX0" fmla="*/ 0 w 1085030"/>
              <a:gd name="connsiteY0" fmla="*/ 593623 h 593623"/>
              <a:gd name="connsiteX1" fmla="*/ 557561 w 1085030"/>
              <a:gd name="connsiteY1" fmla="*/ 292540 h 593623"/>
              <a:gd name="connsiteX2" fmla="*/ 747132 w 1085030"/>
              <a:gd name="connsiteY2" fmla="*/ 537867 h 593623"/>
              <a:gd name="connsiteX3" fmla="*/ 1037064 w 1085030"/>
              <a:gd name="connsiteY3" fmla="*/ 47213 h 593623"/>
              <a:gd name="connsiteX4" fmla="*/ 1081669 w 1085030"/>
              <a:gd name="connsiteY4" fmla="*/ 47213 h 593623"/>
              <a:gd name="connsiteX0" fmla="*/ 0 w 1037064"/>
              <a:gd name="connsiteY0" fmla="*/ 546410 h 546410"/>
              <a:gd name="connsiteX1" fmla="*/ 557561 w 1037064"/>
              <a:gd name="connsiteY1" fmla="*/ 245327 h 546410"/>
              <a:gd name="connsiteX2" fmla="*/ 747132 w 1037064"/>
              <a:gd name="connsiteY2" fmla="*/ 490654 h 546410"/>
              <a:gd name="connsiteX3" fmla="*/ 1037064 w 1037064"/>
              <a:gd name="connsiteY3" fmla="*/ 0 h 546410"/>
              <a:gd name="connsiteX0" fmla="*/ 0 w 1070518"/>
              <a:gd name="connsiteY0" fmla="*/ 624468 h 624468"/>
              <a:gd name="connsiteX1" fmla="*/ 557561 w 1070518"/>
              <a:gd name="connsiteY1" fmla="*/ 323385 h 624468"/>
              <a:gd name="connsiteX2" fmla="*/ 747132 w 1070518"/>
              <a:gd name="connsiteY2" fmla="*/ 568712 h 624468"/>
              <a:gd name="connsiteX3" fmla="*/ 1070518 w 1070518"/>
              <a:gd name="connsiteY3" fmla="*/ 0 h 624468"/>
              <a:gd name="connsiteX0" fmla="*/ 0 w 1070518"/>
              <a:gd name="connsiteY0" fmla="*/ 624468 h 624468"/>
              <a:gd name="connsiteX1" fmla="*/ 557561 w 1070518"/>
              <a:gd name="connsiteY1" fmla="*/ 323385 h 624468"/>
              <a:gd name="connsiteX2" fmla="*/ 747132 w 1070518"/>
              <a:gd name="connsiteY2" fmla="*/ 568712 h 624468"/>
              <a:gd name="connsiteX3" fmla="*/ 992459 w 1070518"/>
              <a:gd name="connsiteY3" fmla="*/ 144964 h 624468"/>
              <a:gd name="connsiteX4" fmla="*/ 1070518 w 1070518"/>
              <a:gd name="connsiteY4" fmla="*/ 0 h 624468"/>
              <a:gd name="connsiteX0" fmla="*/ 0 w 1070518"/>
              <a:gd name="connsiteY0" fmla="*/ 624468 h 624468"/>
              <a:gd name="connsiteX1" fmla="*/ 557561 w 1070518"/>
              <a:gd name="connsiteY1" fmla="*/ 323385 h 624468"/>
              <a:gd name="connsiteX2" fmla="*/ 747132 w 1070518"/>
              <a:gd name="connsiteY2" fmla="*/ 568712 h 624468"/>
              <a:gd name="connsiteX3" fmla="*/ 959005 w 1070518"/>
              <a:gd name="connsiteY3" fmla="*/ 100359 h 624468"/>
              <a:gd name="connsiteX4" fmla="*/ 1070518 w 1070518"/>
              <a:gd name="connsiteY4" fmla="*/ 0 h 624468"/>
              <a:gd name="connsiteX0" fmla="*/ 0 w 1088565"/>
              <a:gd name="connsiteY0" fmla="*/ 610030 h 610030"/>
              <a:gd name="connsiteX1" fmla="*/ 575608 w 1088565"/>
              <a:gd name="connsiteY1" fmla="*/ 323385 h 610030"/>
              <a:gd name="connsiteX2" fmla="*/ 765179 w 1088565"/>
              <a:gd name="connsiteY2" fmla="*/ 568712 h 610030"/>
              <a:gd name="connsiteX3" fmla="*/ 977052 w 1088565"/>
              <a:gd name="connsiteY3" fmla="*/ 100359 h 610030"/>
              <a:gd name="connsiteX4" fmla="*/ 1088565 w 1088565"/>
              <a:gd name="connsiteY4" fmla="*/ 0 h 610030"/>
              <a:gd name="connsiteX0" fmla="*/ 0 w 1084956"/>
              <a:gd name="connsiteY0" fmla="*/ 620859 h 620859"/>
              <a:gd name="connsiteX1" fmla="*/ 575608 w 1084956"/>
              <a:gd name="connsiteY1" fmla="*/ 334214 h 620859"/>
              <a:gd name="connsiteX2" fmla="*/ 765179 w 1084956"/>
              <a:gd name="connsiteY2" fmla="*/ 579541 h 620859"/>
              <a:gd name="connsiteX3" fmla="*/ 977052 w 1084956"/>
              <a:gd name="connsiteY3" fmla="*/ 111188 h 620859"/>
              <a:gd name="connsiteX4" fmla="*/ 1084956 w 1084956"/>
              <a:gd name="connsiteY4" fmla="*/ 0 h 620859"/>
              <a:gd name="connsiteX0" fmla="*/ 0 w 1084956"/>
              <a:gd name="connsiteY0" fmla="*/ 620859 h 620859"/>
              <a:gd name="connsiteX1" fmla="*/ 575608 w 1084956"/>
              <a:gd name="connsiteY1" fmla="*/ 334214 h 620859"/>
              <a:gd name="connsiteX2" fmla="*/ 765179 w 1084956"/>
              <a:gd name="connsiteY2" fmla="*/ 579541 h 620859"/>
              <a:gd name="connsiteX3" fmla="*/ 995099 w 1084956"/>
              <a:gd name="connsiteY3" fmla="*/ 114797 h 620859"/>
              <a:gd name="connsiteX4" fmla="*/ 1084956 w 1084956"/>
              <a:gd name="connsiteY4" fmla="*/ 0 h 62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956" h="620859">
                <a:moveTo>
                  <a:pt x="0" y="620859"/>
                </a:moveTo>
                <a:cubicBezTo>
                  <a:pt x="216519" y="474964"/>
                  <a:pt x="448078" y="341100"/>
                  <a:pt x="575608" y="334214"/>
                </a:cubicBezTo>
                <a:cubicBezTo>
                  <a:pt x="703138" y="327328"/>
                  <a:pt x="695264" y="616110"/>
                  <a:pt x="765179" y="579541"/>
                </a:cubicBezTo>
                <a:cubicBezTo>
                  <a:pt x="835094" y="542972"/>
                  <a:pt x="941201" y="209582"/>
                  <a:pt x="995099" y="114797"/>
                </a:cubicBezTo>
                <a:cubicBezTo>
                  <a:pt x="1048997" y="20012"/>
                  <a:pt x="1071946" y="24161"/>
                  <a:pt x="1084956" y="0"/>
                </a:cubicBezTo>
              </a:path>
            </a:pathLst>
          </a:custGeom>
          <a:noFill/>
          <a:ln w="3810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34932D-9789-CB29-013D-BDC242694E6C}"/>
              </a:ext>
            </a:extLst>
          </p:cNvPr>
          <p:cNvSpPr txBox="1"/>
          <p:nvPr/>
        </p:nvSpPr>
        <p:spPr>
          <a:xfrm>
            <a:off x="12310459" y="3800558"/>
            <a:ext cx="3727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487B78"/>
                </a:solidFill>
              </a:rPr>
              <a:t>Tipping point/R-barrier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B7160D-8FD2-D7BE-09EA-6B8C756DEC2D}"/>
              </a:ext>
            </a:extLst>
          </p:cNvPr>
          <p:cNvSpPr txBox="1"/>
          <p:nvPr/>
        </p:nvSpPr>
        <p:spPr>
          <a:xfrm>
            <a:off x="12317087" y="6974458"/>
            <a:ext cx="3727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487B78"/>
                </a:solidFill>
              </a:rPr>
              <a:t>Tipping point/R-barrier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451588-21BA-0B9C-61EC-EE14A12B6678}"/>
              </a:ext>
            </a:extLst>
          </p:cNvPr>
          <p:cNvSpPr txBox="1"/>
          <p:nvPr/>
        </p:nvSpPr>
        <p:spPr>
          <a:xfrm>
            <a:off x="1276757" y="7350396"/>
            <a:ext cx="4737451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i="1" dirty="0"/>
              <a:t>Large shock vs. a sequence of shocks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983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</TotalTime>
  <Words>8082</Words>
  <Application>Microsoft Office PowerPoint</Application>
  <PresentationFormat>Custom</PresentationFormat>
  <Paragraphs>1393</Paragraphs>
  <Slides>87</Slides>
  <Notes>14</Notes>
  <HiddenSlides>17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4" baseType="lpstr">
      <vt:lpstr>Arial</vt:lpstr>
      <vt:lpstr>Calibri</vt:lpstr>
      <vt:lpstr>Calibri Light</vt:lpstr>
      <vt:lpstr>Cambria Math</vt:lpstr>
      <vt:lpstr>Corbel</vt:lpstr>
      <vt:lpstr>Wingdings</vt:lpstr>
      <vt:lpstr>Office Theme</vt:lpstr>
      <vt:lpstr>Modern Macro, Money, and  International Finance Princeton Initiative 2023  Heterogenous Agents Real Model </vt:lpstr>
      <vt:lpstr>What is Macro-Finance?</vt:lpstr>
      <vt:lpstr>Macro-Finance &amp; Related Fields</vt:lpstr>
      <vt:lpstr>History of macro and finance</vt:lpstr>
      <vt:lpstr>Heterogeneous Agents</vt:lpstr>
      <vt:lpstr>Financial Frictions and Distortions</vt:lpstr>
      <vt:lpstr>Risk premia, price of risk</vt:lpstr>
      <vt:lpstr>Macro: Consumer vs. Finance Focused</vt:lpstr>
      <vt:lpstr>Resilience Management</vt:lpstr>
      <vt:lpstr>Persistence &amp; Resilience</vt:lpstr>
      <vt:lpstr>Persistence Leads to Dynamic Amplification</vt:lpstr>
      <vt:lpstr>“Single Shock Critique”</vt:lpstr>
      <vt:lpstr>Endogenous Volatility &amp; Volatility Paradox</vt:lpstr>
      <vt:lpstr>Fan chart: Distributional Impulse Response Function</vt:lpstr>
      <vt:lpstr>Objectives and Instruments</vt:lpstr>
      <vt:lpstr>Cts.-time Macro:  Macro-Finance vs HANK</vt:lpstr>
      <vt:lpstr>Course Overview</vt:lpstr>
      <vt:lpstr>Simple Two Sector Model: Basak Cuoco (1998)</vt:lpstr>
      <vt:lpstr>Financial Frictions and Distortions</vt:lpstr>
      <vt:lpstr>Two Sector Model Setup</vt:lpstr>
      <vt:lpstr>Two Sector Model Setup</vt:lpstr>
      <vt:lpstr>Two Sector Model Setup</vt:lpstr>
      <vt:lpstr>The Big Picture</vt:lpstr>
      <vt:lpstr>Solving MacroModels Step-by-Step</vt:lpstr>
      <vt:lpstr>0. Postulate Aggregates and Processes</vt:lpstr>
      <vt:lpstr>0. Postulate Aggregates and Processes</vt:lpstr>
      <vt:lpstr>Basics of Ito Calculus</vt:lpstr>
      <vt:lpstr>0. Postulate Aggregates and Processes</vt:lpstr>
      <vt:lpstr>0. Postulate Aggregates and Processes</vt:lpstr>
      <vt:lpstr>The Big Picture</vt:lpstr>
      <vt:lpstr>Solving MacroModels Step-by-Step</vt:lpstr>
      <vt:lpstr>1a. Individual Agent Choice of ι, θ, c</vt:lpstr>
      <vt:lpstr>1a. Method 3: Martingale Approach – Cts. Time</vt:lpstr>
      <vt:lpstr>1a. Optimal Portfolio Choice  - back to our model</vt:lpstr>
      <vt:lpstr>Solving MacroModels Step-by-Step</vt:lpstr>
      <vt:lpstr>2. GE: Markov States and Equilibria</vt:lpstr>
      <vt:lpstr>Recall: Basics of Ito Calculus</vt:lpstr>
      <vt:lpstr>2. Law of Motion of Wealth Share η_t</vt:lpstr>
      <vt:lpstr>Solving MacroModels Step-by-Step</vt:lpstr>
      <vt:lpstr>The Big Picture</vt:lpstr>
      <vt:lpstr>3a. CRRA Value Function</vt:lpstr>
      <vt:lpstr>3a. CRRA Value Function: relate to ω</vt:lpstr>
      <vt:lpstr>3a. CRRA Value Function: Special Case log⁡-utility</vt:lpstr>
      <vt:lpstr>Solving MacroModels Step-by-Step</vt:lpstr>
      <vt:lpstr>Recall: Market Clearing</vt:lpstr>
      <vt:lpstr>4b. Model Solution</vt:lpstr>
      <vt:lpstr>Numerical example</vt:lpstr>
      <vt:lpstr>Observation of Basak-Cuoco Model</vt:lpstr>
      <vt:lpstr>Desired Model Properties</vt:lpstr>
      <vt:lpstr>Modern Macro, Money, and  International Finance Princeton Initiative 2023 Endogenous Risk Dynamics in Real Macro Model with Heterogenous Agents  </vt:lpstr>
      <vt:lpstr>Course Overview</vt:lpstr>
      <vt:lpstr>Risk premia, price of risk</vt:lpstr>
      <vt:lpstr>Desired Model Properties</vt:lpstr>
      <vt:lpstr>Persistence Leads to Dynamic Amplification</vt:lpstr>
      <vt:lpstr>“Single Shock Critique”</vt:lpstr>
      <vt:lpstr>Endogenous Volatility &amp; Volatility Paradox</vt:lpstr>
      <vt:lpstr>Toolboxes: Technical Innovations</vt:lpstr>
      <vt:lpstr>Two Type/Sector Model with Outside Equity</vt:lpstr>
      <vt:lpstr>Financial Frictions and Distortions   UPDATE!</vt:lpstr>
      <vt:lpstr>Two Type Model Setup</vt:lpstr>
      <vt:lpstr>Two Type Model Setup</vt:lpstr>
      <vt:lpstr>Two Type Model Setup</vt:lpstr>
      <vt:lpstr>Two Type Model Setup</vt:lpstr>
      <vt:lpstr>Two Type Model Setup</vt:lpstr>
      <vt:lpstr>Solving MacroModels Step-by-Step</vt:lpstr>
      <vt:lpstr>The Big Picture</vt:lpstr>
      <vt:lpstr>2. GE: Markov States and Equilibria</vt:lpstr>
      <vt:lpstr>2. Law of Motion of Wealth Share η_t</vt:lpstr>
      <vt:lpstr>2. Amplification Formula: Loss Spiral</vt:lpstr>
      <vt:lpstr>Solving MacroModels Step-by-Step</vt:lpstr>
      <vt:lpstr>Solution</vt:lpstr>
      <vt:lpstr>Volatility Paradox</vt:lpstr>
      <vt:lpstr>Risk Sharing via Outside Equity</vt:lpstr>
      <vt:lpstr>Market Liquidity </vt:lpstr>
      <vt:lpstr>Solving MacroModels Step-by-Step</vt:lpstr>
      <vt:lpstr>From μ^(η^e ) (η^e) &amp; σ^(η^e ) (η^e ) to Stationary Distribution</vt:lpstr>
      <vt:lpstr>5. Kolmogorov Forward Equation</vt:lpstr>
      <vt:lpstr>Solving MacroModels Step-by-Step</vt:lpstr>
      <vt:lpstr>5. Stationary Distribution</vt:lpstr>
      <vt:lpstr>5. Stationary Distribution</vt:lpstr>
      <vt:lpstr>5. Fan chart and distributional impulse response</vt:lpstr>
      <vt:lpstr>5. Fan chart and distributional impulse response</vt:lpstr>
      <vt:lpstr>5. Density Diffusion </vt:lpstr>
      <vt:lpstr>5.Density Diffusion Movies</vt:lpstr>
      <vt:lpstr>5. Distributional Impulse Response</vt:lpstr>
      <vt:lpstr>Solution for Different Parameters</vt:lpstr>
      <vt:lpstr>Desired Model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Markus K. Brunnermeier</dc:creator>
  <cp:lastModifiedBy>Markus K. Brunnermeier</cp:lastModifiedBy>
  <cp:revision>298</cp:revision>
  <cp:lastPrinted>2020-09-02T01:17:03Z</cp:lastPrinted>
  <dcterms:created xsi:type="dcterms:W3CDTF">2020-05-22T02:43:19Z</dcterms:created>
  <dcterms:modified xsi:type="dcterms:W3CDTF">2023-09-08T00:58:30Z</dcterms:modified>
</cp:coreProperties>
</file>